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62" r:id="rId5"/>
    <p:sldId id="261" r:id="rId6"/>
    <p:sldId id="263" r:id="rId7"/>
    <p:sldId id="264"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9" autoAdjust="0"/>
    <p:restoredTop sz="96975" autoAdjust="0"/>
  </p:normalViewPr>
  <p:slideViewPr>
    <p:cSldViewPr snapToObjects="1">
      <p:cViewPr>
        <p:scale>
          <a:sx n="89" d="100"/>
          <a:sy n="89" d="100"/>
        </p:scale>
        <p:origin x="-960" y="540"/>
      </p:cViewPr>
      <p:guideLst>
        <p:guide orient="horz" pos="2160"/>
        <p:guide pos="1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10/19/2011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10/19/2011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ヒラギノ角ゴ Pro W3" charset="-128"/>
                <a:cs typeface="ヒラギノ角ゴ Pro W3" charset="-128"/>
              </a:rPr>
              <a:t>The Internet has revolutionized the way we do business and commerce.  We no longer connect to the Internet only through a desktop computer; we can get online at virtually any time from anywhere from all kinds of wireless devices, including cell phones, laptops, and tablets.   Even when we are not directly connected, the Internet supports our everyday lives through our financial transactions, transportation systems, emergency response systems, and personal communication. </a:t>
            </a:r>
          </a:p>
          <a:p>
            <a:endParaRPr lang="en-US" sz="1200" kern="1200" dirty="0" smtClean="0">
              <a:solidFill>
                <a:schemeClr val="tx1"/>
              </a:solidFill>
              <a:latin typeface="+mn-lt"/>
              <a:ea typeface="ヒラギノ角ゴ Pro W3" charset="-128"/>
            </a:endParaRPr>
          </a:p>
          <a:p>
            <a:r>
              <a:rPr lang="en-US" sz="1200" kern="1200" dirty="0" smtClean="0">
                <a:solidFill>
                  <a:schemeClr val="tx1"/>
                </a:solidFill>
                <a:latin typeface="+mn-lt"/>
                <a:ea typeface="ヒラギノ角ゴ Pro W3" charset="-128"/>
                <a:cs typeface="ヒラギノ角ゴ Pro W3" charset="-128"/>
              </a:rPr>
              <a:t>The tremendous technology that has greatly enhanced our lives with immediate access to resources and communication tools has also exposed us to tremendous adversarial threats such as identity thieves that attempt to steal our personal information or terrorists that desire to destroy our Nation’s infrastructure.</a:t>
            </a:r>
          </a:p>
          <a:p>
            <a:endParaRPr lang="en-US" sz="1200" kern="1200" dirty="0" smtClean="0">
              <a:solidFill>
                <a:schemeClr val="tx1"/>
              </a:solidFill>
              <a:latin typeface="+mn-lt"/>
              <a:ea typeface="ヒラギノ角ゴ Pro W3" charset="-128"/>
            </a:endParaRPr>
          </a:p>
        </p:txBody>
      </p:sp>
      <p:sp>
        <p:nvSpPr>
          <p:cNvPr id="4" name="Slide Number Placeholder 3"/>
          <p:cNvSpPr>
            <a:spLocks noGrp="1"/>
          </p:cNvSpPr>
          <p:nvPr>
            <p:ph type="sldNum" sz="quarter" idx="10"/>
          </p:nvPr>
        </p:nvSpPr>
        <p:spPr/>
        <p:txBody>
          <a:bodyPr/>
          <a:lstStyle/>
          <a:p>
            <a:pPr>
              <a:defRPr/>
            </a:pPr>
            <a:fld id="{62188366-2947-D844-B46D-D483AF8F9817}"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ヒラギノ角ゴ Pro W3" charset="-128"/>
                <a:cs typeface="ヒラギノ角ゴ Pro W3" charset="-128"/>
              </a:rPr>
              <a:t>Protecting the shared Internet is Our Shared Responsibility.</a:t>
            </a:r>
            <a:r>
              <a:rPr lang="en-US" sz="1200" kern="1200" baseline="0" dirty="0" smtClean="0">
                <a:solidFill>
                  <a:schemeClr val="tx1"/>
                </a:solidFill>
                <a:latin typeface="+mn-lt"/>
                <a:ea typeface="ヒラギノ角ゴ Pro W3" charset="-128"/>
                <a:cs typeface="ヒラギノ角ゴ Pro W3" charset="-128"/>
              </a:rPr>
              <a:t>  N</a:t>
            </a:r>
            <a:r>
              <a:rPr lang="en-US" sz="1200" kern="1200" dirty="0" smtClean="0">
                <a:solidFill>
                  <a:schemeClr val="tx1"/>
                </a:solidFill>
                <a:latin typeface="+mn-lt"/>
                <a:ea typeface="ヒラギノ角ゴ Pro W3" charset="-128"/>
                <a:cs typeface="ヒラギノ角ゴ Pro W3" charset="-128"/>
              </a:rPr>
              <a:t>o individual, business, or government entity is solely responsible for securing the Internet.  Every American has an important role in securing their part of cyberspace.  Individual actions have a collective impact, and safe use of the Internet makes it more secure for everyone. If all Americans do their part by implementing stronger security practices, raising community awareness, educating young people or training employees, together we</a:t>
            </a:r>
            <a:r>
              <a:rPr lang="en-US" sz="1200" kern="1200" baseline="0" dirty="0" smtClean="0">
                <a:solidFill>
                  <a:schemeClr val="tx1"/>
                </a:solidFill>
                <a:latin typeface="+mn-lt"/>
                <a:ea typeface="ヒラギノ角ゴ Pro W3" charset="-128"/>
                <a:cs typeface="ヒラギノ角ゴ Pro W3" charset="-128"/>
              </a:rPr>
              <a:t> </a:t>
            </a:r>
            <a:r>
              <a:rPr lang="en-US" sz="1200" kern="1200" dirty="0" smtClean="0">
                <a:solidFill>
                  <a:schemeClr val="tx1"/>
                </a:solidFill>
                <a:latin typeface="+mn-lt"/>
                <a:ea typeface="ヒラギノ角ゴ Pro W3" charset="-128"/>
                <a:cs typeface="ヒラギノ角ゴ Pro W3" charset="-128"/>
              </a:rPr>
              <a:t>can foster a literate, resilient, and secure online society.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188366-2947-D844-B46D-D483AF8F9817}"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simple solution is to follow the national campaign,</a:t>
            </a:r>
            <a:r>
              <a:rPr lang="en-US" baseline="0" dirty="0" smtClean="0"/>
              <a:t> STOP.THINK.CONNECT.  The idea behind the slogan is that when all Internet users follow these simple steps to be safer online and take responsibility for their cyber actions, then using the Internet becomes a more secure experience for everyone. </a:t>
            </a:r>
            <a:endParaRPr lang="en-US" dirty="0"/>
          </a:p>
        </p:txBody>
      </p:sp>
      <p:sp>
        <p:nvSpPr>
          <p:cNvPr id="4" name="Slide Number Placeholder 3"/>
          <p:cNvSpPr>
            <a:spLocks noGrp="1"/>
          </p:cNvSpPr>
          <p:nvPr>
            <p:ph type="sldNum" sz="quarter" idx="10"/>
          </p:nvPr>
        </p:nvSpPr>
        <p:spPr/>
        <p:txBody>
          <a:bodyPr/>
          <a:lstStyle/>
          <a:p>
            <a:pPr>
              <a:defRPr/>
            </a:pPr>
            <a:fld id="{62188366-2947-D844-B46D-D483AF8F9817}"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Principles of Stop.Think.Connect.</a:t>
            </a:r>
            <a:r>
              <a:rPr lang="en-US" baseline="0" dirty="0" smtClean="0"/>
              <a:t> Can be applied at work as well home</a:t>
            </a:r>
            <a:r>
              <a:rPr lang="en-US" baseline="0" dirty="0" smtClean="0"/>
              <a:t>.</a:t>
            </a:r>
          </a:p>
          <a:p>
            <a:endParaRPr lang="en-US" baseline="0" dirty="0" smtClean="0"/>
          </a:p>
          <a:p>
            <a:r>
              <a:rPr lang="en-US" baseline="0" dirty="0" smtClean="0"/>
              <a:t>Understand and follow cyber security policies and procedures.</a:t>
            </a:r>
          </a:p>
          <a:p>
            <a:endParaRPr lang="en-US" baseline="0" dirty="0" smtClean="0"/>
          </a:p>
          <a:p>
            <a:r>
              <a:rPr lang="en-US" baseline="0" dirty="0" smtClean="0"/>
              <a:t>Know who to contact if you have a cyber security question….your HSO representative or the Office of Cyber Security.</a:t>
            </a:r>
            <a:endParaRPr lang="en-US" dirty="0"/>
          </a:p>
        </p:txBody>
      </p:sp>
      <p:sp>
        <p:nvSpPr>
          <p:cNvPr id="4" name="Slide Number Placeholder 3"/>
          <p:cNvSpPr>
            <a:spLocks noGrp="1"/>
          </p:cNvSpPr>
          <p:nvPr>
            <p:ph type="sldNum" sz="quarter" idx="10"/>
          </p:nvPr>
        </p:nvSpPr>
        <p:spPr/>
        <p:txBody>
          <a:bodyPr/>
          <a:lstStyle/>
          <a:p>
            <a:pPr>
              <a:defRPr/>
            </a:pPr>
            <a:fld id="{62188366-2947-D844-B46D-D483AF8F9817}"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Excerpt</a:t>
            </a:r>
            <a:r>
              <a:rPr lang="en-US" baseline="0" dirty="0" smtClean="0"/>
              <a:t> from Computer World, April 2011.  </a:t>
            </a:r>
          </a:p>
          <a:p>
            <a:endParaRPr lang="en-US" baseline="0" dirty="0" smtClean="0"/>
          </a:p>
          <a:p>
            <a:r>
              <a:rPr lang="en-US" dirty="0" smtClean="0"/>
              <a:t>Oak Ridge, a U.S. Department of Energy-run research lab, this week disclosed it had shut down all Internet access and email services after discovering a sophisticated data stealing malware program on its networks.</a:t>
            </a:r>
          </a:p>
          <a:p>
            <a:r>
              <a:rPr lang="en-US" dirty="0" smtClean="0"/>
              <a:t> </a:t>
            </a:r>
          </a:p>
          <a:p>
            <a:r>
              <a:rPr lang="en-US" dirty="0" smtClean="0"/>
              <a:t>According to the lab, the breach originated in a phishing email that was sent to about 570 employees. The emails were disguised to appear as notes about benefits changes written by the lab's HR department. When a handful of employees clicked on the embedded link in the email, a malware program was downloaded onto their computers.</a:t>
            </a:r>
          </a:p>
          <a:p>
            <a:endParaRPr lang="en-US" dirty="0" smtClean="0"/>
          </a:p>
          <a:p>
            <a:r>
              <a:rPr lang="en-US" dirty="0" smtClean="0"/>
              <a:t>The malware exploited an unpatched flaw in Microsoft's Internet Explorer software, and was designed to search for and steal technical information from Oak Ridge, whose engineers are in the midst of an effort to build the world’s</a:t>
            </a:r>
            <a:r>
              <a:rPr lang="en-US" baseline="0" dirty="0" smtClean="0"/>
              <a:t> fastest supercomputer.</a:t>
            </a:r>
            <a:endParaRPr lang="en-US" dirty="0" smtClean="0"/>
          </a:p>
        </p:txBody>
      </p:sp>
      <p:sp>
        <p:nvSpPr>
          <p:cNvPr id="4" name="Slide Number Placeholder 3"/>
          <p:cNvSpPr>
            <a:spLocks noGrp="1"/>
          </p:cNvSpPr>
          <p:nvPr>
            <p:ph type="sldNum" sz="quarter" idx="10"/>
          </p:nvPr>
        </p:nvSpPr>
        <p:spPr/>
        <p:txBody>
          <a:bodyPr/>
          <a:lstStyle/>
          <a:p>
            <a:pPr>
              <a:defRPr/>
            </a:pPr>
            <a:fld id="{62188366-2947-D844-B46D-D483AF8F9817}"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ヒラギノ角ゴ Pro W3" charset="-128"/>
                <a:cs typeface="ヒラギノ角ゴ Pro W3" charset="-128"/>
              </a:rPr>
              <a:t>Immediate and sustainable benefits of the DOE RMA:</a:t>
            </a:r>
          </a:p>
          <a:p>
            <a:endParaRPr lang="en-US" sz="1200" kern="1200" baseline="0" dirty="0" smtClean="0">
              <a:solidFill>
                <a:schemeClr val="tx1"/>
              </a:solidFill>
              <a:latin typeface="+mn-lt"/>
              <a:ea typeface="ヒラギノ角ゴ Pro W3" charset="-128"/>
              <a:cs typeface="ヒラギノ角ゴ Pro W3" charset="-128"/>
            </a:endParaRPr>
          </a:p>
          <a:p>
            <a:pPr marL="228600" indent="-228600">
              <a:buFont typeface="Arial" pitchFamily="34" charset="0"/>
              <a:buChar char="•"/>
            </a:pPr>
            <a:r>
              <a:rPr lang="en-US" sz="1200" dirty="0" smtClean="0"/>
              <a:t>There is common, shared vision by all M&amp;O’s and federal officials regarding risk management.</a:t>
            </a:r>
          </a:p>
          <a:p>
            <a:pPr marL="228600" indent="-228600">
              <a:buFont typeface="+mj-lt"/>
              <a:buAutoNum type="arabicPeriod"/>
            </a:pPr>
            <a:endParaRPr lang="en-US" sz="1200" kern="1200" baseline="0" dirty="0" smtClean="0">
              <a:solidFill>
                <a:schemeClr val="tx1"/>
              </a:solidFill>
              <a:latin typeface="+mn-lt"/>
              <a:ea typeface="ヒラギノ角ゴ Pro W3" charset="-128"/>
              <a:cs typeface="ヒラギノ角ゴ Pro W3" charset="-128"/>
            </a:endParaRPr>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mn-lt"/>
                <a:ea typeface="ヒラギノ角ゴ Pro W3" charset="-128"/>
                <a:cs typeface="ヒラギノ角ゴ Pro W3" charset="-128"/>
              </a:rPr>
              <a:t>Through partnership and collaboration, </a:t>
            </a:r>
            <a:r>
              <a:rPr lang="en-US" sz="2000" kern="1200" baseline="0" dirty="0" smtClean="0">
                <a:solidFill>
                  <a:schemeClr val="tx1"/>
                </a:solidFill>
                <a:latin typeface="+mn-lt"/>
                <a:ea typeface="ヒラギノ角ゴ Pro W3" charset="-128"/>
                <a:cs typeface="+mn-cs"/>
              </a:rPr>
              <a:t>an </a:t>
            </a:r>
            <a:r>
              <a:rPr lang="en-US" sz="2000" dirty="0" smtClean="0"/>
              <a:t>enterprise-wide environment is created for the development of innovations and implementation of solutions to emerging threats.</a:t>
            </a:r>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Char char="•"/>
              <a:tabLst/>
              <a:defRPr/>
            </a:pPr>
            <a:endParaRPr lang="en-US" sz="2000" dirty="0" smtClean="0"/>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sz="2000" dirty="0" smtClean="0"/>
              <a:t>An emphasis</a:t>
            </a:r>
            <a:r>
              <a:rPr lang="en-US" sz="2000" baseline="0" dirty="0" smtClean="0"/>
              <a:t> is placed on real-time protection of threats in advance to regulations.  </a:t>
            </a:r>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Char char="•"/>
              <a:tabLst/>
              <a:defRPr/>
            </a:pPr>
            <a:endParaRPr lang="en-US" sz="2000" baseline="0" dirty="0" smtClean="0"/>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Char char="•"/>
              <a:tabLst/>
              <a:defRPr/>
            </a:pPr>
            <a:r>
              <a:rPr lang="en-US" sz="2000" baseline="0" dirty="0" smtClean="0"/>
              <a:t>Roles and responsibilities are clearly defined and understood at all levels (site, operating unit, HQ, etc.).</a:t>
            </a:r>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None/>
              <a:tabLst/>
              <a:defRPr/>
            </a:pPr>
            <a:endParaRPr lang="en-US" sz="2000" baseline="0" dirty="0" smtClean="0"/>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Char char="•"/>
              <a:tabLst/>
              <a:defRPr/>
            </a:pPr>
            <a:endParaRPr lang="en-US" sz="2000" baseline="0" dirty="0" smtClean="0"/>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None/>
              <a:tabLst/>
              <a:defRPr/>
            </a:pPr>
            <a:r>
              <a:rPr lang="en-US" sz="1200" baseline="0" dirty="0" smtClean="0"/>
              <a:t>NIST SP 800-39 </a:t>
            </a:r>
            <a:r>
              <a:rPr lang="en-US" sz="1200" dirty="0" smtClean="0"/>
              <a:t>provides National</a:t>
            </a:r>
            <a:r>
              <a:rPr lang="en-US" sz="1200" baseline="0" dirty="0" smtClean="0"/>
              <a:t> guidance </a:t>
            </a:r>
            <a:r>
              <a:rPr lang="en-US" sz="1200" dirty="0" smtClean="0"/>
              <a:t>for risk management in a ‘tiered’ approach</a:t>
            </a:r>
            <a:r>
              <a:rPr lang="en-US" sz="1200" baseline="0" dirty="0" smtClean="0"/>
              <a:t>.  Basically, risk analysis and decision making are performed at three</a:t>
            </a:r>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None/>
              <a:tabLst/>
              <a:defRPr/>
            </a:pPr>
            <a:r>
              <a:rPr lang="en-US" sz="1200" baseline="0" dirty="0" smtClean="0"/>
              <a:t> different levels in an organization, therefore providing an ‘organizational’ or broad perspective  to risk management as opposed to system specific.</a:t>
            </a:r>
          </a:p>
          <a:p>
            <a:pPr marL="228600" marR="0" lvl="1" indent="-228600" algn="l" defTabSz="457200" rtl="0" eaLnBrk="1" fontAlgn="base" latinLnBrk="0" hangingPunct="1">
              <a:lnSpc>
                <a:spcPct val="100000"/>
              </a:lnSpc>
              <a:spcBef>
                <a:spcPct val="30000"/>
              </a:spcBef>
              <a:spcAft>
                <a:spcPct val="0"/>
              </a:spcAft>
              <a:buClrTx/>
              <a:buSzTx/>
              <a:buFont typeface="Arial" pitchFamily="34" charset="0"/>
              <a:buNone/>
              <a:tabLst/>
              <a:defRPr/>
            </a:pPr>
            <a:endParaRPr lang="en-US" sz="1200" baseline="0" dirty="0" smtClean="0"/>
          </a:p>
          <a:p>
            <a:pPr marL="228600" marR="0" lvl="1" indent="-228600" algn="l" defTabSz="457200" rtl="0" eaLnBrk="1" fontAlgn="base" latinLnBrk="0" hangingPunct="1">
              <a:lnSpc>
                <a:spcPct val="100000"/>
              </a:lnSpc>
              <a:spcBef>
                <a:spcPct val="30000"/>
              </a:spcBef>
              <a:spcAft>
                <a:spcPct val="0"/>
              </a:spcAft>
              <a:buClrTx/>
              <a:buSzTx/>
              <a:buFont typeface="+mj-lt"/>
              <a:buAutoNum type="arabicPeriod"/>
              <a:tabLst/>
              <a:defRPr/>
            </a:pPr>
            <a:r>
              <a:rPr lang="en-US" sz="1200" baseline="0" dirty="0" smtClean="0"/>
              <a:t>Level 1 Organization</a:t>
            </a:r>
          </a:p>
          <a:p>
            <a:pPr marL="228600" marR="0" lvl="1" indent="-228600" algn="l" defTabSz="457200" rtl="0" eaLnBrk="1" fontAlgn="base" latinLnBrk="0" hangingPunct="1">
              <a:lnSpc>
                <a:spcPct val="100000"/>
              </a:lnSpc>
              <a:spcBef>
                <a:spcPct val="30000"/>
              </a:spcBef>
              <a:spcAft>
                <a:spcPct val="0"/>
              </a:spcAft>
              <a:buClrTx/>
              <a:buSzTx/>
              <a:buFont typeface="+mj-lt"/>
              <a:buAutoNum type="arabicPeriod"/>
              <a:tabLst/>
              <a:defRPr/>
            </a:pPr>
            <a:r>
              <a:rPr lang="en-US" sz="1200" baseline="0" dirty="0" smtClean="0"/>
              <a:t>Level 2 Mission/Business Process</a:t>
            </a:r>
          </a:p>
          <a:p>
            <a:pPr marL="228600" marR="0" lvl="1" indent="-228600" algn="l" defTabSz="457200" rtl="0" eaLnBrk="1" fontAlgn="base" latinLnBrk="0" hangingPunct="1">
              <a:lnSpc>
                <a:spcPct val="100000"/>
              </a:lnSpc>
              <a:spcBef>
                <a:spcPct val="30000"/>
              </a:spcBef>
              <a:spcAft>
                <a:spcPct val="0"/>
              </a:spcAft>
              <a:buClrTx/>
              <a:buSzTx/>
              <a:buFont typeface="+mj-lt"/>
              <a:buAutoNum type="arabicPeriod"/>
              <a:tabLst/>
              <a:defRPr/>
            </a:pPr>
            <a:r>
              <a:rPr lang="en-US" sz="1200" baseline="0" dirty="0" smtClean="0"/>
              <a:t>Level 3 Information System </a:t>
            </a:r>
          </a:p>
          <a:p>
            <a:pPr marL="228600" marR="0" lvl="1" indent="-228600" algn="l" defTabSz="457200" rtl="0" eaLnBrk="1" fontAlgn="base" latinLnBrk="0" hangingPunct="1">
              <a:lnSpc>
                <a:spcPct val="100000"/>
              </a:lnSpc>
              <a:spcBef>
                <a:spcPct val="30000"/>
              </a:spcBef>
              <a:spcAft>
                <a:spcPct val="0"/>
              </a:spcAft>
              <a:buClrTx/>
              <a:buSzTx/>
              <a:buFont typeface="+mj-lt"/>
              <a:buNone/>
              <a:tabLst/>
              <a:defRPr/>
            </a:pPr>
            <a:endParaRPr lang="en-US" sz="1200" baseline="0" dirty="0" smtClean="0"/>
          </a:p>
          <a:p>
            <a:r>
              <a:rPr lang="en-US" sz="1200" kern="1200" dirty="0" smtClean="0">
                <a:solidFill>
                  <a:schemeClr val="tx1"/>
                </a:solidFill>
                <a:latin typeface="+mn-lt"/>
                <a:ea typeface="ヒラギノ角ゴ Pro W3" charset="-128"/>
                <a:cs typeface="ヒラギノ角ゴ Pro W3" charset="-128"/>
              </a:rPr>
              <a:t>At all levels of DOE, the RMA must include</a:t>
            </a:r>
            <a:r>
              <a:rPr lang="en-US" sz="1200" kern="1200" baseline="0" dirty="0" smtClean="0">
                <a:solidFill>
                  <a:schemeClr val="tx1"/>
                </a:solidFill>
                <a:latin typeface="+mn-lt"/>
                <a:ea typeface="ヒラギノ角ゴ Pro W3" charset="-128"/>
                <a:cs typeface="ヒラギノ角ゴ Pro W3" charset="-128"/>
              </a:rPr>
              <a:t> </a:t>
            </a:r>
            <a:r>
              <a:rPr lang="en-US" sz="1200" kern="1200" dirty="0" smtClean="0">
                <a:solidFill>
                  <a:schemeClr val="tx1"/>
                </a:solidFill>
                <a:latin typeface="+mn-lt"/>
                <a:ea typeface="ヒラギノ角ゴ Pro W3" charset="-128"/>
                <a:cs typeface="ヒラギノ角ゴ Pro W3" charset="-128"/>
              </a:rPr>
              <a:t>the four components of risk management: framing; assessing; responding; and monitoring.  </a:t>
            </a:r>
          </a:p>
          <a:p>
            <a:r>
              <a:rPr lang="en-US" sz="1200" kern="1200" dirty="0" smtClean="0">
                <a:solidFill>
                  <a:schemeClr val="tx1"/>
                </a:solidFill>
                <a:latin typeface="+mn-lt"/>
                <a:ea typeface="ヒラギノ角ゴ Pro W3" charset="-128"/>
                <a:cs typeface="ヒラギノ角ゴ Pro W3" charset="-128"/>
              </a:rPr>
              <a:t> </a:t>
            </a:r>
          </a:p>
          <a:p>
            <a:pPr marL="685800" lvl="1" indent="-228600">
              <a:buFont typeface="+mj-lt"/>
              <a:buAutoNum type="arabicPeriod"/>
            </a:pPr>
            <a:r>
              <a:rPr lang="en-US" sz="1200" kern="1200" dirty="0" smtClean="0">
                <a:solidFill>
                  <a:schemeClr val="tx1"/>
                </a:solidFill>
                <a:latin typeface="+mn-lt"/>
                <a:ea typeface="ヒラギノ角ゴ Pro W3" charset="-128"/>
                <a:cs typeface="+mn-cs"/>
              </a:rPr>
              <a:t>Risk framing (Step 1) and the risk assessment (Step 2) are completed in partnership with DOE oversight.  </a:t>
            </a:r>
          </a:p>
          <a:p>
            <a:pPr marL="685800" lvl="1" indent="-228600">
              <a:buFont typeface="+mj-lt"/>
              <a:buAutoNum type="arabicPeriod"/>
            </a:pPr>
            <a:r>
              <a:rPr lang="en-US" sz="1200" kern="1200" dirty="0" smtClean="0">
                <a:solidFill>
                  <a:schemeClr val="tx1"/>
                </a:solidFill>
                <a:latin typeface="+mn-lt"/>
                <a:ea typeface="ヒラギノ角ゴ Pro W3" charset="-128"/>
                <a:cs typeface="+mn-cs"/>
              </a:rPr>
              <a:t>Risk response (Step 3) ensures the defensive protections are adequate for the agreed upon risk profile.  For example, at the DOE site level, the Senior Contractor Site Manager is accountable (e.g. Laboratory Director, Plant Director) for ensuring the defensive protections are adequate to mitigate the risk profile agreed to by the Federal Site Manager and Senior Site Manager.  </a:t>
            </a:r>
          </a:p>
          <a:p>
            <a:pPr marL="685800" lvl="1" indent="-228600">
              <a:buFont typeface="+mj-lt"/>
              <a:buAutoNum type="arabicPeriod"/>
            </a:pPr>
            <a:r>
              <a:rPr lang="en-US" sz="1200" kern="1200" dirty="0" smtClean="0">
                <a:solidFill>
                  <a:schemeClr val="tx1"/>
                </a:solidFill>
                <a:latin typeface="+mn-lt"/>
                <a:ea typeface="ヒラギノ角ゴ Pro W3" charset="-128"/>
                <a:cs typeface="+mn-cs"/>
              </a:rPr>
              <a:t>In Risk Monitoring (Step 4),  the site is responsible for developing an ongoing monitoring approach (</a:t>
            </a:r>
            <a:r>
              <a:rPr lang="en-US" sz="1200" b="1" i="1" kern="1200" dirty="0" smtClean="0">
                <a:solidFill>
                  <a:schemeClr val="tx1"/>
                </a:solidFill>
                <a:latin typeface="+mn-lt"/>
                <a:ea typeface="ヒラギノ角ゴ Pro W3" charset="-128"/>
                <a:cs typeface="+mn-cs"/>
              </a:rPr>
              <a:t>also</a:t>
            </a:r>
            <a:r>
              <a:rPr lang="en-US" sz="1200" b="1" i="1" kern="1200" baseline="0" dirty="0" smtClean="0">
                <a:solidFill>
                  <a:schemeClr val="tx1"/>
                </a:solidFill>
                <a:latin typeface="+mn-lt"/>
                <a:ea typeface="ヒラギノ角ゴ Pro W3" charset="-128"/>
                <a:cs typeface="+mn-cs"/>
              </a:rPr>
              <a:t> referred to as Contractor Assurance System</a:t>
            </a:r>
            <a:r>
              <a:rPr lang="en-US" sz="1200" kern="1200" baseline="0" dirty="0" smtClean="0">
                <a:solidFill>
                  <a:schemeClr val="tx1"/>
                </a:solidFill>
                <a:latin typeface="+mn-lt"/>
                <a:ea typeface="ヒラギノ角ゴ Pro W3" charset="-128"/>
                <a:cs typeface="+mn-cs"/>
              </a:rPr>
              <a:t>) </a:t>
            </a:r>
            <a:r>
              <a:rPr lang="en-US" sz="1200" kern="1200" dirty="0" smtClean="0">
                <a:solidFill>
                  <a:schemeClr val="tx1"/>
                </a:solidFill>
                <a:latin typeface="+mn-lt"/>
                <a:ea typeface="ヒラギノ角ゴ Pro W3" charset="-128"/>
                <a:cs typeface="+mn-cs"/>
              </a:rPr>
              <a:t>to evaluate and respond to changes in the environment and assess overall performance.</a:t>
            </a:r>
            <a:r>
              <a:rPr lang="en-US" sz="1200" i="1" kern="1200" dirty="0" smtClean="0">
                <a:solidFill>
                  <a:schemeClr val="tx1"/>
                </a:solidFill>
                <a:latin typeface="+mn-lt"/>
                <a:ea typeface="ヒラギノ角ゴ Pro W3" charset="-128"/>
                <a:cs typeface="+mn-cs"/>
              </a:rPr>
              <a:t>  </a:t>
            </a:r>
            <a:r>
              <a:rPr lang="en-US" sz="1200" i="0" kern="1200" dirty="0" smtClean="0">
                <a:solidFill>
                  <a:schemeClr val="tx1"/>
                </a:solidFill>
                <a:latin typeface="+mn-lt"/>
                <a:ea typeface="ヒラギノ角ゴ Pro W3" charset="-128"/>
                <a:cs typeface="+mn-cs"/>
              </a:rPr>
              <a:t>This</a:t>
            </a:r>
            <a:r>
              <a:rPr lang="en-US" sz="1200" i="0" kern="1200" baseline="0" dirty="0" smtClean="0">
                <a:solidFill>
                  <a:schemeClr val="tx1"/>
                </a:solidFill>
                <a:latin typeface="+mn-lt"/>
                <a:ea typeface="ヒラギノ角ゴ Pro W3" charset="-128"/>
                <a:cs typeface="+mn-cs"/>
              </a:rPr>
              <a:t> monitoring approach is coordinated and validated with DOE oversight.</a:t>
            </a:r>
          </a:p>
          <a:p>
            <a:pPr marL="685800" lvl="1" indent="-228600">
              <a:buFont typeface="+mj-lt"/>
              <a:buNone/>
            </a:pPr>
            <a:endParaRPr lang="en-US" sz="1200" i="0" kern="1200" baseline="0" dirty="0" smtClean="0">
              <a:solidFill>
                <a:schemeClr val="tx1"/>
              </a:solidFill>
              <a:latin typeface="+mn-lt"/>
              <a:cs typeface="+mn-cs"/>
            </a:endParaRPr>
          </a:p>
          <a:p>
            <a:pPr marL="685800" lvl="1" indent="-228600">
              <a:buFont typeface="+mj-lt"/>
              <a:buNone/>
            </a:pPr>
            <a:endParaRPr lang="en-US" sz="1200" baseline="0" dirty="0" smtClean="0"/>
          </a:p>
          <a:p>
            <a:pPr marL="228600" marR="0" lvl="1" indent="-228600" algn="l" defTabSz="457200" rtl="0" eaLnBrk="1" fontAlgn="base" latinLnBrk="0" hangingPunct="1">
              <a:lnSpc>
                <a:spcPct val="100000"/>
              </a:lnSpc>
              <a:spcBef>
                <a:spcPct val="30000"/>
              </a:spcBef>
              <a:spcAft>
                <a:spcPct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62188366-2947-D844-B46D-D483AF8F9817}" type="slidenum">
              <a:rPr lang="en-US" smtClean="0"/>
              <a:pPr>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descr="CoverCollage1.jpg"/>
          <p:cNvPicPr>
            <a:picLocks noChangeAspect="1"/>
          </p:cNvPicPr>
          <p:nvPr userDrawn="1"/>
        </p:nvPicPr>
        <p:blipFill>
          <a:blip r:embed="rId2"/>
          <a:stretch>
            <a:fillRect/>
          </a:stretch>
        </p:blipFill>
        <p:spPr>
          <a:xfrm>
            <a:off x="304800" y="2563249"/>
            <a:ext cx="8537448" cy="2417303"/>
          </a:xfrm>
          <a:prstGeom prst="rect">
            <a:avLst/>
          </a:prstGeom>
        </p:spPr>
      </p:pic>
      <p:sp>
        <p:nvSpPr>
          <p:cNvPr id="9" name="Subtitle 2"/>
          <p:cNvSpPr>
            <a:spLocks noGrp="1"/>
          </p:cNvSpPr>
          <p:nvPr>
            <p:ph type="subTitle" idx="1" hasCustomPrompt="1"/>
          </p:nvPr>
        </p:nvSpPr>
        <p:spPr>
          <a:xfrm>
            <a:off x="304800" y="5257801"/>
            <a:ext cx="8534400" cy="838200"/>
          </a:xfrm>
          <a:prstGeom prst="rect">
            <a:avLst/>
          </a:prstGeom>
        </p:spPr>
        <p:txBody>
          <a:bodyPr lIns="0" tIns="0" rIns="0" bIns="0">
            <a:normAutofit/>
          </a:bodyPr>
          <a:lstStyle>
            <a:lvl1pPr marL="0" indent="0" algn="r">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13" name="Title Placeholder 1"/>
          <p:cNvSpPr>
            <a:spLocks noGrp="1"/>
          </p:cNvSpPr>
          <p:nvPr>
            <p:ph type="title"/>
          </p:nvPr>
        </p:nvSpPr>
        <p:spPr>
          <a:xfrm>
            <a:off x="304800" y="381000"/>
            <a:ext cx="8534399" cy="1905001"/>
          </a:xfrm>
          <a:prstGeom prst="rect">
            <a:avLst/>
          </a:prstGeom>
        </p:spPr>
        <p:txBody>
          <a:bodyPr lIns="0" tIns="0" rIns="0" bIns="0" rtlCol="0" anchor="b">
            <a:normAutofit/>
          </a:bodyPr>
          <a:lstStyle>
            <a:lvl1pPr algn="r">
              <a:defRPr/>
            </a:lvl1pPr>
          </a:lstStyle>
          <a:p>
            <a:r>
              <a:rPr lang="en-US" smtClean="0"/>
              <a:t>Click to edit Master title style</a:t>
            </a:r>
            <a:endParaRPr lang="en-US" dirty="0"/>
          </a:p>
        </p:txBody>
      </p:sp>
      <p:pic>
        <p:nvPicPr>
          <p:cNvPr id="10" name="ISIO_Title_DOE_logo.png" descr="/Users/kellylovelace/Desktop/DOE_PPT_Templates/ISIO/ISIO_graphics/ISIO_Title_DOE_logo.png"/>
          <p:cNvPicPr>
            <a:picLocks noChangeAspect="1"/>
          </p:cNvPicPr>
          <p:nvPr userDrawn="1"/>
        </p:nvPicPr>
        <p:blipFill>
          <a:blip r:embed="rId3"/>
          <a:stretch>
            <a:fillRect/>
          </a:stretch>
        </p:blipFill>
        <p:spPr bwMode="auto">
          <a:xfrm>
            <a:off x="304800" y="381000"/>
            <a:ext cx="3657600" cy="4853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2" name="Picture 11" descr="CoverCollage1.jpg"/>
          <p:cNvPicPr>
            <a:picLocks noChangeAspect="1"/>
          </p:cNvPicPr>
          <p:nvPr userDrawn="1"/>
        </p:nvPicPr>
        <p:blipFill>
          <a:blip r:embed="rId2"/>
          <a:stretch>
            <a:fillRect/>
          </a:stretch>
        </p:blipFill>
        <p:spPr>
          <a:xfrm>
            <a:off x="304800" y="2563249"/>
            <a:ext cx="8537448" cy="2417303"/>
          </a:xfrm>
          <a:prstGeom prst="rect">
            <a:avLst/>
          </a:prstGeom>
        </p:spPr>
      </p:pic>
      <p:sp>
        <p:nvSpPr>
          <p:cNvPr id="9" name="Subtitle 2"/>
          <p:cNvSpPr>
            <a:spLocks noGrp="1"/>
          </p:cNvSpPr>
          <p:nvPr>
            <p:ph type="subTitle" idx="1" hasCustomPrompt="1"/>
          </p:nvPr>
        </p:nvSpPr>
        <p:spPr>
          <a:xfrm>
            <a:off x="304800" y="5257801"/>
            <a:ext cx="8534400" cy="838200"/>
          </a:xfrm>
          <a:prstGeom prst="rect">
            <a:avLst/>
          </a:prstGeom>
        </p:spPr>
        <p:txBody>
          <a:bodyPr lIns="0" tIns="0" rIns="0" bIns="0">
            <a:normAutofit/>
          </a:bodyPr>
          <a:lstStyle>
            <a:lvl1pPr marL="0" indent="0" algn="r">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13" name="Title Placeholder 1"/>
          <p:cNvSpPr>
            <a:spLocks noGrp="1"/>
          </p:cNvSpPr>
          <p:nvPr>
            <p:ph type="title"/>
          </p:nvPr>
        </p:nvSpPr>
        <p:spPr>
          <a:xfrm>
            <a:off x="304800" y="381000"/>
            <a:ext cx="8534399" cy="1905001"/>
          </a:xfrm>
          <a:prstGeom prst="rect">
            <a:avLst/>
          </a:prstGeom>
        </p:spPr>
        <p:txBody>
          <a:bodyPr lIns="0" tIns="0" rIns="0" bIns="0" rtlCol="0" anchor="b">
            <a:normAutofit/>
          </a:bodyPr>
          <a:lstStyle>
            <a:lvl1pPr algn="r">
              <a:defRPr/>
            </a:lvl1pPr>
          </a:lstStyle>
          <a:p>
            <a:r>
              <a:rPr lang="en-US" smtClean="0"/>
              <a:t>Click to edit Master title style</a:t>
            </a:r>
            <a:endParaRPr lang="en-US" dirty="0"/>
          </a:p>
        </p:txBody>
      </p:sp>
      <p:pic>
        <p:nvPicPr>
          <p:cNvPr id="10" name="ISIO_Title_DOE_logo.png" descr="/Users/kellylovelace/Desktop/DOE_PPT_Templates/ISIO/ISIO_graphics/ISIO_Title_DOE_logo.png"/>
          <p:cNvPicPr>
            <a:picLocks noChangeAspect="1"/>
          </p:cNvPicPr>
          <p:nvPr userDrawn="1"/>
        </p:nvPicPr>
        <p:blipFill>
          <a:blip r:embed="rId3"/>
          <a:stretch>
            <a:fillRect/>
          </a:stretch>
        </p:blipFill>
        <p:spPr bwMode="auto">
          <a:xfrm>
            <a:off x="304800" y="381000"/>
            <a:ext cx="3657600" cy="4853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11" descr="CoverCollage1.jpg"/>
          <p:cNvPicPr>
            <a:picLocks noChangeAspect="1"/>
          </p:cNvPicPr>
          <p:nvPr userDrawn="1"/>
        </p:nvPicPr>
        <p:blipFill>
          <a:blip r:embed="rId2"/>
          <a:stretch>
            <a:fillRect/>
          </a:stretch>
        </p:blipFill>
        <p:spPr>
          <a:xfrm>
            <a:off x="304800" y="2563249"/>
            <a:ext cx="8537448" cy="2417303"/>
          </a:xfrm>
          <a:prstGeom prst="rect">
            <a:avLst/>
          </a:prstGeom>
        </p:spPr>
      </p:pic>
      <p:sp>
        <p:nvSpPr>
          <p:cNvPr id="3" name="Subtitle 2"/>
          <p:cNvSpPr>
            <a:spLocks noGrp="1"/>
          </p:cNvSpPr>
          <p:nvPr userDrawn="1">
            <p:ph type="subTitle" idx="1" hasCustomPrompt="1"/>
          </p:nvPr>
        </p:nvSpPr>
        <p:spPr>
          <a:xfrm>
            <a:off x="304800" y="5257801"/>
            <a:ext cx="8534400" cy="838200"/>
          </a:xfrm>
          <a:prstGeom prst="rect">
            <a:avLst/>
          </a:prstGeom>
        </p:spPr>
        <p:txBody>
          <a:bodyPr lIns="0" tIns="0" rIns="0" bIns="0">
            <a:normAutofit/>
          </a:bodyPr>
          <a:lstStyle>
            <a:lvl1pPr marL="0" indent="0" algn="r">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14" name="Title Placeholder 1"/>
          <p:cNvSpPr>
            <a:spLocks noGrp="1"/>
          </p:cNvSpPr>
          <p:nvPr userDrawn="1">
            <p:ph type="title"/>
          </p:nvPr>
        </p:nvSpPr>
        <p:spPr>
          <a:xfrm>
            <a:off x="304800" y="381000"/>
            <a:ext cx="8534399" cy="1905001"/>
          </a:xfrm>
          <a:prstGeom prst="rect">
            <a:avLst/>
          </a:prstGeom>
        </p:spPr>
        <p:txBody>
          <a:bodyPr lIns="0" tIns="0" rIns="0" bIns="0" rtlCol="0" anchor="b">
            <a:normAutofit/>
          </a:bodyPr>
          <a:lstStyle>
            <a:lvl1pPr algn="r">
              <a:defRPr/>
            </a:lvl1pPr>
          </a:lstStyle>
          <a:p>
            <a:r>
              <a:rPr lang="en-US" smtClean="0"/>
              <a:t>Click to edit Master title style</a:t>
            </a:r>
            <a:endParaRPr lang="en-US" dirty="0"/>
          </a:p>
        </p:txBody>
      </p:sp>
      <p:pic>
        <p:nvPicPr>
          <p:cNvPr id="13" name="ISIO_Title_DOE_logo.png" descr="/Users/kellylovelace/Desktop/DOE_PPT_Templates/ISIO/ISIO_graphics/ISIO_Title_DOE_logo.png"/>
          <p:cNvPicPr>
            <a:picLocks noChangeAspect="1"/>
          </p:cNvPicPr>
          <p:nvPr userDrawn="1"/>
        </p:nvPicPr>
        <p:blipFill>
          <a:blip r:embed="rId3"/>
          <a:stretch>
            <a:fillRect/>
          </a:stretch>
        </p:blipFill>
        <p:spPr bwMode="auto">
          <a:xfrm>
            <a:off x="304800" y="381000"/>
            <a:ext cx="3657600" cy="48531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2" name="Picture 11" descr="CoverCollage1.jpg"/>
          <p:cNvPicPr>
            <a:picLocks noChangeAspect="1"/>
          </p:cNvPicPr>
          <p:nvPr userDrawn="1"/>
        </p:nvPicPr>
        <p:blipFill>
          <a:blip r:embed="rId2"/>
          <a:stretch>
            <a:fillRect/>
          </a:stretch>
        </p:blipFill>
        <p:spPr>
          <a:xfrm>
            <a:off x="304800" y="2563249"/>
            <a:ext cx="8537448" cy="2417303"/>
          </a:xfrm>
          <a:prstGeom prst="rect">
            <a:avLst/>
          </a:prstGeom>
        </p:spPr>
      </p:pic>
      <p:sp>
        <p:nvSpPr>
          <p:cNvPr id="9" name="Subtitle 2"/>
          <p:cNvSpPr>
            <a:spLocks noGrp="1"/>
          </p:cNvSpPr>
          <p:nvPr>
            <p:ph type="subTitle" idx="1" hasCustomPrompt="1"/>
          </p:nvPr>
        </p:nvSpPr>
        <p:spPr>
          <a:xfrm>
            <a:off x="304800" y="5257801"/>
            <a:ext cx="8534400" cy="838200"/>
          </a:xfrm>
          <a:prstGeom prst="rect">
            <a:avLst/>
          </a:prstGeom>
        </p:spPr>
        <p:txBody>
          <a:bodyPr lIns="0" tIns="0" rIns="0" bIns="0">
            <a:normAutofit/>
          </a:bodyPr>
          <a:lstStyle>
            <a:lvl1pPr marL="0" indent="0" algn="r">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13" name="Title Placeholder 1"/>
          <p:cNvSpPr>
            <a:spLocks noGrp="1"/>
          </p:cNvSpPr>
          <p:nvPr>
            <p:ph type="title"/>
          </p:nvPr>
        </p:nvSpPr>
        <p:spPr>
          <a:xfrm>
            <a:off x="304800" y="381000"/>
            <a:ext cx="8534399" cy="1905001"/>
          </a:xfrm>
          <a:prstGeom prst="rect">
            <a:avLst/>
          </a:prstGeom>
        </p:spPr>
        <p:txBody>
          <a:bodyPr lIns="0" tIns="0" rIns="0" bIns="0" rtlCol="0" anchor="b">
            <a:normAutofit/>
          </a:bodyPr>
          <a:lstStyle>
            <a:lvl1pPr algn="r">
              <a:defRPr/>
            </a:lvl1pPr>
          </a:lstStyle>
          <a:p>
            <a:r>
              <a:rPr lang="en-US" smtClean="0"/>
              <a:t>Click to edit Master title style</a:t>
            </a:r>
            <a:endParaRPr lang="en-US" dirty="0"/>
          </a:p>
        </p:txBody>
      </p:sp>
      <p:pic>
        <p:nvPicPr>
          <p:cNvPr id="10" name="ISIO_Title_DOE_logo.png" descr="/Users/kellylovelace/Desktop/DOE_PPT_Templates/ISIO/ISIO_graphics/ISIO_Title_DOE_logo.png"/>
          <p:cNvPicPr>
            <a:picLocks noChangeAspect="1"/>
          </p:cNvPicPr>
          <p:nvPr userDrawn="1"/>
        </p:nvPicPr>
        <p:blipFill>
          <a:blip r:embed="rId3"/>
          <a:stretch>
            <a:fillRect/>
          </a:stretch>
        </p:blipFill>
        <p:spPr bwMode="auto">
          <a:xfrm>
            <a:off x="304800" y="381000"/>
            <a:ext cx="3657600" cy="48531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304800" y="2895600"/>
            <a:ext cx="85344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hasCustomPrompt="1"/>
          </p:nvPr>
        </p:nvSpPr>
        <p:spPr>
          <a:xfrm>
            <a:off x="304800" y="381000"/>
            <a:ext cx="8534400" cy="2319337"/>
          </a:xfrm>
          <a:prstGeom prst="rect">
            <a:avLst/>
          </a:prstGeom>
        </p:spPr>
        <p:txBody>
          <a:bodyPr lIns="0" tIns="0" rIns="0" bIns="0" anchor="b">
            <a:normAutofit/>
          </a:bodyPr>
          <a:lstStyle>
            <a:lvl1pPr algn="r">
              <a:defRPr sz="4200" b="0" cap="none"/>
            </a:lvl1pPr>
          </a:lstStyle>
          <a:p>
            <a:r>
              <a:rPr lang="en-US" dirty="0" smtClean="0"/>
              <a:t>Click to add Title</a:t>
            </a:r>
            <a:endParaRPr lang="en-US" dirty="0"/>
          </a:p>
        </p:txBody>
      </p:sp>
      <p:sp>
        <p:nvSpPr>
          <p:cNvPr id="10" name="Text Placeholder 2"/>
          <p:cNvSpPr>
            <a:spLocks noGrp="1"/>
          </p:cNvSpPr>
          <p:nvPr>
            <p:ph type="body" idx="14" hasCustomPrompt="1"/>
          </p:nvPr>
        </p:nvSpPr>
        <p:spPr>
          <a:xfrm>
            <a:off x="304800" y="4191000"/>
            <a:ext cx="8534400" cy="1600200"/>
          </a:xfrm>
          <a:prstGeom prst="rect">
            <a:avLst/>
          </a:prstGeom>
        </p:spPr>
        <p:txBody>
          <a:bodyPr lIns="0" tIns="0" rIns="0" bIns="0">
            <a:normAutofit/>
          </a:bodyPr>
          <a:lstStyle>
            <a:lvl1pPr marL="0" indent="0" algn="r">
              <a:spcAft>
                <a:spcPts val="600"/>
              </a:spcAft>
              <a:buNone/>
              <a:defRPr sz="1400" baseline="0">
                <a:solidFill>
                  <a:srgbClr val="A6A6A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Meeting Name, Date, etc</a:t>
            </a:r>
          </a:p>
        </p:txBody>
      </p:sp>
      <p:sp>
        <p:nvSpPr>
          <p:cNvPr id="15" name="Text Placeholder 2"/>
          <p:cNvSpPr>
            <a:spLocks noGrp="1"/>
          </p:cNvSpPr>
          <p:nvPr>
            <p:ph type="body" idx="1" hasCustomPrompt="1"/>
          </p:nvPr>
        </p:nvSpPr>
        <p:spPr>
          <a:xfrm>
            <a:off x="304800" y="3090862"/>
            <a:ext cx="8534400" cy="533400"/>
          </a:xfrm>
          <a:prstGeom prst="rect">
            <a:avLst/>
          </a:prstGeom>
        </p:spPr>
        <p:txBody>
          <a:bodyPr lIns="0" tIns="0" rIns="0" bIns="0">
            <a:normAutofit/>
          </a:bodyPr>
          <a:lstStyle>
            <a:lvl1pPr marL="0" indent="0" algn="r">
              <a:buNone/>
              <a:defRPr sz="2600">
                <a:solidFill>
                  <a:schemeClr val="bg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pic>
        <p:nvPicPr>
          <p:cNvPr id="8" name="ISIO_Title_DOE_logo.png" descr="/Users/kellylovelace/Desktop/DOE_PPT_Templates/ISIO/ISIO_graphics/ISIO_Title_DOE_logo.png"/>
          <p:cNvPicPr>
            <a:picLocks noChangeAspect="1"/>
          </p:cNvPicPr>
          <p:nvPr userDrawn="1"/>
        </p:nvPicPr>
        <p:blipFill>
          <a:blip r:embed="rId2"/>
          <a:stretch>
            <a:fillRect/>
          </a:stretch>
        </p:blipFill>
        <p:spPr bwMode="auto">
          <a:xfrm>
            <a:off x="304800" y="381000"/>
            <a:ext cx="3657600" cy="4853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ar and Heavy Bullet Content">
    <p:spTree>
      <p:nvGrpSpPr>
        <p:cNvPr id="1" name=""/>
        <p:cNvGrpSpPr/>
        <p:nvPr/>
      </p:nvGrpSpPr>
      <p:grpSpPr>
        <a:xfrm>
          <a:off x="0" y="0"/>
          <a:ext cx="0" cy="0"/>
          <a:chOff x="0" y="0"/>
          <a:chExt cx="0" cy="0"/>
        </a:xfrm>
      </p:grpSpPr>
      <p:sp>
        <p:nvSpPr>
          <p:cNvPr id="6" name="Rectangle 5"/>
          <p:cNvSpPr/>
          <p:nvPr userDrawn="1"/>
        </p:nvSpPr>
        <p:spPr>
          <a:xfrm>
            <a:off x="0" y="0"/>
            <a:ext cx="9144000" cy="11399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3200" y="381000"/>
            <a:ext cx="6096000" cy="685800"/>
          </a:xfrm>
          <a:prstGeom prst="rect">
            <a:avLst/>
          </a:prstGeom>
        </p:spPr>
        <p:txBody>
          <a:bodyPr lIns="0" tIns="0" rIns="0" bIns="0"/>
          <a:lstStyle>
            <a:lvl1pPr algn="r">
              <a:defRPr sz="3200">
                <a:solidFill>
                  <a:srgbClr val="FFFFFF"/>
                </a:solidFill>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304800" y="1447800"/>
            <a:ext cx="8534400" cy="4876800"/>
          </a:xfrm>
          <a:prstGeom prst="rect">
            <a:avLst/>
          </a:prstGeom>
        </p:spPr>
        <p:txBody>
          <a:bodyPr vert="horz" lIns="0" tIns="0" rIns="0" bIns="0"/>
          <a:lstStyle>
            <a:lvl1pPr>
              <a:defRPr sz="2400"/>
            </a:lvl1pPr>
            <a:lvl2pPr>
              <a:defRPr sz="2000"/>
            </a:lvl2pPr>
            <a:lvl3pPr>
              <a:defRPr sz="1800"/>
            </a:lvl3pPr>
            <a:lvl4pPr>
              <a:defRPr sz="16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7"/>
          <p:cNvSpPr>
            <a:spLocks noGrp="1"/>
          </p:cNvSpPr>
          <p:nvPr>
            <p:ph type="sldNum" sz="quarter" idx="10"/>
          </p:nvPr>
        </p:nvSpPr>
        <p:spPr>
          <a:xfrm>
            <a:off x="6553200" y="6477000"/>
            <a:ext cx="2286000" cy="244475"/>
          </a:xfrm>
        </p:spPr>
        <p:txBody>
          <a:bodyPr/>
          <a:lstStyle>
            <a:lvl1pPr>
              <a:defRPr/>
            </a:lvl1pPr>
          </a:lstStyle>
          <a:p>
            <a:pPr>
              <a:defRPr/>
            </a:pPr>
            <a:fld id="{EE3716D3-E69A-4943-B523-D5FECE290601}" type="slidenum">
              <a:rPr lang="en-US"/>
              <a:pPr>
                <a:defRPr/>
              </a:pPr>
              <a:t>‹#›</a:t>
            </a:fld>
            <a:endParaRPr lang="en-US" dirty="0"/>
          </a:p>
        </p:txBody>
      </p:sp>
      <p:sp>
        <p:nvSpPr>
          <p:cNvPr id="16" name="Footer Placeholder 8"/>
          <p:cNvSpPr>
            <a:spLocks noGrp="1"/>
          </p:cNvSpPr>
          <p:nvPr>
            <p:ph type="ftr" sz="quarter" idx="11"/>
          </p:nvPr>
        </p:nvSpPr>
        <p:spPr>
          <a:xfrm>
            <a:off x="304800" y="6477000"/>
            <a:ext cx="5681472" cy="244475"/>
          </a:xfrm>
        </p:spPr>
        <p:txBody>
          <a:bodyPr/>
          <a:lstStyle>
            <a:lvl1pPr>
              <a:defRPr/>
            </a:lvl1pPr>
          </a:lstStyle>
          <a:p>
            <a:pPr>
              <a:defRPr/>
            </a:pPr>
            <a:r>
              <a:rPr lang="en-US" dirty="0"/>
              <a:t>U.S. Department of Energy  |  Office of the Chief Information </a:t>
            </a:r>
            <a:r>
              <a:rPr lang="en-US" dirty="0" smtClean="0"/>
              <a:t>Officer</a:t>
            </a:r>
            <a:endParaRPr lang="en-US" dirty="0"/>
          </a:p>
        </p:txBody>
      </p:sp>
      <p:pic>
        <p:nvPicPr>
          <p:cNvPr id="8" name="ISIO_Title_Logo.png" descr="/Users/kellylovelace/Desktop/DOE_PPT_Templates/ISIO/ISIO_graphics/ISIO_Title_Logo.png"/>
          <p:cNvPicPr>
            <a:picLocks noChangeAspect="1"/>
          </p:cNvPicPr>
          <p:nvPr userDrawn="1"/>
        </p:nvPicPr>
        <p:blipFill>
          <a:blip r:embed="rId2"/>
          <a:stretch>
            <a:fillRect/>
          </a:stretch>
        </p:blipFill>
        <p:spPr bwMode="auto">
          <a:xfrm>
            <a:off x="304800" y="228600"/>
            <a:ext cx="1981200" cy="77862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Bulle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71600"/>
            <a:ext cx="38862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6"/>
          <p:cNvSpPr>
            <a:spLocks noGrp="1"/>
          </p:cNvSpPr>
          <p:nvPr>
            <p:ph type="sldNum" sz="quarter" idx="10"/>
          </p:nvPr>
        </p:nvSpPr>
        <p:spPr/>
        <p:txBody>
          <a:bodyPr/>
          <a:lstStyle/>
          <a:p>
            <a:pPr>
              <a:defRPr/>
            </a:pPr>
            <a:fld id="{300230B3-7374-E847-8B17-66836C494C76}"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sp>
        <p:nvSpPr>
          <p:cNvPr id="9" name="Content Placeholder 2"/>
          <p:cNvSpPr>
            <a:spLocks noGrp="1"/>
          </p:cNvSpPr>
          <p:nvPr>
            <p:ph sz="half" idx="12"/>
          </p:nvPr>
        </p:nvSpPr>
        <p:spPr>
          <a:xfrm>
            <a:off x="4953000" y="1371600"/>
            <a:ext cx="38862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Rectangle 9"/>
          <p:cNvSpPr/>
          <p:nvPr userDrawn="1"/>
        </p:nvSpPr>
        <p:spPr>
          <a:xfrm>
            <a:off x="0" y="0"/>
            <a:ext cx="9144000" cy="11399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2743200" y="381000"/>
            <a:ext cx="6096000" cy="685800"/>
          </a:xfrm>
          <a:prstGeom prst="rect">
            <a:avLst/>
          </a:prstGeom>
        </p:spPr>
        <p:txBody>
          <a:bodyPr lIns="0" tIns="0" rIns="0" bIns="0"/>
          <a:lstStyle>
            <a:lvl1pPr algn="r">
              <a:defRPr sz="3200">
                <a:solidFill>
                  <a:srgbClr val="FFFFFF"/>
                </a:solidFill>
              </a:defRPr>
            </a:lvl1pPr>
          </a:lstStyle>
          <a:p>
            <a:r>
              <a:rPr lang="en-US" smtClean="0"/>
              <a:t>Click to edit Master title style</a:t>
            </a:r>
            <a:endParaRPr lang="en-US" dirty="0"/>
          </a:p>
        </p:txBody>
      </p:sp>
      <p:pic>
        <p:nvPicPr>
          <p:cNvPr id="12" name="ISIO_Title_Logo.png" descr="/Users/kellylovelace/Desktop/DOE_PPT_Templates/ISIO/ISIO_graphics/ISIO_Title_Logo.png"/>
          <p:cNvPicPr>
            <a:picLocks noChangeAspect="1"/>
          </p:cNvPicPr>
          <p:nvPr userDrawn="1"/>
        </p:nvPicPr>
        <p:blipFill>
          <a:blip r:embed="rId2"/>
          <a:stretch>
            <a:fillRect/>
          </a:stretch>
        </p:blipFill>
        <p:spPr bwMode="auto">
          <a:xfrm>
            <a:off x="304800" y="228600"/>
            <a:ext cx="1981200" cy="77862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371600"/>
            <a:ext cx="3886200" cy="457200"/>
          </a:xfrm>
          <a:prstGeom prst="rect">
            <a:avLst/>
          </a:prstGeom>
        </p:spPr>
        <p:txBody>
          <a:bodyPr lIns="0" tIns="0" rIns="0" bIns="0"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011362"/>
            <a:ext cx="3886200" cy="4084638"/>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400"/>
            </a:lvl1pPr>
            <a:lvl2pPr marL="515938"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2pPr>
            <a:lvl3pPr marL="744538"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3pPr>
            <a:lvl4pPr marL="973138"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600"/>
            </a:lvl4pPr>
            <a:lvl5pPr marL="1201738"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3"/>
          </p:nvPr>
        </p:nvSpPr>
        <p:spPr>
          <a:xfrm>
            <a:off x="4953000" y="1371600"/>
            <a:ext cx="3886200" cy="457200"/>
          </a:xfrm>
          <a:prstGeom prst="rect">
            <a:avLst/>
          </a:prstGeom>
        </p:spPr>
        <p:txBody>
          <a:bodyPr lIns="0" tIns="0" rIns="0" bIns="0"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p:cNvSpPr>
            <a:spLocks noGrp="1"/>
          </p:cNvSpPr>
          <p:nvPr>
            <p:ph sz="half" idx="12"/>
          </p:nvPr>
        </p:nvSpPr>
        <p:spPr>
          <a:xfrm>
            <a:off x="4953000" y="2011362"/>
            <a:ext cx="3886200" cy="4084638"/>
          </a:xfrm>
          <a:prstGeom prst="rect">
            <a:avLst/>
          </a:prstGeom>
        </p:spPr>
        <p:txBody>
          <a:bodyPr lIns="0" tIns="0" rIns="0" bIns="0"/>
          <a:lstStyle>
            <a:lvl1pPr marL="287338" marR="0" indent="-287338" algn="l" defTabSz="457200" rtl="0" eaLnBrk="1" fontAlgn="base" latinLnBrk="0" hangingPunct="1">
              <a:lnSpc>
                <a:spcPct val="100000"/>
              </a:lnSpc>
              <a:spcBef>
                <a:spcPct val="0"/>
              </a:spcBef>
              <a:spcAft>
                <a:spcPts val="1200"/>
              </a:spcAft>
              <a:buClr>
                <a:srgbClr val="004424"/>
              </a:buClr>
              <a:buSzTx/>
              <a:buFont typeface="Arial" charset="0"/>
              <a:buChar char="•"/>
              <a:tabLst/>
              <a:defRPr sz="2400"/>
            </a:lvl1pPr>
            <a:lvl2pPr marL="576263" marR="0" indent="-288925" algn="l" defTabSz="457200" rtl="0" eaLnBrk="1" fontAlgn="base" latinLnBrk="0" hangingPunct="1">
              <a:lnSpc>
                <a:spcPct val="100000"/>
              </a:lnSpc>
              <a:spcBef>
                <a:spcPct val="0"/>
              </a:spcBef>
              <a:spcAft>
                <a:spcPts val="1200"/>
              </a:spcAft>
              <a:buClr>
                <a:srgbClr val="004424"/>
              </a:buClr>
              <a:buSzTx/>
              <a:buFont typeface="Arial"/>
              <a:buChar char="•"/>
              <a:tabLst/>
              <a:defRPr sz="2000"/>
            </a:lvl2pPr>
            <a:lvl3pPr marL="855663" marR="0" indent="-279400" algn="l" defTabSz="457200" rtl="0" eaLnBrk="1" fontAlgn="base" latinLnBrk="0" hangingPunct="1">
              <a:lnSpc>
                <a:spcPct val="100000"/>
              </a:lnSpc>
              <a:spcBef>
                <a:spcPct val="0"/>
              </a:spcBef>
              <a:spcAft>
                <a:spcPts val="1200"/>
              </a:spcAft>
              <a:buClr>
                <a:srgbClr val="004424"/>
              </a:buClr>
              <a:buSzTx/>
              <a:buFont typeface="Arial" charset="0"/>
              <a:buChar char="•"/>
              <a:tabLst/>
              <a:defRPr sz="1800"/>
            </a:lvl3pPr>
            <a:lvl4pPr marL="1143000" marR="0" indent="-287338" algn="l" defTabSz="457200" rtl="0" eaLnBrk="1" fontAlgn="base" latinLnBrk="0" hangingPunct="1">
              <a:lnSpc>
                <a:spcPct val="100000"/>
              </a:lnSpc>
              <a:spcBef>
                <a:spcPct val="0"/>
              </a:spcBef>
              <a:spcAft>
                <a:spcPts val="1200"/>
              </a:spcAft>
              <a:buClr>
                <a:srgbClr val="004424"/>
              </a:buClr>
              <a:buSzTx/>
              <a:buFont typeface="Arial"/>
              <a:buChar char="•"/>
              <a:tabLst/>
              <a:defRPr sz="1600"/>
            </a:lvl4pPr>
            <a:lvl5pPr marL="1430338" marR="0" indent="-287338" algn="l" defTabSz="457200" rtl="0" eaLnBrk="1" fontAlgn="base" latinLnBrk="0" hangingPunct="1">
              <a:lnSpc>
                <a:spcPct val="100000"/>
              </a:lnSpc>
              <a:spcBef>
                <a:spcPct val="0"/>
              </a:spcBef>
              <a:spcAft>
                <a:spcPts val="1200"/>
              </a:spcAft>
              <a:buClr>
                <a:srgbClr val="004424"/>
              </a:buClr>
              <a:buSzTx/>
              <a:buFont typeface="Arial" charset="0"/>
              <a:buChar char="•"/>
              <a:tabLst/>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Slide Number Placeholder 9"/>
          <p:cNvSpPr>
            <a:spLocks noGrp="1"/>
          </p:cNvSpPr>
          <p:nvPr>
            <p:ph type="sldNum" sz="quarter" idx="13"/>
          </p:nvPr>
        </p:nvSpPr>
        <p:spPr/>
        <p:txBody>
          <a:bodyPr/>
          <a:lstStyle/>
          <a:p>
            <a:pPr>
              <a:defRPr/>
            </a:pPr>
            <a:fld id="{300230B3-7374-E847-8B17-66836C494C76}" type="slidenum">
              <a:rPr lang="en-US" smtClean="0"/>
              <a:pPr>
                <a:defRPr/>
              </a:pPr>
              <a:t>‹#›</a:t>
            </a:fld>
            <a:endParaRPr lang="en-US" dirty="0"/>
          </a:p>
        </p:txBody>
      </p:sp>
      <p:sp>
        <p:nvSpPr>
          <p:cNvPr id="11" name="Footer Placeholder 10"/>
          <p:cNvSpPr>
            <a:spLocks noGrp="1"/>
          </p:cNvSpPr>
          <p:nvPr>
            <p:ph type="ftr" sz="quarter" idx="14"/>
          </p:nvPr>
        </p:nvSpPr>
        <p:spPr/>
        <p:txBody>
          <a:bodyPr/>
          <a:lstStyle/>
          <a:p>
            <a:pPr>
              <a:defRPr/>
            </a:pPr>
            <a:r>
              <a:rPr lang="en-US" dirty="0" smtClean="0"/>
              <a:t>U.S. Department of Energy  |  Office of the Chief Information Officer</a:t>
            </a:r>
            <a:endParaRPr lang="en-US" dirty="0"/>
          </a:p>
        </p:txBody>
      </p:sp>
      <p:sp>
        <p:nvSpPr>
          <p:cNvPr id="12" name="Rectangle 11"/>
          <p:cNvSpPr/>
          <p:nvPr userDrawn="1"/>
        </p:nvSpPr>
        <p:spPr>
          <a:xfrm>
            <a:off x="0" y="0"/>
            <a:ext cx="9144000" cy="113995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2743200" y="381000"/>
            <a:ext cx="6096000" cy="685800"/>
          </a:xfrm>
          <a:prstGeom prst="rect">
            <a:avLst/>
          </a:prstGeom>
        </p:spPr>
        <p:txBody>
          <a:bodyPr lIns="0" tIns="0" rIns="0" bIns="0"/>
          <a:lstStyle>
            <a:lvl1pPr algn="r">
              <a:defRPr sz="3200">
                <a:solidFill>
                  <a:srgbClr val="FFFFFF"/>
                </a:solidFill>
              </a:defRPr>
            </a:lvl1pPr>
          </a:lstStyle>
          <a:p>
            <a:r>
              <a:rPr lang="en-US" smtClean="0"/>
              <a:t>Click to edit Master title style</a:t>
            </a:r>
            <a:endParaRPr lang="en-US" dirty="0"/>
          </a:p>
        </p:txBody>
      </p:sp>
      <p:pic>
        <p:nvPicPr>
          <p:cNvPr id="14" name="ISIO_Title_Logo.png" descr="/Users/kellylovelace/Desktop/DOE_PPT_Templates/ISIO/ISIO_graphics/ISIO_Title_Logo.png"/>
          <p:cNvPicPr>
            <a:picLocks noChangeAspect="1"/>
          </p:cNvPicPr>
          <p:nvPr userDrawn="1"/>
        </p:nvPicPr>
        <p:blipFill>
          <a:blip r:embed="rId2"/>
          <a:stretch>
            <a:fillRect/>
          </a:stretch>
        </p:blipFill>
        <p:spPr bwMode="auto">
          <a:xfrm>
            <a:off x="304800" y="228600"/>
            <a:ext cx="1981200" cy="77862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Conclusion">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304800" y="3538538"/>
            <a:ext cx="8534400" cy="0"/>
          </a:xfrm>
          <a:prstGeom prst="line">
            <a:avLst/>
          </a:prstGeom>
          <a:noFill/>
          <a:ln w="12700">
            <a:solidFill>
              <a:schemeClr val="bg1">
                <a:lumMod val="65000"/>
              </a:schemeClr>
            </a:solidFill>
            <a:prstDash val="solid"/>
            <a:round/>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hasCustomPrompt="1"/>
          </p:nvPr>
        </p:nvSpPr>
        <p:spPr>
          <a:xfrm>
            <a:off x="304800" y="381000"/>
            <a:ext cx="8534400" cy="2962275"/>
          </a:xfrm>
          <a:prstGeom prst="rect">
            <a:avLst/>
          </a:prstGeom>
        </p:spPr>
        <p:txBody>
          <a:bodyPr lIns="0" tIns="0" rIns="0" bIns="0" anchor="b">
            <a:normAutofit/>
          </a:bodyPr>
          <a:lstStyle>
            <a:lvl1pPr algn="l">
              <a:defRPr sz="4200" b="0" cap="none"/>
            </a:lvl1pPr>
          </a:lstStyle>
          <a:p>
            <a:r>
              <a:rPr lang="en-US" dirty="0" smtClean="0"/>
              <a:t>Click to add Title</a:t>
            </a:r>
            <a:endParaRPr lang="en-US" dirty="0"/>
          </a:p>
        </p:txBody>
      </p:sp>
      <p:sp>
        <p:nvSpPr>
          <p:cNvPr id="9" name="Text Placeholder 2"/>
          <p:cNvSpPr>
            <a:spLocks noGrp="1"/>
          </p:cNvSpPr>
          <p:nvPr>
            <p:ph type="body" idx="13" hasCustomPrompt="1"/>
          </p:nvPr>
        </p:nvSpPr>
        <p:spPr>
          <a:xfrm>
            <a:off x="304800" y="4572000"/>
            <a:ext cx="8534400" cy="914400"/>
          </a:xfrm>
          <a:prstGeom prst="rect">
            <a:avLst/>
          </a:prstGeom>
        </p:spPr>
        <p:txBody>
          <a:bodyPr lIns="0" tIns="0" rIns="0" bIns="0" anchor="ctr">
            <a:normAutofit/>
          </a:bodyPr>
          <a:lstStyle>
            <a:lvl1pPr marL="0" indent="0" algn="r">
              <a:buNone/>
              <a:defRPr sz="1400" u="sng" baseline="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email address</a:t>
            </a:r>
          </a:p>
        </p:txBody>
      </p:sp>
      <p:sp>
        <p:nvSpPr>
          <p:cNvPr id="10" name="Text Placeholder 2"/>
          <p:cNvSpPr>
            <a:spLocks noGrp="1"/>
          </p:cNvSpPr>
          <p:nvPr>
            <p:ph type="body" idx="14" hasCustomPrompt="1"/>
          </p:nvPr>
        </p:nvSpPr>
        <p:spPr>
          <a:xfrm>
            <a:off x="304800" y="5486400"/>
            <a:ext cx="8534400" cy="990600"/>
          </a:xfrm>
          <a:prstGeom prst="rect">
            <a:avLst/>
          </a:prstGeom>
        </p:spPr>
        <p:txBody>
          <a:bodyPr lIns="0" tIns="0" rIns="0" bIns="0">
            <a:normAutofit/>
          </a:bodyPr>
          <a:lstStyle>
            <a:lvl1pPr marL="0" indent="0" algn="r">
              <a:spcAft>
                <a:spcPts val="600"/>
              </a:spcAft>
              <a:buNone/>
              <a:defRPr sz="1400" baseline="0">
                <a:solidFill>
                  <a:srgbClr val="A6A6A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Phone Number, Meeting Name, Date, etc</a:t>
            </a:r>
          </a:p>
        </p:txBody>
      </p:sp>
      <p:sp>
        <p:nvSpPr>
          <p:cNvPr id="11" name="Text Placeholder 2"/>
          <p:cNvSpPr>
            <a:spLocks noGrp="1"/>
          </p:cNvSpPr>
          <p:nvPr>
            <p:ph type="body" idx="15" hasCustomPrompt="1"/>
          </p:nvPr>
        </p:nvSpPr>
        <p:spPr>
          <a:xfrm>
            <a:off x="304800" y="4343400"/>
            <a:ext cx="8534400" cy="228600"/>
          </a:xfrm>
          <a:prstGeom prst="rect">
            <a:avLst/>
          </a:prstGeom>
        </p:spPr>
        <p:txBody>
          <a:bodyPr lIns="0" tIns="0" rIns="0" bIns="0" anchor="b">
            <a:normAutofit/>
          </a:bodyPr>
          <a:lstStyle>
            <a:lvl1pPr marL="0" indent="0" algn="r">
              <a:spcAft>
                <a:spcPts val="600"/>
              </a:spcAft>
              <a:buNone/>
              <a:defRPr sz="1400" baseline="0">
                <a:solidFill>
                  <a:srgbClr val="A6A6A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Job Title</a:t>
            </a:r>
          </a:p>
        </p:txBody>
      </p:sp>
      <p:sp>
        <p:nvSpPr>
          <p:cNvPr id="12" name="Text Placeholder 2"/>
          <p:cNvSpPr>
            <a:spLocks noGrp="1"/>
          </p:cNvSpPr>
          <p:nvPr>
            <p:ph type="body" idx="16" hasCustomPrompt="1"/>
          </p:nvPr>
        </p:nvSpPr>
        <p:spPr>
          <a:xfrm>
            <a:off x="304800" y="3886200"/>
            <a:ext cx="8534400" cy="381000"/>
          </a:xfrm>
          <a:prstGeom prst="rect">
            <a:avLst/>
          </a:prstGeom>
        </p:spPr>
        <p:txBody>
          <a:bodyPr lIns="0" tIns="0" rIns="0" bIns="0" anchor="b">
            <a:normAutofit/>
          </a:bodyPr>
          <a:lstStyle>
            <a:lvl1pPr marL="0" indent="0" algn="r">
              <a:spcAft>
                <a:spcPts val="600"/>
              </a:spcAft>
              <a:buNone/>
              <a:defRPr sz="18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Presenter Name</a:t>
            </a:r>
          </a:p>
        </p:txBody>
      </p:sp>
      <p:pic>
        <p:nvPicPr>
          <p:cNvPr id="15" name="ISIO_Title_DOE_logo.png" descr="/Users/kellylovelace/Desktop/DOE_PPT_Templates/ISIO/ISIO_graphics/ISIO_Title_DOE_logo.png"/>
          <p:cNvPicPr>
            <a:picLocks noChangeAspect="1"/>
          </p:cNvPicPr>
          <p:nvPr userDrawn="1"/>
        </p:nvPicPr>
        <p:blipFill>
          <a:blip r:embed="rId2"/>
          <a:stretch>
            <a:fillRect/>
          </a:stretch>
        </p:blipFill>
        <p:spPr bwMode="auto">
          <a:xfrm>
            <a:off x="304800" y="381000"/>
            <a:ext cx="3657600" cy="4853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9144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ooter Placeholder 4"/>
          <p:cNvSpPr>
            <a:spLocks noGrp="1"/>
          </p:cNvSpPr>
          <p:nvPr>
            <p:ph type="ftr" sz="quarter" idx="3"/>
          </p:nvPr>
        </p:nvSpPr>
        <p:spPr>
          <a:xfrm>
            <a:off x="304800" y="6477000"/>
            <a:ext cx="5638800" cy="244475"/>
          </a:xfrm>
          <a:prstGeom prst="rect">
            <a:avLst/>
          </a:prstGeom>
        </p:spPr>
        <p:txBody>
          <a:bodyPr lIns="0" tIns="0" rIns="0" bIns="0" anchor="b"/>
          <a:lstStyle>
            <a:lvl1pPr fontAlgn="auto">
              <a:spcBef>
                <a:spcPts val="0"/>
              </a:spcBef>
              <a:spcAft>
                <a:spcPts val="0"/>
              </a:spcAft>
              <a:defRPr sz="900" dirty="0" smtClean="0">
                <a:solidFill>
                  <a:schemeClr val="bg1">
                    <a:lumMod val="75000"/>
                  </a:schemeClr>
                </a:solidFill>
                <a:latin typeface="+mn-lt"/>
                <a:ea typeface="+mn-ea"/>
                <a:cs typeface="+mn-cs"/>
              </a:defRPr>
            </a:lvl1pPr>
          </a:lstStyle>
          <a:p>
            <a:pPr>
              <a:defRPr/>
            </a:pPr>
            <a:r>
              <a:rPr lang="en-US" dirty="0"/>
              <a:t>U.S. Department of Energy  |  Office of the Chief Information </a:t>
            </a:r>
            <a:r>
              <a:rPr lang="en-US" dirty="0" smtClean="0"/>
              <a:t>Officer</a:t>
            </a:r>
            <a:endParaRPr lang="en-US" dirty="0"/>
          </a:p>
        </p:txBody>
      </p:sp>
      <p:sp>
        <p:nvSpPr>
          <p:cNvPr id="10" name="Slide Number Placeholder 5"/>
          <p:cNvSpPr>
            <a:spLocks noGrp="1"/>
          </p:cNvSpPr>
          <p:nvPr>
            <p:ph type="sldNum" sz="quarter" idx="4"/>
          </p:nvPr>
        </p:nvSpPr>
        <p:spPr>
          <a:xfrm>
            <a:off x="6553200" y="6477000"/>
            <a:ext cx="2286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679" r:id="rId3"/>
    <p:sldLayoutId id="2147483710" r:id="rId4"/>
    <p:sldLayoutId id="2147483706" r:id="rId5"/>
    <p:sldLayoutId id="2147483705" r:id="rId6"/>
    <p:sldLayoutId id="2147483715" r:id="rId7"/>
    <p:sldLayoutId id="2147483714" r:id="rId8"/>
    <p:sldLayoutId id="2147483701" r:id="rId9"/>
  </p:sldLayoutIdLst>
  <p:hf hd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sz="2600" b="1" dirty="0" smtClean="0"/>
              <a:t>National Cyber Security Awareness Month</a:t>
            </a:r>
          </a:p>
          <a:p>
            <a:r>
              <a:rPr lang="en-US" sz="2400" dirty="0" smtClean="0"/>
              <a:t>October 20, 2011</a:t>
            </a:r>
          </a:p>
          <a:p>
            <a:endParaRPr lang="en-US" dirty="0"/>
          </a:p>
        </p:txBody>
      </p:sp>
      <p:sp>
        <p:nvSpPr>
          <p:cNvPr id="3" name="Title 2"/>
          <p:cNvSpPr>
            <a:spLocks noGrp="1"/>
          </p:cNvSpPr>
          <p:nvPr>
            <p:ph type="title"/>
          </p:nvPr>
        </p:nvSpPr>
        <p:spPr/>
        <p:txBody>
          <a:bodyPr/>
          <a:lstStyle/>
          <a:p>
            <a:r>
              <a:rPr lang="en-US" sz="2800" b="1" dirty="0" smtClean="0"/>
              <a:t/>
            </a:r>
            <a:br>
              <a:rPr lang="en-US" sz="2800" b="1" dirty="0" smtClean="0"/>
            </a:br>
            <a:r>
              <a:rPr lang="en-US" sz="2800" b="1" dirty="0" smtClean="0"/>
              <a:t>Cyber Security – Our Shared Responsibility</a:t>
            </a:r>
            <a:r>
              <a:rPr lang="en-US" sz="2400" b="1" dirty="0" smtClean="0"/>
              <a:t> </a:t>
            </a:r>
            <a:r>
              <a:rPr lang="en-US" sz="2400" dirty="0" smtClean="0"/>
              <a:t/>
            </a:r>
            <a:br>
              <a:rPr lang="en-US" sz="2400" dirty="0" smtClean="0"/>
            </a:b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Why do we care about Cyber Security</a:t>
            </a:r>
            <a:r>
              <a:rPr lang="en-US" dirty="0" smtClean="0"/>
              <a:t>?</a:t>
            </a:r>
            <a:br>
              <a:rPr lang="en-US" dirty="0" smtClean="0"/>
            </a:br>
            <a:endParaRPr lang="en-US" dirty="0"/>
          </a:p>
        </p:txBody>
      </p:sp>
      <p:sp>
        <p:nvSpPr>
          <p:cNvPr id="3" name="Content Placeholder 2"/>
          <p:cNvSpPr>
            <a:spLocks noGrp="1"/>
          </p:cNvSpPr>
          <p:nvPr>
            <p:ph sz="quarter" idx="12"/>
          </p:nvPr>
        </p:nvSpPr>
        <p:spPr/>
        <p:txBody>
          <a:bodyPr/>
          <a:lstStyle/>
          <a:p>
            <a:r>
              <a:rPr lang="en-US" dirty="0" smtClean="0"/>
              <a:t>Internet usage is a daily activity for most Americans</a:t>
            </a:r>
          </a:p>
          <a:p>
            <a:r>
              <a:rPr lang="en-US" dirty="0" smtClean="0"/>
              <a:t>Our young children are using computers in Pre-K</a:t>
            </a:r>
          </a:p>
          <a:p>
            <a:r>
              <a:rPr lang="en-US" dirty="0" smtClean="0"/>
              <a:t>Social network sites, on-line gaming, and mobile ‘techno gadgets’ such as IPODs and smart phones permeate every aspect of our teenagers’ lives </a:t>
            </a:r>
          </a:p>
          <a:p>
            <a:r>
              <a:rPr lang="en-US" dirty="0" smtClean="0"/>
              <a:t>ALL of our personal information is located in cyber space somewhere at all times</a:t>
            </a:r>
          </a:p>
          <a:p>
            <a:r>
              <a:rPr lang="en-US" dirty="0" smtClean="0"/>
              <a:t>Social media is the new social norm  </a:t>
            </a:r>
          </a:p>
          <a:p>
            <a:r>
              <a:rPr lang="en-US" dirty="0" smtClean="0"/>
              <a:t>And according to President Obama, “…the cyber threat has become one of the most serious economic and national security challenges we face.”</a:t>
            </a:r>
          </a:p>
          <a:p>
            <a:pPr lvl="1">
              <a:buNone/>
            </a:pPr>
            <a:endParaRPr lang="en-US" dirty="0" smtClean="0"/>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3716D3-E69A-4943-B523-D5FECE290601}"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are my risks?</a:t>
            </a:r>
            <a:r>
              <a:rPr lang="en-US" dirty="0" smtClean="0"/>
              <a:t/>
            </a:r>
            <a:br>
              <a:rPr lang="en-US" dirty="0" smtClean="0"/>
            </a:br>
            <a:endParaRPr lang="en-US" dirty="0"/>
          </a:p>
        </p:txBody>
      </p:sp>
      <p:sp>
        <p:nvSpPr>
          <p:cNvPr id="3" name="Content Placeholder 2"/>
          <p:cNvSpPr>
            <a:spLocks noGrp="1"/>
          </p:cNvSpPr>
          <p:nvPr>
            <p:ph sz="quarter" idx="12"/>
          </p:nvPr>
        </p:nvSpPr>
        <p:spPr/>
        <p:txBody>
          <a:bodyPr/>
          <a:lstStyle/>
          <a:p>
            <a:r>
              <a:rPr lang="en-US" dirty="0" smtClean="0"/>
              <a:t>Common questions all Cyberspace users should ask themselves…</a:t>
            </a:r>
          </a:p>
          <a:p>
            <a:pPr lvl="1"/>
            <a:r>
              <a:rPr lang="en-US" dirty="0" smtClean="0"/>
              <a:t>How do I protect my children?</a:t>
            </a:r>
          </a:p>
          <a:p>
            <a:pPr lvl="1"/>
            <a:r>
              <a:rPr lang="en-US" dirty="0" smtClean="0"/>
              <a:t>How do I protect my identity?</a:t>
            </a:r>
          </a:p>
          <a:p>
            <a:pPr lvl="1"/>
            <a:r>
              <a:rPr lang="en-US" dirty="0" smtClean="0"/>
              <a:t>How do I protect my bank account?</a:t>
            </a:r>
          </a:p>
          <a:p>
            <a:pPr lvl="1"/>
            <a:r>
              <a:rPr lang="en-US" dirty="0" smtClean="0"/>
              <a:t>How do I protect my personal information on my home computer?</a:t>
            </a:r>
          </a:p>
          <a:p>
            <a:pPr lvl="1"/>
            <a:r>
              <a:rPr lang="en-US" dirty="0" smtClean="0"/>
              <a:t>How do I protect government information at work and at home?</a:t>
            </a:r>
          </a:p>
          <a:p>
            <a:pPr lvl="1"/>
            <a:endParaRPr lang="en-US" dirty="0" smtClean="0"/>
          </a:p>
          <a:p>
            <a:pPr lvl="1">
              <a:buNone/>
            </a:pPr>
            <a:r>
              <a:rPr lang="en-US" sz="2400" i="1" dirty="0" smtClean="0">
                <a:solidFill>
                  <a:srgbClr val="FF0000"/>
                </a:solidFill>
              </a:rPr>
              <a:t>	Simply put, what is my shared responsibility in protecting my daily cyberspace?</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EE3716D3-E69A-4943-B523-D5FECE290601}"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371601"/>
            <a:ext cx="4648200" cy="4648199"/>
          </a:xfrm>
        </p:spPr>
        <p:txBody>
          <a:bodyPr/>
          <a:lstStyle/>
          <a:p>
            <a:pPr>
              <a:buFont typeface="Arial" pitchFamily="34" charset="0"/>
              <a:buChar char="•"/>
            </a:pPr>
            <a:r>
              <a:rPr lang="en-US" dirty="0" smtClean="0"/>
              <a:t>Always </a:t>
            </a:r>
            <a:r>
              <a:rPr lang="en-US" b="1" dirty="0" smtClean="0">
                <a:solidFill>
                  <a:srgbClr val="FF0000"/>
                </a:solidFill>
              </a:rPr>
              <a:t>STOP</a:t>
            </a:r>
            <a:r>
              <a:rPr lang="en-US" dirty="0" smtClean="0"/>
              <a:t> before using the Internet and have a firm knowledge of what you are about to do.</a:t>
            </a:r>
          </a:p>
          <a:p>
            <a:endParaRPr lang="en-US" dirty="0" smtClean="0"/>
          </a:p>
          <a:p>
            <a:endParaRPr lang="en-US" dirty="0" smtClean="0"/>
          </a:p>
          <a:p>
            <a:pPr>
              <a:buNone/>
            </a:pPr>
            <a:endParaRPr lang="en-US" dirty="0" smtClean="0"/>
          </a:p>
          <a:p>
            <a:r>
              <a:rPr lang="en-US" b="1" dirty="0" smtClean="0">
                <a:solidFill>
                  <a:srgbClr val="FF0000"/>
                </a:solidFill>
              </a:rPr>
              <a:t>CONNECT</a:t>
            </a:r>
            <a:r>
              <a:rPr lang="en-US" dirty="0" smtClean="0"/>
              <a:t> with confidence!</a:t>
            </a:r>
            <a:endParaRPr lang="en-US" dirty="0"/>
          </a:p>
        </p:txBody>
      </p:sp>
      <p:sp>
        <p:nvSpPr>
          <p:cNvPr id="3" name="Slide Number Placeholder 2"/>
          <p:cNvSpPr>
            <a:spLocks noGrp="1"/>
          </p:cNvSpPr>
          <p:nvPr>
            <p:ph type="sldNum" sz="quarter" idx="10"/>
          </p:nvPr>
        </p:nvSpPr>
        <p:spPr/>
        <p:txBody>
          <a:bodyPr/>
          <a:lstStyle/>
          <a:p>
            <a:pPr>
              <a:defRPr/>
            </a:pPr>
            <a:fld id="{300230B3-7374-E847-8B17-66836C494C76}" type="slidenum">
              <a:rPr lang="en-US" smtClean="0"/>
              <a:pPr>
                <a:defRPr/>
              </a:pPr>
              <a:t>4</a:t>
            </a:fld>
            <a:endParaRPr lang="en-US" dirty="0"/>
          </a:p>
        </p:txBody>
      </p:sp>
      <p:sp>
        <p:nvSpPr>
          <p:cNvPr id="4" name="Footer Placeholder 3"/>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sp>
        <p:nvSpPr>
          <p:cNvPr id="5" name="Content Placeholder 4"/>
          <p:cNvSpPr>
            <a:spLocks noGrp="1"/>
          </p:cNvSpPr>
          <p:nvPr>
            <p:ph sz="half" idx="12"/>
          </p:nvPr>
        </p:nvSpPr>
        <p:spPr>
          <a:xfrm>
            <a:off x="4953000" y="1371601"/>
            <a:ext cx="3886200" cy="3047999"/>
          </a:xfrm>
        </p:spPr>
        <p:txBody>
          <a:bodyPr/>
          <a:lstStyle/>
          <a:p>
            <a:pPr>
              <a:spcAft>
                <a:spcPts val="0"/>
              </a:spcAft>
              <a:buFont typeface="Arial" pitchFamily="34" charset="0"/>
              <a:buChar char="•"/>
            </a:pPr>
            <a:r>
              <a:rPr lang="en-US" dirty="0" smtClean="0"/>
              <a:t>Take time to </a:t>
            </a:r>
            <a:r>
              <a:rPr lang="en-US" b="1" dirty="0" smtClean="0">
                <a:solidFill>
                  <a:srgbClr val="FF0000"/>
                </a:solidFill>
              </a:rPr>
              <a:t>THINK</a:t>
            </a:r>
            <a:r>
              <a:rPr lang="en-US" b="1" dirty="0" smtClean="0"/>
              <a:t> </a:t>
            </a:r>
            <a:r>
              <a:rPr lang="en-US" dirty="0" smtClean="0"/>
              <a:t>about your actions and your children’s actions online and how they could impact your safety.  </a:t>
            </a:r>
          </a:p>
          <a:p>
            <a:endParaRPr lang="en-US" dirty="0" smtClean="0"/>
          </a:p>
          <a:p>
            <a:pPr>
              <a:buNone/>
            </a:pPr>
            <a:r>
              <a:rPr lang="en-US" dirty="0" smtClean="0"/>
              <a:t> </a:t>
            </a:r>
          </a:p>
          <a:p>
            <a:endParaRPr lang="en-US" dirty="0" smtClean="0"/>
          </a:p>
          <a:p>
            <a:pPr>
              <a:buNone/>
            </a:pPr>
            <a:endParaRPr lang="en-US" dirty="0"/>
          </a:p>
        </p:txBody>
      </p:sp>
      <p:sp>
        <p:nvSpPr>
          <p:cNvPr id="6" name="Title 5"/>
          <p:cNvSpPr>
            <a:spLocks noGrp="1"/>
          </p:cNvSpPr>
          <p:nvPr>
            <p:ph type="title"/>
          </p:nvPr>
        </p:nvSpPr>
        <p:spPr>
          <a:xfrm>
            <a:off x="2667000" y="381000"/>
            <a:ext cx="6324600" cy="685800"/>
          </a:xfrm>
        </p:spPr>
        <p:txBody>
          <a:bodyPr/>
          <a:lstStyle/>
          <a:p>
            <a:r>
              <a:rPr lang="en-US" sz="2800" dirty="0" smtClean="0"/>
              <a:t>What can I do?   </a:t>
            </a:r>
            <a:r>
              <a:rPr lang="en-US" sz="2800" b="1" i="1" dirty="0" smtClean="0">
                <a:solidFill>
                  <a:srgbClr val="FF0000"/>
                </a:solidFill>
              </a:rPr>
              <a:t>Stop.Think.Connect.</a:t>
            </a:r>
            <a:r>
              <a:rPr lang="en-US" sz="2800" dirty="0" smtClean="0"/>
              <a:t>   </a:t>
            </a:r>
            <a:endParaRPr lang="en-US" sz="2800" dirty="0"/>
          </a:p>
        </p:txBody>
      </p:sp>
      <p:pic>
        <p:nvPicPr>
          <p:cNvPr id="7" name="Picture 6" descr="Stop."/>
          <p:cNvPicPr/>
          <p:nvPr/>
        </p:nvPicPr>
        <p:blipFill>
          <a:blip r:embed="rId3"/>
          <a:srcRect/>
          <a:stretch>
            <a:fillRect/>
          </a:stretch>
        </p:blipFill>
        <p:spPr bwMode="auto">
          <a:xfrm>
            <a:off x="1952625" y="3143250"/>
            <a:ext cx="1428750" cy="952500"/>
          </a:xfrm>
          <a:prstGeom prst="rect">
            <a:avLst/>
          </a:prstGeom>
          <a:noFill/>
          <a:ln w="9525">
            <a:noFill/>
            <a:miter lim="800000"/>
            <a:headEnd/>
            <a:tailEnd/>
          </a:ln>
        </p:spPr>
      </p:pic>
      <p:pic>
        <p:nvPicPr>
          <p:cNvPr id="8" name="Picture 7" descr="Think."/>
          <p:cNvPicPr/>
          <p:nvPr/>
        </p:nvPicPr>
        <p:blipFill>
          <a:blip r:embed="rId4"/>
          <a:srcRect/>
          <a:stretch>
            <a:fillRect/>
          </a:stretch>
        </p:blipFill>
        <p:spPr bwMode="auto">
          <a:xfrm>
            <a:off x="6781800" y="3619500"/>
            <a:ext cx="1428750" cy="952500"/>
          </a:xfrm>
          <a:prstGeom prst="rect">
            <a:avLst/>
          </a:prstGeom>
          <a:noFill/>
          <a:ln w="9525">
            <a:noFill/>
            <a:miter lim="800000"/>
            <a:headEnd/>
            <a:tailEnd/>
          </a:ln>
        </p:spPr>
      </p:pic>
      <p:pic>
        <p:nvPicPr>
          <p:cNvPr id="10" name="Picture 9" descr="Connect using computer."/>
          <p:cNvPicPr/>
          <p:nvPr/>
        </p:nvPicPr>
        <p:blipFill>
          <a:blip r:embed="rId5"/>
          <a:srcRect/>
          <a:stretch>
            <a:fillRect/>
          </a:stretch>
        </p:blipFill>
        <p:spPr bwMode="auto">
          <a:xfrm>
            <a:off x="4800600" y="5257800"/>
            <a:ext cx="1428750" cy="952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about the office environment?</a:t>
            </a:r>
            <a:endParaRPr lang="en-US" sz="2800" dirty="0"/>
          </a:p>
        </p:txBody>
      </p:sp>
      <p:sp>
        <p:nvSpPr>
          <p:cNvPr id="3" name="Content Placeholder 2"/>
          <p:cNvSpPr>
            <a:spLocks noGrp="1"/>
          </p:cNvSpPr>
          <p:nvPr>
            <p:ph sz="quarter" idx="12"/>
          </p:nvPr>
        </p:nvSpPr>
        <p:spPr>
          <a:xfrm>
            <a:off x="609600" y="1447800"/>
            <a:ext cx="7924800" cy="4876800"/>
          </a:xfrm>
        </p:spPr>
        <p:txBody>
          <a:bodyPr/>
          <a:lstStyle/>
          <a:p>
            <a:r>
              <a:rPr lang="en-US" dirty="0" smtClean="0"/>
              <a:t>Shared responsibility to follow required cyber policies and practices</a:t>
            </a:r>
          </a:p>
          <a:p>
            <a:r>
              <a:rPr lang="en-US" dirty="0" smtClean="0"/>
              <a:t>Shared responsibility to protect DOE information assets at work and at home</a:t>
            </a:r>
          </a:p>
          <a:p>
            <a:r>
              <a:rPr lang="en-US" dirty="0" smtClean="0"/>
              <a:t>Shared responsibility to be cyber aware of possible cyber threats </a:t>
            </a:r>
          </a:p>
          <a:p>
            <a:endParaRPr lang="en-US" dirty="0" smtClean="0"/>
          </a:p>
          <a:p>
            <a:pPr>
              <a:spcAft>
                <a:spcPts val="0"/>
              </a:spcAft>
              <a:buNone/>
            </a:pPr>
            <a:r>
              <a:rPr lang="en-US" b="1" i="1" dirty="0" smtClean="0">
                <a:solidFill>
                  <a:srgbClr val="FF0000"/>
                </a:solidFill>
              </a:rPr>
              <a:t>	A cyber-aware workforce is an </a:t>
            </a:r>
          </a:p>
          <a:p>
            <a:pPr>
              <a:spcAft>
                <a:spcPts val="0"/>
              </a:spcAft>
              <a:buNone/>
            </a:pPr>
            <a:r>
              <a:rPr lang="en-US" b="1" i="1" dirty="0" smtClean="0">
                <a:solidFill>
                  <a:srgbClr val="FF0000"/>
                </a:solidFill>
              </a:rPr>
              <a:t>	empowered workforce.</a:t>
            </a:r>
          </a:p>
          <a:p>
            <a:pPr>
              <a:buNone/>
            </a:pPr>
            <a:endParaRPr lang="en-US" b="1" i="1" dirty="0" smtClean="0">
              <a:solidFill>
                <a:srgbClr val="FF0000"/>
              </a:solidFill>
            </a:endParaRPr>
          </a:p>
          <a:p>
            <a:pPr>
              <a:buNone/>
            </a:pPr>
            <a:endParaRPr lang="en-US" b="1" i="1" dirty="0" smtClean="0">
              <a:solidFill>
                <a:srgbClr val="FF0000"/>
              </a:solidFill>
            </a:endParaRPr>
          </a:p>
          <a:p>
            <a:pPr>
              <a:buNone/>
            </a:pPr>
            <a:endParaRPr lang="en-US" dirty="0"/>
          </a:p>
        </p:txBody>
      </p:sp>
      <p:sp>
        <p:nvSpPr>
          <p:cNvPr id="4" name="Slide Number Placeholder 3"/>
          <p:cNvSpPr>
            <a:spLocks noGrp="1"/>
          </p:cNvSpPr>
          <p:nvPr>
            <p:ph type="sldNum" sz="quarter" idx="10"/>
          </p:nvPr>
        </p:nvSpPr>
        <p:spPr/>
        <p:txBody>
          <a:bodyPr/>
          <a:lstStyle/>
          <a:p>
            <a:pPr>
              <a:defRPr/>
            </a:pPr>
            <a:fld id="{EE3716D3-E69A-4943-B523-D5FECE290601}"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pic>
        <p:nvPicPr>
          <p:cNvPr id="6" name="Content Placeholder 10" descr="Human Firewall Poster 103009.jpg"/>
          <p:cNvPicPr>
            <a:picLocks noChangeAspect="1"/>
          </p:cNvPicPr>
          <p:nvPr/>
        </p:nvPicPr>
        <p:blipFill>
          <a:blip r:embed="rId3" cstate="print"/>
          <a:stretch>
            <a:fillRect/>
          </a:stretch>
        </p:blipFill>
        <p:spPr>
          <a:xfrm>
            <a:off x="5867400" y="3810000"/>
            <a:ext cx="2438400" cy="2587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Unfortunate Circumstance</a:t>
            </a:r>
            <a:endParaRPr lang="en-US" sz="2800" dirty="0"/>
          </a:p>
        </p:txBody>
      </p:sp>
      <p:sp>
        <p:nvSpPr>
          <p:cNvPr id="3" name="Content Placeholder 2"/>
          <p:cNvSpPr>
            <a:spLocks noGrp="1"/>
          </p:cNvSpPr>
          <p:nvPr>
            <p:ph sz="quarter" idx="12"/>
          </p:nvPr>
        </p:nvSpPr>
        <p:spPr/>
        <p:txBody>
          <a:bodyPr/>
          <a:lstStyle/>
          <a:p>
            <a:pPr>
              <a:buNone/>
            </a:pPr>
            <a:r>
              <a:rPr lang="en-US" dirty="0" smtClean="0"/>
              <a:t>	An real-life example of a common social engineering cyber threat with significant consequences…</a:t>
            </a:r>
            <a:endParaRPr lang="en-US" sz="1800" dirty="0" smtClean="0"/>
          </a:p>
          <a:p>
            <a:pPr lvl="1"/>
            <a:r>
              <a:rPr lang="en-US" sz="1800" dirty="0" smtClean="0"/>
              <a:t>Breach originated in a phishing e-mail sent to hundreds of employees at Oak Ridge National Labs.  </a:t>
            </a:r>
          </a:p>
          <a:p>
            <a:pPr lvl="1"/>
            <a:r>
              <a:rPr lang="en-US" sz="1800" dirty="0" smtClean="0"/>
              <a:t>E-mail was disguised as an official e-mail from the lab’s HR department about benefit changes.</a:t>
            </a:r>
          </a:p>
          <a:p>
            <a:pPr lvl="1"/>
            <a:r>
              <a:rPr lang="en-US" sz="1800" dirty="0" smtClean="0"/>
              <a:t>Employees clicked on the embedded link in the e-mail.</a:t>
            </a:r>
          </a:p>
          <a:p>
            <a:pPr lvl="1"/>
            <a:r>
              <a:rPr lang="en-US" sz="1800" dirty="0" smtClean="0"/>
              <a:t>Malware was downloaded onto their computers.  </a:t>
            </a:r>
          </a:p>
          <a:p>
            <a:pPr lvl="1"/>
            <a:r>
              <a:rPr lang="en-US" sz="1800" dirty="0" smtClean="0"/>
              <a:t>Malware exploited an unpatched flaw in MS Internet Explorer and was designed to search for and steal technical information.  </a:t>
            </a:r>
          </a:p>
          <a:p>
            <a:pPr lvl="1"/>
            <a:r>
              <a:rPr lang="en-US" sz="1800" dirty="0" smtClean="0"/>
              <a:t>As a result of this breach, the lab shut down all Internet access and email services. </a:t>
            </a:r>
          </a:p>
          <a:p>
            <a:pPr lvl="1"/>
            <a:r>
              <a:rPr lang="en-US" sz="1800" dirty="0" smtClean="0"/>
              <a:t>Many resource hours spent during investigation, research, and mitigation. </a:t>
            </a:r>
          </a:p>
          <a:p>
            <a:pPr>
              <a:buNone/>
            </a:pPr>
            <a:endParaRPr lang="en-US" dirty="0"/>
          </a:p>
        </p:txBody>
      </p:sp>
      <p:sp>
        <p:nvSpPr>
          <p:cNvPr id="4" name="Slide Number Placeholder 3"/>
          <p:cNvSpPr>
            <a:spLocks noGrp="1"/>
          </p:cNvSpPr>
          <p:nvPr>
            <p:ph type="sldNum" sz="quarter" idx="10"/>
          </p:nvPr>
        </p:nvSpPr>
        <p:spPr/>
        <p:txBody>
          <a:bodyPr/>
          <a:lstStyle/>
          <a:p>
            <a:pPr>
              <a:defRPr/>
            </a:pPr>
            <a:fld id="{EE3716D3-E69A-4943-B523-D5FECE290601}"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DOE Risk Management Approach</a:t>
            </a:r>
            <a:endParaRPr lang="en-US" sz="2800" dirty="0"/>
          </a:p>
        </p:txBody>
      </p:sp>
      <p:sp>
        <p:nvSpPr>
          <p:cNvPr id="3" name="Content Placeholder 2"/>
          <p:cNvSpPr>
            <a:spLocks noGrp="1"/>
          </p:cNvSpPr>
          <p:nvPr>
            <p:ph sz="quarter" idx="12"/>
          </p:nvPr>
        </p:nvSpPr>
        <p:spPr>
          <a:xfrm>
            <a:off x="304800" y="1447800"/>
            <a:ext cx="8534400" cy="5029200"/>
          </a:xfrm>
        </p:spPr>
        <p:txBody>
          <a:bodyPr/>
          <a:lstStyle/>
          <a:p>
            <a:pPr>
              <a:buNone/>
            </a:pPr>
            <a:r>
              <a:rPr lang="en-US" sz="1400" i="1" dirty="0" smtClean="0"/>
              <a:t>	</a:t>
            </a:r>
            <a:r>
              <a:rPr lang="en-US" sz="1600" b="1" i="1" dirty="0" smtClean="0"/>
              <a:t>DOE Risk Management Approach (RMA)</a:t>
            </a:r>
          </a:p>
          <a:p>
            <a:pPr lvl="1"/>
            <a:r>
              <a:rPr lang="en-US" sz="1400" dirty="0" smtClean="0">
                <a:solidFill>
                  <a:schemeClr val="tx1"/>
                </a:solidFill>
              </a:rPr>
              <a:t>The </a:t>
            </a:r>
            <a:r>
              <a:rPr lang="en-US" sz="1400" dirty="0" smtClean="0">
                <a:solidFill>
                  <a:schemeClr val="tx1"/>
                </a:solidFill>
              </a:rPr>
              <a:t>OCIO has established </a:t>
            </a:r>
            <a:r>
              <a:rPr lang="en-US" sz="1400" dirty="0" smtClean="0">
                <a:solidFill>
                  <a:schemeClr val="tx1"/>
                </a:solidFill>
              </a:rPr>
              <a:t>a RMA based </a:t>
            </a:r>
            <a:r>
              <a:rPr lang="en-US" sz="1400" dirty="0" smtClean="0">
                <a:solidFill>
                  <a:schemeClr val="tx1"/>
                </a:solidFill>
              </a:rPr>
              <a:t>on NIST Special Publication (SP) 800-39 that institutes a mission-centric, risk-based approach to the management of cyber security to ensure the confidentiality, integrity, and availability of DOE information and information </a:t>
            </a:r>
            <a:r>
              <a:rPr lang="en-US" sz="1400" dirty="0" smtClean="0">
                <a:solidFill>
                  <a:schemeClr val="tx1"/>
                </a:solidFill>
              </a:rPr>
              <a:t>systems.</a:t>
            </a:r>
            <a:endParaRPr lang="en-US" sz="1400" dirty="0" smtClean="0">
              <a:solidFill>
                <a:schemeClr val="tx1"/>
              </a:solidFill>
            </a:endParaRPr>
          </a:p>
          <a:p>
            <a:pPr lvl="1"/>
            <a:r>
              <a:rPr lang="en-US" sz="1400" dirty="0" smtClean="0">
                <a:solidFill>
                  <a:schemeClr val="tx1"/>
                </a:solidFill>
              </a:rPr>
              <a:t>Developed as a collaborative effort between HQ, Under Secretaries, National Labs, Production Facilities, and the IMGC Advisory Group and representatives.</a:t>
            </a:r>
          </a:p>
          <a:p>
            <a:pPr lvl="1"/>
            <a:r>
              <a:rPr lang="en-US" sz="1400" dirty="0" smtClean="0">
                <a:solidFill>
                  <a:schemeClr val="tx1"/>
                </a:solidFill>
                <a:cs typeface="ヒラギノ角ゴ Pro W3" charset="-128"/>
              </a:rPr>
              <a:t>P</a:t>
            </a:r>
            <a:r>
              <a:rPr lang="en-US" sz="1400" dirty="0" smtClean="0">
                <a:solidFill>
                  <a:schemeClr val="tx1"/>
                </a:solidFill>
                <a:cs typeface="ヒラギノ角ゴ Pro W3" charset="-128"/>
              </a:rPr>
              <a:t>rovides </a:t>
            </a:r>
            <a:r>
              <a:rPr lang="en-US" sz="1400" dirty="0" smtClean="0">
                <a:solidFill>
                  <a:schemeClr val="tx1"/>
                </a:solidFill>
                <a:cs typeface="ヒラギノ角ゴ Pro W3" charset="-128"/>
              </a:rPr>
              <a:t>the foundation for risk-based decisions that effectively ‘balance’ security, cost and mission effectiveness as opposed to a system-level compliance </a:t>
            </a:r>
            <a:r>
              <a:rPr lang="en-US" sz="1400" dirty="0" smtClean="0">
                <a:solidFill>
                  <a:schemeClr val="tx1"/>
                </a:solidFill>
                <a:cs typeface="ヒラギノ角ゴ Pro W3" charset="-128"/>
              </a:rPr>
              <a:t>approach.</a:t>
            </a:r>
            <a:endParaRPr lang="en-US" sz="1400" dirty="0" smtClean="0">
              <a:solidFill>
                <a:schemeClr val="tx1"/>
              </a:solidFill>
            </a:endParaRPr>
          </a:p>
          <a:p>
            <a:pPr lvl="1">
              <a:buNone/>
            </a:pPr>
            <a:r>
              <a:rPr lang="en-US" sz="1600" b="1" i="1" dirty="0" smtClean="0"/>
              <a:t>DOE RMA Principles – Risk is Managed in Partnership with the Mission</a:t>
            </a:r>
            <a:endParaRPr lang="en-US" sz="1600" b="1" i="1" dirty="0" smtClean="0">
              <a:solidFill>
                <a:schemeClr val="tx1"/>
              </a:solidFill>
            </a:endParaRPr>
          </a:p>
          <a:p>
            <a:pPr lvl="1"/>
            <a:r>
              <a:rPr lang="en-US" sz="1400" dirty="0" smtClean="0">
                <a:solidFill>
                  <a:schemeClr val="tx1"/>
                </a:solidFill>
              </a:rPr>
              <a:t>IT,  Cyber</a:t>
            </a:r>
            <a:r>
              <a:rPr lang="en-US" sz="1400" dirty="0" smtClean="0">
                <a:solidFill>
                  <a:schemeClr val="tx1"/>
                </a:solidFill>
              </a:rPr>
              <a:t>, and Departmental mission needs are effectively ‘balanced’  by the evaluation of value, affordability, and mission impact as determined by the mission </a:t>
            </a:r>
            <a:r>
              <a:rPr lang="en-US" sz="1400" dirty="0" smtClean="0">
                <a:solidFill>
                  <a:schemeClr val="tx1"/>
                </a:solidFill>
              </a:rPr>
              <a:t>owners.</a:t>
            </a:r>
          </a:p>
          <a:p>
            <a:pPr lvl="1"/>
            <a:r>
              <a:rPr lang="en-US" sz="1400" dirty="0" smtClean="0">
                <a:solidFill>
                  <a:schemeClr val="tx1"/>
                </a:solidFill>
              </a:rPr>
              <a:t>The IT/Cyber relationship is one of partnership, cooperation, and collaboration of common tools, best practices, centers of excellence, etc. at both the Federal and </a:t>
            </a:r>
            <a:r>
              <a:rPr lang="en-US" sz="1400" dirty="0" smtClean="0">
                <a:solidFill>
                  <a:schemeClr val="tx1"/>
                </a:solidFill>
              </a:rPr>
              <a:t>Contractor-level.</a:t>
            </a:r>
          </a:p>
          <a:p>
            <a:pPr lvl="1">
              <a:buNone/>
            </a:pPr>
            <a:r>
              <a:rPr lang="en-US" sz="1600" b="1" i="1" dirty="0" smtClean="0"/>
              <a:t>Ultimate Goal of the DOE RMA</a:t>
            </a:r>
            <a:endParaRPr lang="en-US" sz="1600" b="1" i="1" dirty="0" smtClean="0">
              <a:solidFill>
                <a:schemeClr val="tx1"/>
              </a:solidFill>
            </a:endParaRPr>
          </a:p>
          <a:p>
            <a:pPr lvl="1"/>
            <a:r>
              <a:rPr lang="en-US" sz="1400" kern="0" dirty="0" smtClean="0">
                <a:solidFill>
                  <a:schemeClr val="tx1"/>
                </a:solidFill>
              </a:rPr>
              <a:t>The ultimate goal of the DOE RMA is to </a:t>
            </a:r>
            <a:r>
              <a:rPr lang="en-US" sz="1400" dirty="0" smtClean="0">
                <a:solidFill>
                  <a:schemeClr val="tx1"/>
                </a:solidFill>
                <a:cs typeface="ヒラギノ角ゴ Pro W3" charset="-128"/>
              </a:rPr>
              <a:t>provide a structured, yet flexible approach for managing risk that is intentionally broad-based, and that protects DOE information </a:t>
            </a:r>
            <a:r>
              <a:rPr lang="en-US" sz="1400" dirty="0" smtClean="0">
                <a:solidFill>
                  <a:schemeClr val="tx1"/>
                </a:solidFill>
                <a:cs typeface="ヒラギノ角ゴ Pro W3" charset="-128"/>
              </a:rPr>
              <a:t>assets in </a:t>
            </a:r>
            <a:r>
              <a:rPr lang="en-US" sz="1400" dirty="0" smtClean="0">
                <a:solidFill>
                  <a:schemeClr val="tx1"/>
                </a:solidFill>
                <a:cs typeface="ヒラギノ角ゴ Pro W3" charset="-128"/>
              </a:rPr>
              <a:t>a manner commensurate with impact to mission, national security, risk, and magnitude of </a:t>
            </a:r>
            <a:r>
              <a:rPr lang="en-US" sz="1400" dirty="0" smtClean="0">
                <a:solidFill>
                  <a:schemeClr val="tx1"/>
                </a:solidFill>
                <a:cs typeface="ヒラギノ角ゴ Pro W3" charset="-128"/>
              </a:rPr>
              <a:t>harm.</a:t>
            </a:r>
            <a:endParaRPr lang="en-US" sz="1400" b="1" dirty="0" smtClean="0">
              <a:solidFill>
                <a:schemeClr val="tx1"/>
              </a:solidFill>
            </a:endParaRPr>
          </a:p>
          <a:p>
            <a:pPr lvl="1"/>
            <a:endParaRPr lang="en-US" sz="1400" i="1" dirty="0" smtClean="0"/>
          </a:p>
          <a:p>
            <a:pPr lvl="1"/>
            <a:endParaRPr lang="en-US" sz="140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3716D3-E69A-4943-B523-D5FECE290601}"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U.S. Department of Energy  |  Office of the Chief Information Officer</a:t>
            </a:r>
            <a:endParaRPr lang="en-US" dirty="0"/>
          </a:p>
        </p:txBody>
      </p:sp>
    </p:spTree>
  </p:cSld>
  <p:clrMapOvr>
    <a:masterClrMapping/>
  </p:clrMapOvr>
</p:sld>
</file>

<file path=ppt/theme/theme1.xml><?xml version="1.0" encoding="utf-8"?>
<a:theme xmlns:a="http://schemas.openxmlformats.org/drawingml/2006/main" name="DOE_OCIO_BasicTemplate_2011">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DOE_OCIO_BasicTemplate_2011</Template>
  <TotalTime>322</TotalTime>
  <Words>913</Words>
  <Application>Microsoft Office PowerPoint</Application>
  <PresentationFormat>On-screen Show (4:3)</PresentationFormat>
  <Paragraphs>120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DOE_OCIO_BasicTemplate_2011</vt:lpstr>
      <vt:lpstr> Cyber Security – Our Shared Responsibility  </vt:lpstr>
      <vt:lpstr>Why do we care about Cyber Security? </vt:lpstr>
      <vt:lpstr>What are my risks? </vt:lpstr>
      <vt:lpstr>What can I do?   Stop.Think.Connect.   </vt:lpstr>
      <vt:lpstr>What about the office environment?</vt:lpstr>
      <vt:lpstr>Unfortunate Circumstance</vt:lpstr>
      <vt:lpstr>DOE Risk Management Approach</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nicholjm</dc:creator>
  <cp:lastModifiedBy>nicholjm</cp:lastModifiedBy>
  <cp:revision>41</cp:revision>
  <dcterms:created xsi:type="dcterms:W3CDTF">2011-09-09T17:01:24Z</dcterms:created>
  <dcterms:modified xsi:type="dcterms:W3CDTF">2011-10-19T21:25:54Z</dcterms:modified>
</cp:coreProperties>
</file>