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66" r:id="rId5"/>
    <p:sldId id="264" r:id="rId6"/>
    <p:sldId id="265" r:id="rId7"/>
    <p:sldId id="271" r:id="rId8"/>
    <p:sldId id="260" r:id="rId9"/>
    <p:sldId id="269" r:id="rId10"/>
    <p:sldId id="268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379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45C36-0864-45A8-90C6-7F3633187727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BF70CB-D48B-41BC-AA53-6BC6FDC704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1400" dirty="0" smtClean="0"/>
              <a:t>Professional</a:t>
            </a:r>
          </a:p>
          <a:p>
            <a:pPr lvl="1"/>
            <a:r>
              <a:rPr lang="en-US" sz="1400" dirty="0" smtClean="0"/>
              <a:t>Smart</a:t>
            </a:r>
          </a:p>
          <a:p>
            <a:pPr lvl="1"/>
            <a:r>
              <a:rPr lang="en-US" sz="1400" dirty="0" smtClean="0"/>
              <a:t>Independent</a:t>
            </a:r>
          </a:p>
          <a:p>
            <a:pPr lvl="1"/>
            <a:endParaRPr lang="en-US" sz="1400" dirty="0"/>
          </a:p>
          <a:p>
            <a:pPr lvl="1"/>
            <a:endParaRPr lang="en-US" sz="1400" dirty="0" smtClean="0"/>
          </a:p>
          <a:p>
            <a:pPr lvl="1"/>
            <a:endParaRPr lang="en-US" sz="1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BF70CB-D48B-41BC-AA53-6BC6FDC704A6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Exxon Mobil $330B</a:t>
            </a:r>
          </a:p>
          <a:p>
            <a:r>
              <a:rPr lang="en-US" dirty="0" smtClean="0"/>
              <a:t>GE running about $700B in assets, roughly 4 times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BF70CB-D48B-41BC-AA53-6BC6FDC704A6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Greece bail our 110M Euro, at 1.33 E to $, 2.5 times Greece bailout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BF70CB-D48B-41BC-AA53-6BC6FDC704A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6A1B9-5E26-4D0B-A1AC-6BF1BA53D8CA}" type="datetimeFigureOut">
              <a:rPr lang="en-US" smtClean="0"/>
              <a:pPr/>
              <a:t>4/3/2012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52D83-52E2-4E2F-8692-E13F591B5E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mbe.doe.gov/cf12/2011PARafr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mbe.doe.gov/cf12/2011PARafr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DOE PM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Owen F Barwell</a:t>
            </a:r>
          </a:p>
          <a:p>
            <a:r>
              <a:rPr lang="en-US" sz="2000" dirty="0" smtClean="0"/>
              <a:t>Deputy CFO</a:t>
            </a:r>
          </a:p>
          <a:p>
            <a:r>
              <a:rPr lang="en-US" sz="2000" dirty="0" smtClean="0"/>
              <a:t>April 2012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FY13 from FY12</a:t>
            </a:r>
            <a:endParaRPr lang="en-US" dirty="0"/>
          </a:p>
        </p:txBody>
      </p:sp>
      <p:pic>
        <p:nvPicPr>
          <p:cNvPr id="2" name="Content Placeholder 4" descr="hist05z4 - FY2013 v2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rcRect l="5618" t="16919" r="5195" b="12309"/>
          <a:stretch>
            <a:fillRect/>
          </a:stretch>
        </p:blipFill>
        <p:spPr>
          <a:xfrm>
            <a:off x="92612" y="1295401"/>
            <a:ext cx="8822788" cy="54102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FY14 and beyond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Environment</a:t>
            </a:r>
          </a:p>
          <a:p>
            <a:r>
              <a:rPr lang="en-US" sz="2400" dirty="0" smtClean="0"/>
              <a:t>FY14 budget</a:t>
            </a:r>
          </a:p>
          <a:p>
            <a:pPr lvl="1"/>
            <a:r>
              <a:rPr lang="en-US" sz="2400" dirty="0" smtClean="0"/>
              <a:t>Strategy</a:t>
            </a:r>
          </a:p>
          <a:p>
            <a:pPr lvl="1"/>
            <a:r>
              <a:rPr lang="en-US" sz="2400" dirty="0" smtClean="0"/>
              <a:t>Process</a:t>
            </a:r>
          </a:p>
          <a:p>
            <a:r>
              <a:rPr lang="en-US" sz="2400" dirty="0" smtClean="0"/>
              <a:t>Out years</a:t>
            </a:r>
          </a:p>
          <a:p>
            <a:pPr lvl="1"/>
            <a:r>
              <a:rPr lang="en-US" sz="2400" dirty="0" smtClean="0"/>
              <a:t>Multi-year </a:t>
            </a:r>
            <a:r>
              <a:rPr lang="en-US" sz="2400" dirty="0" smtClean="0"/>
              <a:t>budgets</a:t>
            </a:r>
          </a:p>
          <a:p>
            <a:pPr lvl="2"/>
            <a:r>
              <a:rPr lang="en-US" dirty="0" smtClean="0"/>
              <a:t>Credible </a:t>
            </a:r>
            <a:r>
              <a:rPr lang="en-US" dirty="0" smtClean="0"/>
              <a:t>cost estimates</a:t>
            </a:r>
          </a:p>
          <a:p>
            <a:pPr lvl="2"/>
            <a:r>
              <a:rPr lang="en-US" dirty="0" smtClean="0"/>
              <a:t>Project/funding profiles</a:t>
            </a:r>
          </a:p>
          <a:p>
            <a:pPr lvl="2"/>
            <a:r>
              <a:rPr lang="en-US" dirty="0" smtClean="0"/>
              <a:t>Project prioritization</a:t>
            </a:r>
          </a:p>
          <a:p>
            <a:pPr lvl="2"/>
            <a:r>
              <a:rPr lang="en-US" dirty="0" smtClean="0"/>
              <a:t>Financing</a:t>
            </a:r>
          </a:p>
          <a:p>
            <a:r>
              <a:rPr lang="en-US" sz="2400" dirty="0" smtClean="0"/>
              <a:t>Management challenges</a:t>
            </a:r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Role of the CFO</a:t>
            </a:r>
          </a:p>
          <a:p>
            <a:r>
              <a:rPr lang="en-US" sz="2400" dirty="0" smtClean="0"/>
              <a:t>Audit risks</a:t>
            </a:r>
          </a:p>
          <a:p>
            <a:r>
              <a:rPr lang="en-US" sz="2400" dirty="0" smtClean="0"/>
              <a:t>Assets/Liabilities/Balances</a:t>
            </a:r>
            <a:endParaRPr lang="en-US" sz="2400" dirty="0" smtClean="0"/>
          </a:p>
          <a:p>
            <a:r>
              <a:rPr lang="en-US" sz="2400" dirty="0" smtClean="0"/>
              <a:t>Current </a:t>
            </a:r>
            <a:r>
              <a:rPr lang="en-US" sz="2400" dirty="0" smtClean="0"/>
              <a:t>challenges</a:t>
            </a:r>
          </a:p>
          <a:p>
            <a:r>
              <a:rPr lang="en-US" sz="2400" dirty="0" smtClean="0"/>
              <a:t>FY13 budget</a:t>
            </a:r>
          </a:p>
          <a:p>
            <a:r>
              <a:rPr lang="en-US" sz="2400" dirty="0" smtClean="0"/>
              <a:t>FY14 and beyond</a:t>
            </a:r>
          </a:p>
          <a:p>
            <a:r>
              <a:rPr lang="en-US" sz="2400" dirty="0" smtClean="0"/>
              <a:t>Question and </a:t>
            </a:r>
            <a:r>
              <a:rPr lang="en-US" sz="2400" dirty="0" smtClean="0"/>
              <a:t>a</a:t>
            </a:r>
            <a:r>
              <a:rPr lang="en-US" sz="2400" dirty="0" smtClean="0"/>
              <a:t>nswers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CFO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Culture</a:t>
            </a:r>
          </a:p>
          <a:p>
            <a:r>
              <a:rPr lang="en-US" sz="2400" dirty="0" smtClean="0"/>
              <a:t>Operational responsibilities</a:t>
            </a:r>
          </a:p>
          <a:p>
            <a:pPr lvl="1"/>
            <a:r>
              <a:rPr lang="en-US" sz="2000" dirty="0" smtClean="0"/>
              <a:t>Policy</a:t>
            </a:r>
          </a:p>
          <a:p>
            <a:pPr lvl="1"/>
            <a:r>
              <a:rPr lang="en-US" sz="2000" dirty="0" smtClean="0"/>
              <a:t>Internal controls</a:t>
            </a:r>
          </a:p>
          <a:p>
            <a:pPr lvl="1"/>
            <a:r>
              <a:rPr lang="en-US" sz="2000" dirty="0" smtClean="0"/>
              <a:t>Financial management</a:t>
            </a:r>
          </a:p>
          <a:p>
            <a:pPr lvl="1"/>
            <a:r>
              <a:rPr lang="en-US" sz="2000" dirty="0" smtClean="0"/>
              <a:t>Budget</a:t>
            </a:r>
          </a:p>
          <a:p>
            <a:pPr lvl="1"/>
            <a:r>
              <a:rPr lang="en-US" sz="2000" dirty="0" smtClean="0"/>
              <a:t>Business and information systems </a:t>
            </a:r>
          </a:p>
          <a:p>
            <a:r>
              <a:rPr lang="en-US" sz="2400" dirty="0" smtClean="0"/>
              <a:t>Stakeholder relationships</a:t>
            </a:r>
          </a:p>
          <a:p>
            <a:pPr lvl="1"/>
            <a:r>
              <a:rPr lang="en-US" sz="2000" dirty="0" smtClean="0"/>
              <a:t>DOE/BQR</a:t>
            </a:r>
          </a:p>
          <a:p>
            <a:pPr lvl="1"/>
            <a:r>
              <a:rPr lang="en-US" sz="2000" dirty="0" smtClean="0"/>
              <a:t>OMB</a:t>
            </a:r>
          </a:p>
          <a:p>
            <a:pPr lvl="1"/>
            <a:r>
              <a:rPr lang="en-US" sz="2000" dirty="0" smtClean="0"/>
              <a:t>Hill</a:t>
            </a:r>
          </a:p>
          <a:p>
            <a:endParaRPr lang="en-US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 risks</a:t>
            </a:r>
            <a:endParaRPr 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209800" y="914400"/>
          <a:ext cx="4925728" cy="5943601"/>
        </p:xfrm>
        <a:graphic>
          <a:graphicData uri="http://schemas.openxmlformats.org/presentationml/2006/ole">
            <p:oleObj spid="_x0000_s3074" name="Document" r:id="rId3" imgW="7444042" imgH="8989574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Assets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676400"/>
            <a:ext cx="7924800" cy="3907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257800" y="6488668"/>
            <a:ext cx="3630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</a:t>
            </a:r>
            <a:r>
              <a:rPr lang="en-US" sz="1200" dirty="0" smtClean="0">
                <a:hlinkClick r:id="rId4"/>
              </a:rPr>
              <a:t>http://www.mbe.doe.gov/cf12/2011PARafr.pdf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Liabilities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752600"/>
            <a:ext cx="7911764" cy="43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257800" y="6488668"/>
            <a:ext cx="36309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</a:t>
            </a:r>
            <a:r>
              <a:rPr lang="en-US" sz="1200" dirty="0" smtClean="0">
                <a:hlinkClick r:id="rId4"/>
              </a:rPr>
              <a:t>http://www.mbe.doe.gov/cf12/2011PARafr.pdf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Balances</a:t>
            </a:r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524000"/>
            <a:ext cx="7010400" cy="4419600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" y="1294686"/>
            <a:ext cx="29260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algn="ctr"/>
            <a:r>
              <a:rPr lang="en-US" b="1" i="1" u="sng" dirty="0" smtClean="0"/>
              <a:t>DOE Management Priorities</a:t>
            </a:r>
          </a:p>
          <a:p>
            <a:endParaRPr lang="en-US" dirty="0" smtClean="0"/>
          </a:p>
          <a:p>
            <a:pPr marL="466344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B050"/>
                </a:solidFill>
              </a:rPr>
              <a:t>Contract and Project Administration</a:t>
            </a:r>
          </a:p>
          <a:p>
            <a:pPr marL="466344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B050"/>
                </a:solidFill>
              </a:rPr>
              <a:t>Acquisition Process Management </a:t>
            </a:r>
          </a:p>
          <a:p>
            <a:pPr marL="466344" indent="-228600">
              <a:buFont typeface="Arial" pitchFamily="34" charset="0"/>
              <a:buChar char="•"/>
            </a:pPr>
            <a:r>
              <a:rPr lang="en-US" dirty="0" smtClean="0"/>
              <a:t>Security</a:t>
            </a:r>
          </a:p>
          <a:p>
            <a:pPr marL="466344" indent="-228600">
              <a:buFont typeface="Arial" pitchFamily="34" charset="0"/>
              <a:buChar char="•"/>
            </a:pPr>
            <a:r>
              <a:rPr lang="en-US" dirty="0" smtClean="0"/>
              <a:t>Environmental Cleanup</a:t>
            </a:r>
          </a:p>
          <a:p>
            <a:pPr marL="466344" indent="-228600">
              <a:buFont typeface="Arial" pitchFamily="34" charset="0"/>
              <a:buChar char="•"/>
            </a:pPr>
            <a:r>
              <a:rPr lang="en-US" dirty="0" smtClean="0"/>
              <a:t>Nuclear Waste Disposal </a:t>
            </a:r>
          </a:p>
          <a:p>
            <a:pPr marL="466344" indent="-228600">
              <a:buFont typeface="Arial" pitchFamily="34" charset="0"/>
              <a:buChar char="•"/>
            </a:pPr>
            <a:r>
              <a:rPr lang="en-US" dirty="0" smtClean="0"/>
              <a:t>Cyber Security</a:t>
            </a:r>
          </a:p>
          <a:p>
            <a:pPr marL="466344" indent="-228600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B050"/>
                </a:solidFill>
              </a:rPr>
              <a:t>Human Capital Management</a:t>
            </a:r>
          </a:p>
          <a:p>
            <a:pPr marL="466344" indent="-228600">
              <a:buFont typeface="Arial" pitchFamily="34" charset="0"/>
              <a:buChar char="•"/>
            </a:pPr>
            <a:r>
              <a:rPr lang="en-US" dirty="0" smtClean="0"/>
              <a:t>Safety &amp; Health</a:t>
            </a:r>
          </a:p>
          <a:p>
            <a:pPr marL="466344" indent="-228600">
              <a:buFont typeface="Arial" pitchFamily="34" charset="0"/>
              <a:buChar char="•"/>
            </a:pPr>
            <a:r>
              <a:rPr lang="en-US" dirty="0" smtClean="0"/>
              <a:t>Recovery Act	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1294686"/>
            <a:ext cx="2971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algn="ctr"/>
            <a:r>
              <a:rPr lang="en-US" b="1" i="1" u="sng" dirty="0" smtClean="0"/>
              <a:t>OIG Management Challenges</a:t>
            </a:r>
          </a:p>
          <a:p>
            <a:pPr algn="ctr"/>
            <a:endParaRPr lang="en-US" b="1" dirty="0" smtClean="0"/>
          </a:p>
          <a:p>
            <a:pPr marL="463550" indent="-231775">
              <a:buFont typeface="Arial" pitchFamily="34" charset="0"/>
              <a:buChar char="•"/>
            </a:pPr>
            <a:r>
              <a:rPr lang="en-US" dirty="0" smtClean="0"/>
              <a:t>Operational Efficiency and Cost Savings </a:t>
            </a:r>
          </a:p>
          <a:p>
            <a:pPr marL="463550" indent="-231775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B050"/>
                </a:solidFill>
              </a:rPr>
              <a:t>Contract and Financial Assistance Award Management </a:t>
            </a:r>
          </a:p>
          <a:p>
            <a:pPr marL="463550" indent="-231775">
              <a:buFont typeface="Arial" pitchFamily="34" charset="0"/>
              <a:buChar char="•"/>
            </a:pPr>
            <a:r>
              <a:rPr lang="en-US" dirty="0" smtClean="0"/>
              <a:t>Cyber Security </a:t>
            </a:r>
          </a:p>
          <a:p>
            <a:pPr marL="463550" indent="-231775">
              <a:buFont typeface="Arial" pitchFamily="34" charset="0"/>
              <a:buChar char="•"/>
            </a:pPr>
            <a:r>
              <a:rPr lang="en-US" dirty="0" smtClean="0"/>
              <a:t>Energy Supply </a:t>
            </a:r>
          </a:p>
          <a:p>
            <a:pPr marL="463550" indent="-231775">
              <a:buFont typeface="Arial" pitchFamily="34" charset="0"/>
              <a:buChar char="•"/>
            </a:pPr>
            <a:r>
              <a:rPr lang="en-US" dirty="0" smtClean="0"/>
              <a:t>Environmental Cleanup </a:t>
            </a:r>
          </a:p>
          <a:p>
            <a:pPr marL="463550" indent="-231775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B050"/>
                </a:solidFill>
              </a:rPr>
              <a:t>Human Capital Management </a:t>
            </a:r>
          </a:p>
          <a:p>
            <a:pPr marL="463550" indent="-231775">
              <a:buFont typeface="Arial" pitchFamily="34" charset="0"/>
              <a:buChar char="•"/>
            </a:pPr>
            <a:r>
              <a:rPr lang="en-US" dirty="0" smtClean="0"/>
              <a:t>Nuclear Waste Disposal </a:t>
            </a:r>
          </a:p>
          <a:p>
            <a:pPr marL="463550" indent="-231775">
              <a:buFont typeface="Arial" pitchFamily="34" charset="0"/>
              <a:buChar char="•"/>
            </a:pPr>
            <a:r>
              <a:rPr lang="en-US" dirty="0" smtClean="0"/>
              <a:t>Stockpile Stewardship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0" y="1294686"/>
            <a:ext cx="29260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algn="ctr"/>
            <a:r>
              <a:rPr lang="en-US" b="1" i="1" u="sng" dirty="0" smtClean="0"/>
              <a:t>GAO High Risk</a:t>
            </a:r>
          </a:p>
          <a:p>
            <a:pPr algn="ctr"/>
            <a:endParaRPr lang="en-US" b="1" dirty="0" smtClean="0"/>
          </a:p>
          <a:p>
            <a:pPr marL="463550" indent="-231775">
              <a:buFont typeface="Arial" pitchFamily="34" charset="0"/>
              <a:buChar char="•"/>
            </a:pPr>
            <a:r>
              <a:rPr lang="en-US" dirty="0" smtClean="0"/>
              <a:t>Protecting energy R&amp;D and key assets</a:t>
            </a:r>
          </a:p>
          <a:p>
            <a:pPr marL="463550" indent="-231775">
              <a:buFont typeface="Arial" pitchFamily="34" charset="0"/>
              <a:buChar char="•"/>
            </a:pPr>
            <a:r>
              <a:rPr lang="en-US" dirty="0" smtClean="0"/>
              <a:t>Security of nuclear </a:t>
            </a:r>
            <a:r>
              <a:rPr lang="en-US" dirty="0"/>
              <a:t>weapons </a:t>
            </a:r>
            <a:r>
              <a:rPr lang="en-US" dirty="0" smtClean="0"/>
              <a:t>stockpile and IP</a:t>
            </a:r>
          </a:p>
          <a:p>
            <a:pPr marL="463550" indent="-231775">
              <a:buFont typeface="Arial" pitchFamily="34" charset="0"/>
              <a:buChar char="•"/>
            </a:pPr>
            <a:r>
              <a:rPr lang="en-US" dirty="0" smtClean="0"/>
              <a:t>Nuclear nonproliferation</a:t>
            </a:r>
          </a:p>
          <a:p>
            <a:pPr marL="463550" indent="-231775">
              <a:buFont typeface="Arial" pitchFamily="34" charset="0"/>
              <a:buChar char="•"/>
            </a:pPr>
            <a:r>
              <a:rPr lang="en-US" b="1" dirty="0">
                <a:solidFill>
                  <a:srgbClr val="00B050"/>
                </a:solidFill>
              </a:rPr>
              <a:t>C</a:t>
            </a:r>
            <a:r>
              <a:rPr lang="en-US" b="1" dirty="0" smtClean="0">
                <a:solidFill>
                  <a:srgbClr val="00B050"/>
                </a:solidFill>
              </a:rPr>
              <a:t>ontract </a:t>
            </a:r>
            <a:r>
              <a:rPr lang="en-US" b="1" dirty="0">
                <a:solidFill>
                  <a:srgbClr val="00B050"/>
                </a:solidFill>
              </a:rPr>
              <a:t>administration and project </a:t>
            </a:r>
            <a:r>
              <a:rPr lang="en-US" b="1" dirty="0" smtClean="0">
                <a:solidFill>
                  <a:srgbClr val="00B050"/>
                </a:solidFill>
              </a:rPr>
              <a:t>management for large </a:t>
            </a:r>
            <a:r>
              <a:rPr lang="en-US" b="1" dirty="0">
                <a:solidFill>
                  <a:srgbClr val="00B050"/>
                </a:solidFill>
              </a:rPr>
              <a:t>and complex </a:t>
            </a:r>
            <a:r>
              <a:rPr lang="en-US" b="1" dirty="0" smtClean="0">
                <a:solidFill>
                  <a:srgbClr val="00B050"/>
                </a:solidFill>
              </a:rPr>
              <a:t>projects</a:t>
            </a:r>
          </a:p>
          <a:p>
            <a:pPr marL="463550" indent="-231775"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B050"/>
                </a:solidFill>
              </a:rPr>
              <a:t>Human Capital Management </a:t>
            </a:r>
          </a:p>
          <a:p>
            <a:pPr marL="463550" indent="-231775"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Current challenges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5983069"/>
            <a:ext cx="853440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i="1" dirty="0" smtClean="0"/>
              <a:t>Both internal and external stakeholders continue to recognize the challenges of procuring and managing our large and complex projects</a:t>
            </a:r>
            <a:endParaRPr lang="en-US" b="1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201044"/>
            <a:ext cx="6324599" cy="5478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Submission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234</Words>
  <Application>Microsoft Office PowerPoint</Application>
  <PresentationFormat>On-screen Show (4:3)</PresentationFormat>
  <Paragraphs>89</Paragraphs>
  <Slides>11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Document</vt:lpstr>
      <vt:lpstr>DOE PM Workshop</vt:lpstr>
      <vt:lpstr>Agenda</vt:lpstr>
      <vt:lpstr>Role of the CFO</vt:lpstr>
      <vt:lpstr>Audit risks</vt:lpstr>
      <vt:lpstr>Assets</vt:lpstr>
      <vt:lpstr>Liabilities</vt:lpstr>
      <vt:lpstr>Balances</vt:lpstr>
      <vt:lpstr>Current challenges</vt:lpstr>
      <vt:lpstr>FY13 Submission</vt:lpstr>
      <vt:lpstr>FY13 from FY12</vt:lpstr>
      <vt:lpstr>FY14 and beyond</vt:lpstr>
    </vt:vector>
  </TitlesOfParts>
  <Company>U.S. Department of Energy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barweow</dc:creator>
  <cp:lastModifiedBy>barweow</cp:lastModifiedBy>
  <cp:revision>15</cp:revision>
  <dcterms:created xsi:type="dcterms:W3CDTF">2012-04-02T18:59:13Z</dcterms:created>
  <dcterms:modified xsi:type="dcterms:W3CDTF">2012-04-03T20:25:17Z</dcterms:modified>
</cp:coreProperties>
</file>