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5" r:id="rId2"/>
    <p:sldId id="266" r:id="rId3"/>
    <p:sldId id="268" r:id="rId4"/>
    <p:sldId id="289" r:id="rId5"/>
    <p:sldId id="291" r:id="rId6"/>
    <p:sldId id="286" r:id="rId7"/>
    <p:sldId id="287" r:id="rId8"/>
    <p:sldId id="274" r:id="rId9"/>
    <p:sldId id="288" r:id="rId10"/>
    <p:sldId id="271" r:id="rId11"/>
    <p:sldId id="280" r:id="rId12"/>
    <p:sldId id="281" r:id="rId13"/>
    <p:sldId id="284"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Lst>
  <p:sldSz cx="9144000" cy="6858000" type="screen4x3"/>
  <p:notesSz cx="7077075" cy="93821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4660"/>
  </p:normalViewPr>
  <p:slideViewPr>
    <p:cSldViewPr>
      <p:cViewPr varScale="1">
        <p:scale>
          <a:sx n="114" d="100"/>
          <a:sy n="114" d="100"/>
        </p:scale>
        <p:origin x="-168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1049A011-95F4-4E57-A4AB-265DC30C18C6}" type="datetimeFigureOut">
              <a:rPr lang="en-US" smtClean="0"/>
              <a:pPr/>
              <a:t>4/2/2012</a:t>
            </a:fld>
            <a:endParaRPr lang="en-US"/>
          </a:p>
        </p:txBody>
      </p:sp>
      <p:sp>
        <p:nvSpPr>
          <p:cNvPr id="4" name="Footer Placeholder 3"/>
          <p:cNvSpPr>
            <a:spLocks noGrp="1"/>
          </p:cNvSpPr>
          <p:nvPr>
            <p:ph type="ftr" sz="quarter" idx="2"/>
          </p:nvPr>
        </p:nvSpPr>
        <p:spPr>
          <a:xfrm>
            <a:off x="0" y="8910638"/>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0638"/>
            <a:ext cx="3067050" cy="469900"/>
          </a:xfrm>
          <a:prstGeom prst="rect">
            <a:avLst/>
          </a:prstGeom>
        </p:spPr>
        <p:txBody>
          <a:bodyPr vert="horz" lIns="91440" tIns="45720" rIns="91440" bIns="45720" rtlCol="0" anchor="b"/>
          <a:lstStyle>
            <a:lvl1pPr algn="r">
              <a:defRPr sz="1200"/>
            </a:lvl1pPr>
          </a:lstStyle>
          <a:p>
            <a:fld id="{15DA5D76-506D-48D8-88B2-9CD7713C924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106"/>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08705" y="0"/>
            <a:ext cx="3066733" cy="469106"/>
          </a:xfrm>
          <a:prstGeom prst="rect">
            <a:avLst/>
          </a:prstGeom>
        </p:spPr>
        <p:txBody>
          <a:bodyPr vert="horz" lIns="94046" tIns="47023" rIns="94046" bIns="47023" rtlCol="0"/>
          <a:lstStyle>
            <a:lvl1pPr algn="r">
              <a:defRPr sz="1200"/>
            </a:lvl1pPr>
          </a:lstStyle>
          <a:p>
            <a:fld id="{E2C26B49-E1D9-40DF-8A28-8F7CBA57FFED}" type="datetimeFigureOut">
              <a:rPr lang="en-US" smtClean="0"/>
              <a:pPr/>
              <a:t>4/2/2012</a:t>
            </a:fld>
            <a:endParaRPr lang="en-US"/>
          </a:p>
        </p:txBody>
      </p:sp>
      <p:sp>
        <p:nvSpPr>
          <p:cNvPr id="4" name="Slide Image Placeholder 3"/>
          <p:cNvSpPr>
            <a:spLocks noGrp="1" noRot="1" noChangeAspect="1"/>
          </p:cNvSpPr>
          <p:nvPr>
            <p:ph type="sldImg" idx="2"/>
          </p:nvPr>
        </p:nvSpPr>
        <p:spPr>
          <a:xfrm>
            <a:off x="1193800" y="703263"/>
            <a:ext cx="4689475" cy="3517900"/>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7708" y="4456510"/>
            <a:ext cx="5661660" cy="4221956"/>
          </a:xfrm>
          <a:prstGeom prst="rect">
            <a:avLst/>
          </a:prstGeom>
        </p:spPr>
        <p:txBody>
          <a:bodyPr vert="horz" lIns="94046" tIns="47023" rIns="94046" bIns="470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1391"/>
            <a:ext cx="3066733" cy="469106"/>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1391"/>
            <a:ext cx="3066733" cy="469106"/>
          </a:xfrm>
          <a:prstGeom prst="rect">
            <a:avLst/>
          </a:prstGeom>
        </p:spPr>
        <p:txBody>
          <a:bodyPr vert="horz" lIns="94046" tIns="47023" rIns="94046" bIns="47023" rtlCol="0" anchor="b"/>
          <a:lstStyle>
            <a:lvl1pPr algn="r">
              <a:defRPr sz="1200"/>
            </a:lvl1pPr>
          </a:lstStyle>
          <a:p>
            <a:fld id="{20A2C645-C605-44FA-9AA7-60F837399605}" type="slidenum">
              <a:rPr lang="en-US" smtClean="0"/>
              <a:pPr/>
              <a:t>‹#›</a:t>
            </a:fld>
            <a:endParaRPr lang="en-US"/>
          </a:p>
        </p:txBody>
      </p:sp>
    </p:spTree>
    <p:extLst>
      <p:ext uri="{BB962C8B-B14F-4D97-AF65-F5344CB8AC3E}">
        <p14:creationId xmlns="" xmlns:p14="http://schemas.microsoft.com/office/powerpoint/2010/main" val="331850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4008706" y="8911391"/>
            <a:ext cx="3066733" cy="469106"/>
          </a:xfrm>
          <a:prstGeom prst="rect">
            <a:avLst/>
          </a:prstGeom>
          <a:noFill/>
          <a:ln w="9525">
            <a:noFill/>
            <a:miter lim="800000"/>
            <a:headEnd/>
            <a:tailEnd/>
          </a:ln>
        </p:spPr>
        <p:txBody>
          <a:bodyPr lIns="96726" tIns="48363" rIns="96726" bIns="48363" anchor="b"/>
          <a:lstStyle/>
          <a:p>
            <a:pPr algn="r"/>
            <a:fld id="{0607F2ED-E7C4-4C84-8B08-CE121FBBE8F1}" type="slidenum">
              <a:rPr lang="en-US" sz="1200"/>
              <a:pPr algn="r"/>
              <a:t>1</a:t>
            </a:fld>
            <a:endParaRPr lang="en-US" sz="1200" dirty="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r>
              <a:rPr lang="en-US" dirty="0" smtClean="0"/>
              <a:t>Clay attending DOE PM Workshop today.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04800" y="2377430"/>
            <a:ext cx="8534400" cy="2155825"/>
          </a:xfrm>
          <a:solidFill>
            <a:schemeClr val="bg1"/>
          </a:solidFill>
        </p:spPr>
        <p:txBody>
          <a:bodyPr/>
          <a:lstStyle>
            <a:lvl1pPr algn="r">
              <a:defRPr baseline="0"/>
            </a:lvl1pPr>
          </a:lstStyle>
          <a:p>
            <a:r>
              <a:rPr lang="en-US" dirty="0" smtClean="0"/>
              <a:t>Presentation Title</a:t>
            </a:r>
            <a:endParaRPr lang="en-US" dirty="0"/>
          </a:p>
        </p:txBody>
      </p:sp>
      <p:sp>
        <p:nvSpPr>
          <p:cNvPr id="3" name="Subtitle 2"/>
          <p:cNvSpPr>
            <a:spLocks noGrp="1"/>
          </p:cNvSpPr>
          <p:nvPr>
            <p:ph type="subTitle" idx="1" hasCustomPrompt="1"/>
          </p:nvPr>
        </p:nvSpPr>
        <p:spPr>
          <a:xfrm>
            <a:off x="304800" y="4533255"/>
            <a:ext cx="8534400" cy="1066800"/>
          </a:xfrm>
        </p:spPr>
        <p:txBody>
          <a:bodyPr>
            <a:noAutofit/>
          </a:bodyPr>
          <a:lstStyle>
            <a:lvl1pPr marL="0" indent="0" algn="r">
              <a:buNone/>
              <a:defRPr sz="1800">
                <a:solidFill>
                  <a:schemeClr val="accent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a:t>
            </a:r>
          </a:p>
          <a:p>
            <a:r>
              <a:rPr lang="en-US" dirty="0" smtClean="0"/>
              <a:t>Presenter’s Title</a:t>
            </a:r>
          </a:p>
          <a:p>
            <a:r>
              <a:rPr lang="en-US" dirty="0" smtClean="0"/>
              <a:t>Presenter’s Organization/Company</a:t>
            </a:r>
          </a:p>
          <a:p>
            <a:endParaRPr lang="en-US" dirty="0"/>
          </a:p>
        </p:txBody>
      </p:sp>
      <p:sp>
        <p:nvSpPr>
          <p:cNvPr id="6" name="Slide Number Placeholder 5"/>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pic>
        <p:nvPicPr>
          <p:cNvPr id="7" name="Picture 6" descr="US-DeptOfEnergy-Seal-Shaded.gif"/>
          <p:cNvPicPr>
            <a:picLocks noChangeAspect="1"/>
          </p:cNvPicPr>
          <p:nvPr userDrawn="1"/>
        </p:nvPicPr>
        <p:blipFill>
          <a:blip r:embed="rId2" cstate="print"/>
          <a:stretch>
            <a:fillRect/>
          </a:stretch>
        </p:blipFill>
        <p:spPr>
          <a:xfrm>
            <a:off x="7696200" y="281553"/>
            <a:ext cx="1143000" cy="1143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0" y="274638"/>
            <a:ext cx="4648200" cy="1143000"/>
          </a:xfrm>
          <a:solidFill>
            <a:schemeClr val="bg1"/>
          </a:solidFill>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304801" y="1600200"/>
            <a:ext cx="85344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4800" y="4406900"/>
            <a:ext cx="8534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4800" y="2906713"/>
            <a:ext cx="85344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191000" y="274638"/>
            <a:ext cx="4648200" cy="1143000"/>
          </a:xfrm>
          <a:solidFill>
            <a:schemeClr val="bg1"/>
          </a:solidFill>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600200"/>
            <a:ext cx="4191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191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91000" y="274638"/>
            <a:ext cx="4648200" cy="1143000"/>
          </a:xfrm>
          <a:solidFill>
            <a:schemeClr val="bg1"/>
          </a:solidFill>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04800" y="1535113"/>
            <a:ext cx="4267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04800" y="2174874"/>
            <a:ext cx="4267200" cy="4378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400" y="1535113"/>
            <a:ext cx="4114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174874"/>
            <a:ext cx="4114800" cy="43783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8"/>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191000" y="274638"/>
            <a:ext cx="4648200" cy="1143000"/>
          </a:xfrm>
          <a:solidFill>
            <a:schemeClr val="bg1"/>
          </a:solidFill>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print">
            <a:lum bright="30000"/>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411962"/>
            <a:ext cx="3886200"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4191000" y="273050"/>
            <a:ext cx="4648200" cy="6280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04800" y="2590800"/>
            <a:ext cx="3886200" cy="3962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5181600"/>
            <a:ext cx="8534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304800" y="1523999"/>
            <a:ext cx="8534400" cy="358140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04800" y="5748338"/>
            <a:ext cx="8534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6705600" y="6553200"/>
            <a:ext cx="2133600" cy="228600"/>
          </a:xfrm>
        </p:spPr>
        <p:txBody>
          <a:bodyPr/>
          <a:lstStyle/>
          <a:p>
            <a:fld id="{D15ADF84-AAC6-496F-9554-0F2745F003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91000" y="274638"/>
            <a:ext cx="4648200" cy="1143000"/>
          </a:xfrm>
          <a:prstGeom prst="rect">
            <a:avLst/>
          </a:prstGeom>
          <a:solidFill>
            <a:schemeClr val="bg1"/>
          </a:solidFill>
          <a:ln>
            <a:solidFill>
              <a:schemeClr val="accent1">
                <a:lumMod val="50000"/>
              </a:schemeClr>
            </a:solidFill>
          </a:ln>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04799" y="1600200"/>
            <a:ext cx="8534401" cy="4953000"/>
          </a:xfrm>
          <a:prstGeom prst="rect">
            <a:avLst/>
          </a:prstGeom>
          <a:solidFill>
            <a:schemeClr val="bg1"/>
          </a:solidFill>
          <a:ln>
            <a:solidFill>
              <a:schemeClr val="accent1">
                <a:lumMod val="50000"/>
              </a:schemeClr>
            </a:solidFill>
          </a:ln>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705600" y="6553200"/>
            <a:ext cx="2133600" cy="228600"/>
          </a:xfrm>
          <a:prstGeom prst="rect">
            <a:avLst/>
          </a:prstGeom>
        </p:spPr>
        <p:txBody>
          <a:bodyPr vert="horz" lIns="91440" tIns="45720" rIns="91440" bIns="45720" rtlCol="0" anchor="ctr"/>
          <a:lstStyle>
            <a:lvl1pPr algn="r">
              <a:defRPr sz="1200">
                <a:solidFill>
                  <a:schemeClr val="accent1">
                    <a:lumMod val="50000"/>
                  </a:schemeClr>
                </a:solidFill>
              </a:defRPr>
            </a:lvl1pPr>
          </a:lstStyle>
          <a:p>
            <a:fld id="{D15ADF84-AAC6-496F-9554-0F2745F003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000" kern="1200">
          <a:solidFill>
            <a:schemeClr val="accent1">
              <a:lumMod val="5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1">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1">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1">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1">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idx="4294967295"/>
          </p:nvPr>
        </p:nvSpPr>
        <p:spPr>
          <a:xfrm>
            <a:off x="381000" y="2286000"/>
            <a:ext cx="8229600" cy="1295400"/>
          </a:xfrm>
        </p:spPr>
        <p:txBody>
          <a:bodyPr/>
          <a:lstStyle/>
          <a:p>
            <a:pPr algn="r"/>
            <a:r>
              <a:rPr lang="en-US" sz="3600" b="1" dirty="0" smtClean="0"/>
              <a:t>ALIGNING CONTRACT INCENTIVES</a:t>
            </a:r>
            <a:br>
              <a:rPr lang="en-US" sz="3600" b="1" dirty="0" smtClean="0"/>
            </a:br>
            <a:endParaRPr lang="en-US" sz="2800" b="1" dirty="0" smtClean="0"/>
          </a:p>
        </p:txBody>
      </p:sp>
      <p:sp>
        <p:nvSpPr>
          <p:cNvPr id="28675" name="Rectangle 3"/>
          <p:cNvSpPr>
            <a:spLocks noGrp="1" noChangeArrowheads="1"/>
          </p:cNvSpPr>
          <p:nvPr>
            <p:ph type="subTitle" idx="4294967295"/>
          </p:nvPr>
        </p:nvSpPr>
        <p:spPr>
          <a:xfrm>
            <a:off x="381000" y="3581400"/>
            <a:ext cx="8229600" cy="2971800"/>
          </a:xfrm>
        </p:spPr>
        <p:txBody>
          <a:bodyPr numCol="1">
            <a:normAutofit fontScale="92500" lnSpcReduction="10000"/>
          </a:bodyPr>
          <a:lstStyle/>
          <a:p>
            <a:pPr algn="r">
              <a:buNone/>
            </a:pPr>
            <a:r>
              <a:rPr lang="en-US" sz="2000" b="1" i="1" dirty="0" smtClean="0">
                <a:solidFill>
                  <a:srgbClr val="0070C0"/>
                </a:solidFill>
              </a:rPr>
              <a:t>John Longenecker (EFCOG Managing Director), Moderator</a:t>
            </a:r>
          </a:p>
          <a:p>
            <a:pPr algn="r">
              <a:buNone/>
            </a:pPr>
            <a:r>
              <a:rPr lang="en-US" sz="2000" b="1" i="1" dirty="0" smtClean="0">
                <a:solidFill>
                  <a:srgbClr val="0070C0"/>
                </a:solidFill>
              </a:rPr>
              <a:t>Norm Sandlin (B&amp;W)</a:t>
            </a:r>
          </a:p>
          <a:p>
            <a:pPr algn="r">
              <a:buNone/>
            </a:pPr>
            <a:r>
              <a:rPr lang="en-US" sz="2000" b="1" i="1" dirty="0" smtClean="0">
                <a:solidFill>
                  <a:srgbClr val="0070C0"/>
                </a:solidFill>
              </a:rPr>
              <a:t>Bill Shingler (Fluor)</a:t>
            </a:r>
          </a:p>
          <a:p>
            <a:pPr algn="r">
              <a:buNone/>
            </a:pPr>
            <a:r>
              <a:rPr lang="en-US" sz="2000" b="1" i="1" dirty="0" smtClean="0">
                <a:solidFill>
                  <a:srgbClr val="0070C0"/>
                </a:solidFill>
              </a:rPr>
              <a:t>Susan Stiger (EFCOG Vice Chair, Bechtel)</a:t>
            </a:r>
          </a:p>
          <a:p>
            <a:pPr algn="r">
              <a:buNone/>
            </a:pPr>
            <a:endParaRPr lang="en-US" sz="2000" b="1" i="1" dirty="0" smtClean="0"/>
          </a:p>
          <a:p>
            <a:pPr>
              <a:buNone/>
            </a:pPr>
            <a:r>
              <a:rPr lang="en-US" sz="1800" b="1" i="1" dirty="0" smtClean="0"/>
              <a:t>	</a:t>
            </a:r>
            <a:r>
              <a:rPr lang="en-US" sz="2000" b="1" i="1" dirty="0" smtClean="0"/>
              <a:t>James Krupnick, LBNL			Ellen Livingston-Behan, URS</a:t>
            </a:r>
          </a:p>
          <a:p>
            <a:pPr>
              <a:buNone/>
            </a:pPr>
            <a:r>
              <a:rPr lang="en-US" sz="2000" b="1" i="1" dirty="0" smtClean="0"/>
              <a:t>	Rob Nagel, CH2M Hill			Frank Sheppard, Parsons	</a:t>
            </a:r>
          </a:p>
          <a:p>
            <a:pPr>
              <a:buNone/>
            </a:pPr>
            <a:r>
              <a:rPr lang="en-US" sz="2000" b="1" i="1" dirty="0" smtClean="0"/>
              <a:t>	Ed Rogers, Bechtel 			Cathy Snyder, Lockheed-Martin</a:t>
            </a:r>
          </a:p>
          <a:p>
            <a:pPr>
              <a:buNone/>
            </a:pPr>
            <a:r>
              <a:rPr lang="en-US" sz="2000" b="1" i="1" dirty="0" smtClean="0"/>
              <a:t>	Roy Schepens, EFCOG Director, Parsons</a:t>
            </a:r>
          </a:p>
          <a:p>
            <a:pPr>
              <a:buNone/>
            </a:pPr>
            <a:endParaRPr lang="en-US" sz="2000" b="1" i="1" dirty="0" smtClean="0"/>
          </a:p>
          <a:p>
            <a:pPr>
              <a:buNone/>
            </a:pPr>
            <a:endParaRPr lang="en-US" sz="2000" b="1" i="1" dirty="0" smtClean="0"/>
          </a:p>
          <a:p>
            <a:pPr>
              <a:buNone/>
            </a:pPr>
            <a:endParaRPr lang="en-US" sz="2000" b="1" i="1" dirty="0" smtClean="0"/>
          </a:p>
          <a:p>
            <a:pPr>
              <a:buNone/>
            </a:pPr>
            <a:endParaRPr lang="en-US" sz="2000" b="1" i="1" dirty="0" smtClean="0"/>
          </a:p>
          <a:p>
            <a:pPr algn="r">
              <a:buNone/>
            </a:pPr>
            <a:endParaRPr lang="en-US" sz="2000" b="1" i="1" dirty="0" smtClean="0"/>
          </a:p>
        </p:txBody>
      </p:sp>
      <p:pic>
        <p:nvPicPr>
          <p:cNvPr id="15363" name="Picture 4" descr="EFCOG (color)"/>
          <p:cNvPicPr>
            <a:picLocks noChangeAspect="1" noChangeArrowheads="1"/>
          </p:cNvPicPr>
          <p:nvPr/>
        </p:nvPicPr>
        <p:blipFill>
          <a:blip r:embed="rId3" cstate="print"/>
          <a:srcRect/>
          <a:stretch>
            <a:fillRect/>
          </a:stretch>
        </p:blipFill>
        <p:spPr bwMode="auto">
          <a:xfrm>
            <a:off x="7086600" y="3048000"/>
            <a:ext cx="1371600" cy="374650"/>
          </a:xfrm>
          <a:prstGeom prst="rect">
            <a:avLst/>
          </a:prstGeom>
          <a:noFill/>
          <a:ln w="9525">
            <a:noFill/>
            <a:miter lim="800000"/>
            <a:headEnd/>
            <a:tailEnd/>
          </a:ln>
        </p:spPr>
      </p:pic>
    </p:spTree>
    <p:extLst>
      <p:ext uri="{BB962C8B-B14F-4D97-AF65-F5344CB8AC3E}">
        <p14:creationId xmlns="" xmlns:p14="http://schemas.microsoft.com/office/powerpoint/2010/main" val="3281670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4191000" y="228600"/>
            <a:ext cx="4724400" cy="1143000"/>
          </a:xfrm>
        </p:spPr>
        <p:txBody>
          <a:bodyPr/>
          <a:lstStyle/>
          <a:p>
            <a:r>
              <a:rPr lang="en-US" sz="3200" b="1" dirty="0" smtClean="0"/>
              <a:t>7 Steps to Alignment With Project Objectives   </a:t>
            </a:r>
          </a:p>
        </p:txBody>
      </p:sp>
      <p:sp>
        <p:nvSpPr>
          <p:cNvPr id="15" name="Rectangle 3"/>
          <p:cNvSpPr txBox="1">
            <a:spLocks noChangeArrowheads="1"/>
          </p:cNvSpPr>
          <p:nvPr/>
        </p:nvSpPr>
        <p:spPr bwMode="auto">
          <a:xfrm>
            <a:off x="304800" y="1600200"/>
            <a:ext cx="8610600" cy="4953000"/>
          </a:xfrm>
          <a:prstGeom prst="rect">
            <a:avLst/>
          </a:prstGeom>
          <a:solidFill>
            <a:schemeClr val="bg1"/>
          </a:solidFill>
          <a:ln w="9525">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pPr marL="573088" marR="0" lvl="0" indent="-341313" algn="l" defTabSz="914400" rtl="0" eaLnBrk="0" fontAlgn="base" latinLnBrk="0" hangingPunct="0">
              <a:lnSpc>
                <a:spcPct val="80000"/>
              </a:lnSpc>
              <a:spcBef>
                <a:spcPct val="20000"/>
              </a:spcBef>
              <a:spcAft>
                <a:spcPct val="0"/>
              </a:spcAft>
              <a:buClr>
                <a:schemeClr val="tx2"/>
              </a:buClr>
              <a:buSzPct val="70000"/>
              <a:buFont typeface="Wingdings" pitchFamily="2" charset="2"/>
              <a:buNone/>
              <a:tabLst/>
              <a:defRPr/>
            </a:pPr>
            <a:r>
              <a:rPr kumimoji="0" lang="en-US" sz="2400" b="1" i="0" u="none" strike="noStrike" kern="0" cap="none" spc="0" normalizeH="0" baseline="0" noProof="0" dirty="0" smtClean="0">
                <a:ln>
                  <a:noFill/>
                </a:ln>
                <a:solidFill>
                  <a:schemeClr val="tx1"/>
                </a:solidFill>
                <a:effectLst/>
                <a:uLnTx/>
                <a:uFillTx/>
                <a:latin typeface="+mn-lt"/>
                <a:ea typeface="+mn-ea"/>
                <a:cs typeface="+mn-cs"/>
              </a:rPr>
              <a:t>    </a:t>
            </a:r>
            <a:endParaRPr kumimoji="0" lang="en-US" sz="1800" b="1" i="0" u="none" strike="noStrike" kern="0" cap="none" spc="0" normalizeH="0" baseline="0" noProof="0" dirty="0" smtClean="0">
              <a:ln>
                <a:noFill/>
              </a:ln>
              <a:solidFill>
                <a:schemeClr val="tx1"/>
              </a:solidFill>
              <a:effectLst/>
              <a:uLnTx/>
              <a:uFillTx/>
              <a:latin typeface="+mn-lt"/>
              <a:ea typeface="+mn-ea"/>
              <a:cs typeface="+mn-cs"/>
            </a:endParaRPr>
          </a:p>
          <a:p>
            <a:pPr marL="573088" marR="0" lvl="0" indent="-341313" algn="l" defTabSz="914400" rtl="0" eaLnBrk="0" fontAlgn="base" latinLnBrk="0" hangingPunct="0">
              <a:lnSpc>
                <a:spcPct val="80000"/>
              </a:lnSpc>
              <a:spcBef>
                <a:spcPct val="200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Identify</a:t>
            </a:r>
            <a:r>
              <a:rPr kumimoji="0" lang="en-US" sz="2400" b="1" i="0" strike="noStrike" kern="0" cap="none" spc="0" normalizeH="0" baseline="0" noProof="0" dirty="0" smtClean="0">
                <a:ln>
                  <a:noFill/>
                </a:ln>
                <a:solidFill>
                  <a:schemeClr val="tx1"/>
                </a:solidFill>
                <a:effectLst/>
                <a:uLnTx/>
                <a:uFillTx/>
                <a:latin typeface="+mn-lt"/>
                <a:ea typeface="+mn-ea"/>
                <a:cs typeface="+mn-cs"/>
              </a:rPr>
              <a:t> </a:t>
            </a:r>
            <a:r>
              <a:rPr kumimoji="0" lang="en-US" sz="2400" b="0" i="0" u="none" strike="noStrike" kern="0" cap="none" spc="0" normalizeH="0" baseline="0" noProof="0" dirty="0" smtClean="0">
                <a:ln>
                  <a:noFill/>
                </a:ln>
                <a:solidFill>
                  <a:schemeClr val="tx1"/>
                </a:solidFill>
                <a:effectLst/>
                <a:uLnTx/>
                <a:uFillTx/>
                <a:latin typeface="+mn-lt"/>
                <a:ea typeface="+mn-ea"/>
                <a:cs typeface="+mn-cs"/>
              </a:rPr>
              <a:t>what is known, </a:t>
            </a:r>
            <a:r>
              <a:rPr kumimoji="0" lang="en-US" sz="2400" b="1" i="1" u="none" strike="noStrike" kern="0" cap="none" spc="0" normalizeH="0" baseline="0" noProof="0" dirty="0" smtClean="0">
                <a:ln>
                  <a:noFill/>
                </a:ln>
                <a:solidFill>
                  <a:srgbClr val="0070C0"/>
                </a:solidFill>
                <a:effectLst/>
                <a:uLnTx/>
                <a:uFillTx/>
                <a:latin typeface="+mn-lt"/>
                <a:ea typeface="+mn-ea"/>
                <a:cs typeface="+mn-cs"/>
              </a:rPr>
              <a:t>and what is not known</a:t>
            </a:r>
            <a:endParaRPr kumimoji="0" lang="en-US" sz="2400" b="1" i="0" u="none" strike="noStrike" kern="0" cap="none" spc="0" normalizeH="0" baseline="0" noProof="0" dirty="0" smtClean="0">
              <a:ln>
                <a:noFill/>
              </a:ln>
              <a:solidFill>
                <a:schemeClr val="tx1"/>
              </a:solidFill>
              <a:effectLst/>
              <a:uLnTx/>
              <a:uFillTx/>
              <a:latin typeface="+mn-lt"/>
              <a:ea typeface="+mn-ea"/>
              <a:cs typeface="+mn-cs"/>
            </a:endParaRP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Evaluate</a:t>
            </a:r>
            <a:r>
              <a:rPr kumimoji="0" lang="en-US" sz="2400" b="0" i="0" u="none" strike="noStrike" kern="0" cap="none" spc="0" normalizeH="0" baseline="0" noProof="0" dirty="0" smtClean="0">
                <a:ln>
                  <a:noFill/>
                </a:ln>
                <a:solidFill>
                  <a:schemeClr val="tx1"/>
                </a:solidFill>
                <a:effectLst/>
                <a:uLnTx/>
                <a:uFillTx/>
                <a:latin typeface="+mn-lt"/>
                <a:ea typeface="+mn-ea"/>
                <a:cs typeface="+mn-cs"/>
              </a:rPr>
              <a:t> what is known, </a:t>
            </a:r>
            <a:r>
              <a:rPr kumimoji="0" lang="en-US" sz="2400" b="1" i="1" u="none" strike="noStrike" kern="0" cap="none" spc="0" normalizeH="0" baseline="0" noProof="0" dirty="0" smtClean="0">
                <a:ln>
                  <a:noFill/>
                </a:ln>
                <a:solidFill>
                  <a:srgbClr val="0070C0"/>
                </a:solidFill>
                <a:effectLst/>
                <a:uLnTx/>
                <a:uFillTx/>
                <a:latin typeface="+mn-lt"/>
                <a:ea typeface="+mn-ea"/>
                <a:cs typeface="+mn-cs"/>
              </a:rPr>
              <a:t>and what is not known</a:t>
            </a:r>
            <a:r>
              <a:rPr kumimoji="0" lang="en-US" sz="2400" b="0" i="0" u="none" strike="noStrike" kern="0" cap="none" spc="0" normalizeH="0" baseline="0" noProof="0" dirty="0" smtClean="0">
                <a:ln>
                  <a:noFill/>
                </a:ln>
                <a:solidFill>
                  <a:schemeClr val="tx1"/>
                </a:solidFill>
                <a:effectLst/>
                <a:uLnTx/>
                <a:uFillTx/>
                <a:latin typeface="+mn-lt"/>
                <a:ea typeface="+mn-ea"/>
                <a:cs typeface="+mn-cs"/>
              </a:rPr>
              <a:t>, about variables that may affect desired project outcomes</a:t>
            </a: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Perform</a:t>
            </a:r>
            <a:r>
              <a:rPr kumimoji="0" lang="en-US" sz="2400" b="1" i="0" strike="noStrike" kern="0" cap="none" spc="0" normalizeH="0" baseline="0" noProof="0" dirty="0" smtClean="0">
                <a:ln>
                  <a:noFill/>
                </a:ln>
                <a:solidFill>
                  <a:schemeClr val="tx1"/>
                </a:solidFill>
                <a:effectLst/>
                <a:uLnTx/>
                <a:uFillTx/>
                <a:latin typeface="+mn-lt"/>
                <a:ea typeface="+mn-ea"/>
                <a:cs typeface="+mn-cs"/>
              </a:rPr>
              <a:t> </a:t>
            </a:r>
            <a:r>
              <a:rPr kumimoji="0" lang="en-US" sz="2400" b="0" i="0" u="none" strike="noStrike" kern="0" cap="none" spc="0" normalizeH="0" baseline="0" noProof="0" dirty="0" smtClean="0">
                <a:ln>
                  <a:noFill/>
                </a:ln>
                <a:solidFill>
                  <a:schemeClr val="tx1"/>
                </a:solidFill>
                <a:effectLst/>
                <a:uLnTx/>
                <a:uFillTx/>
                <a:latin typeface="+mn-lt"/>
                <a:ea typeface="+mn-ea"/>
                <a:cs typeface="+mn-cs"/>
              </a:rPr>
              <a:t>comprehensive risk analysis</a:t>
            </a: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Assign</a:t>
            </a:r>
            <a:r>
              <a:rPr kumimoji="0" lang="en-US" sz="2400" b="0" i="0" u="none" strike="noStrike" kern="0" cap="none" spc="0" normalizeH="0" baseline="0" noProof="0" dirty="0" smtClean="0">
                <a:ln>
                  <a:noFill/>
                </a:ln>
                <a:solidFill>
                  <a:schemeClr val="tx1"/>
                </a:solidFill>
                <a:effectLst/>
                <a:uLnTx/>
                <a:uFillTx/>
                <a:latin typeface="+mn-lt"/>
                <a:ea typeface="+mn-ea"/>
                <a:cs typeface="+mn-cs"/>
              </a:rPr>
              <a:t> risk to the appropriate party with clear alignment to defined responsibilities and authorities</a:t>
            </a: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Align</a:t>
            </a:r>
            <a:r>
              <a:rPr kumimoji="0" lang="en-US" sz="2400" b="0" i="0" u="none" strike="noStrike" kern="0" cap="none" spc="0" normalizeH="0" baseline="0" noProof="0" dirty="0" smtClean="0">
                <a:ln>
                  <a:noFill/>
                </a:ln>
                <a:solidFill>
                  <a:schemeClr val="tx1"/>
                </a:solidFill>
                <a:effectLst/>
                <a:uLnTx/>
                <a:uFillTx/>
                <a:latin typeface="+mn-lt"/>
                <a:ea typeface="+mn-ea"/>
                <a:cs typeface="+mn-cs"/>
              </a:rPr>
              <a:t> contract with the project characteristics and risk profile</a:t>
            </a: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Select</a:t>
            </a:r>
            <a:r>
              <a:rPr kumimoji="0" lang="en-US" sz="2400" b="1" i="0" strike="noStrike" kern="0" cap="none" spc="0" normalizeH="0" baseline="0" noProof="0" dirty="0" smtClean="0">
                <a:ln>
                  <a:noFill/>
                </a:ln>
                <a:solidFill>
                  <a:schemeClr val="tx1"/>
                </a:solidFill>
                <a:effectLst/>
                <a:uLnTx/>
                <a:uFillTx/>
                <a:latin typeface="+mn-lt"/>
                <a:ea typeface="+mn-ea"/>
                <a:cs typeface="+mn-cs"/>
              </a:rPr>
              <a:t> </a:t>
            </a:r>
            <a:r>
              <a:rPr kumimoji="0" lang="en-US" sz="2400" b="0" i="0" u="none" strike="noStrike" kern="0" cap="none" spc="0" normalizeH="0" baseline="0" noProof="0" dirty="0" smtClean="0">
                <a:ln>
                  <a:noFill/>
                </a:ln>
                <a:solidFill>
                  <a:schemeClr val="tx1"/>
                </a:solidFill>
                <a:effectLst/>
                <a:uLnTx/>
                <a:uFillTx/>
                <a:latin typeface="+mn-lt"/>
                <a:ea typeface="+mn-ea"/>
                <a:cs typeface="+mn-cs"/>
              </a:rPr>
              <a:t>incentive structure appropriate to the risk, responsibilities and authorities</a:t>
            </a:r>
          </a:p>
          <a:p>
            <a:pPr marL="573088" marR="0" lvl="0" indent="-341313" algn="l" defTabSz="914400" rtl="0" eaLnBrk="0" fontAlgn="base" latinLnBrk="0" hangingPunct="0">
              <a:lnSpc>
                <a:spcPct val="80000"/>
              </a:lnSpc>
              <a:spcBef>
                <a:spcPts val="1200"/>
              </a:spcBef>
              <a:spcAft>
                <a:spcPct val="0"/>
              </a:spcAft>
              <a:buClr>
                <a:schemeClr val="tx2"/>
              </a:buClr>
              <a:buSzPct val="70000"/>
              <a:buFont typeface="+mj-lt"/>
              <a:buAutoNum type="arabicPeriod"/>
              <a:tabLst/>
              <a:defRPr/>
            </a:pPr>
            <a:r>
              <a:rPr kumimoji="0" lang="en-US" sz="2400" b="1" i="0" strike="noStrike" kern="0" cap="none" spc="0" normalizeH="0" baseline="0" noProof="0" dirty="0" smtClean="0">
                <a:ln>
                  <a:noFill/>
                </a:ln>
                <a:solidFill>
                  <a:srgbClr val="0070C0"/>
                </a:solidFill>
                <a:effectLst/>
                <a:uLnTx/>
                <a:uFillTx/>
                <a:latin typeface="+mn-lt"/>
                <a:ea typeface="+mn-ea"/>
                <a:cs typeface="+mn-cs"/>
              </a:rPr>
              <a:t>Select</a:t>
            </a:r>
            <a:r>
              <a:rPr kumimoji="0" lang="en-US" sz="2400" b="0" i="0" u="none" strike="noStrike" kern="0" cap="none" spc="0" normalizeH="0" baseline="0" noProof="0" dirty="0" smtClean="0">
                <a:ln>
                  <a:noFill/>
                </a:ln>
                <a:solidFill>
                  <a:schemeClr val="tx1"/>
                </a:solidFill>
                <a:effectLst/>
                <a:uLnTx/>
                <a:uFillTx/>
                <a:latin typeface="+mn-lt"/>
                <a:ea typeface="+mn-ea"/>
                <a:cs typeface="+mn-cs"/>
              </a:rPr>
              <a:t> specific incentives and/or disincentives most likely to motivate the type of performance desired.</a:t>
            </a:r>
          </a:p>
          <a:p>
            <a:pPr marL="450850" marR="0" lvl="0" indent="-457200" algn="l" defTabSz="914400" rtl="0" eaLnBrk="0" fontAlgn="base" latinLnBrk="0" hangingPunct="0">
              <a:lnSpc>
                <a:spcPct val="80000"/>
              </a:lnSpc>
              <a:spcBef>
                <a:spcPct val="20000"/>
              </a:spcBef>
              <a:spcAft>
                <a:spcPct val="0"/>
              </a:spcAft>
              <a:buClr>
                <a:schemeClr val="tx2"/>
              </a:buClr>
              <a:buSzPct val="70000"/>
              <a:tabLst/>
              <a:defRPr/>
            </a:pP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450850" marR="0" lvl="0" indent="-457200" algn="l" defTabSz="914400" rtl="0" eaLnBrk="0" fontAlgn="base" latinLnBrk="0" hangingPunct="0">
              <a:lnSpc>
                <a:spcPct val="80000"/>
              </a:lnSpc>
              <a:spcBef>
                <a:spcPct val="20000"/>
              </a:spcBef>
              <a:spcAft>
                <a:spcPct val="0"/>
              </a:spcAft>
              <a:buClr>
                <a:schemeClr val="tx2"/>
              </a:buClr>
              <a:buSzPct val="70000"/>
              <a:buFont typeface="+mj-lt"/>
              <a:buAutoNum type="arabicPeriod"/>
              <a:tabLst/>
              <a:defRPr/>
            </a:pP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450850" marR="0" lvl="0" indent="-457200" algn="l" defTabSz="914400" rtl="0" eaLnBrk="0" fontAlgn="base" latinLnBrk="0" hangingPunct="0">
              <a:lnSpc>
                <a:spcPct val="80000"/>
              </a:lnSpc>
              <a:spcBef>
                <a:spcPct val="20000"/>
              </a:spcBef>
              <a:spcAft>
                <a:spcPct val="0"/>
              </a:spcAft>
              <a:buClr>
                <a:schemeClr val="tx2"/>
              </a:buClr>
              <a:buSzPct val="70000"/>
              <a:buFont typeface="Wingdings" pitchFamily="2" charset="2"/>
              <a:buNone/>
              <a:tabLst/>
              <a:defRPr/>
            </a:pP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450850" marR="0" lvl="0" indent="-457200" algn="l" defTabSz="914400" rtl="0" eaLnBrk="0" fontAlgn="base" latinLnBrk="0" hangingPunct="0">
              <a:lnSpc>
                <a:spcPct val="80000"/>
              </a:lnSpc>
              <a:spcBef>
                <a:spcPct val="20000"/>
              </a:spcBef>
              <a:spcAft>
                <a:spcPct val="0"/>
              </a:spcAft>
              <a:buClr>
                <a:schemeClr val="tx2"/>
              </a:buClr>
              <a:buSzPct val="70000"/>
              <a:buFont typeface="Wingdings" pitchFamily="2" charset="2"/>
              <a:buNone/>
              <a:tabLst/>
              <a:defRPr/>
            </a:pPr>
            <a:r>
              <a:rPr kumimoji="0" lang="en-US" sz="1400" b="1" i="0" u="none" strike="noStrike" kern="0" cap="none" spc="0" normalizeH="0" baseline="0" noProof="0" dirty="0" smtClean="0">
                <a:ln>
                  <a:noFill/>
                </a:ln>
                <a:solidFill>
                  <a:schemeClr val="tx1"/>
                </a:solidFill>
                <a:effectLst/>
                <a:uLnTx/>
                <a:uFillTx/>
                <a:latin typeface="+mn-lt"/>
                <a:ea typeface="+mn-ea"/>
                <a:cs typeface="+mn-cs"/>
              </a:rPr>
              <a:t>           </a:t>
            </a:r>
          </a:p>
        </p:txBody>
      </p:sp>
    </p:spTree>
    <p:extLst>
      <p:ext uri="{BB962C8B-B14F-4D97-AF65-F5344CB8AC3E}">
        <p14:creationId xmlns="" xmlns:p14="http://schemas.microsoft.com/office/powerpoint/2010/main" val="6905000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304800"/>
            <a:ext cx="4648200" cy="1066800"/>
          </a:xfrm>
        </p:spPr>
        <p:txBody>
          <a:bodyPr/>
          <a:lstStyle/>
          <a:p>
            <a:r>
              <a:rPr lang="en-US" sz="3200" b="1" dirty="0" smtClean="0">
                <a:solidFill>
                  <a:schemeClr val="tx1"/>
                </a:solidFill>
              </a:rPr>
              <a:t>Misalignment</a:t>
            </a:r>
            <a:br>
              <a:rPr lang="en-US" sz="3200" b="1" dirty="0" smtClean="0">
                <a:solidFill>
                  <a:schemeClr val="tx1"/>
                </a:solidFill>
              </a:rPr>
            </a:br>
            <a:r>
              <a:rPr lang="en-US" sz="2800" i="1" dirty="0" smtClean="0">
                <a:solidFill>
                  <a:schemeClr val="tx1"/>
                </a:solidFill>
              </a:rPr>
              <a:t>A</a:t>
            </a:r>
            <a:r>
              <a:rPr lang="en-US" sz="2800" b="1" dirty="0" smtClean="0">
                <a:solidFill>
                  <a:schemeClr val="tx1"/>
                </a:solidFill>
              </a:rPr>
              <a:t> </a:t>
            </a:r>
            <a:r>
              <a:rPr lang="en-US" sz="2800" i="1" dirty="0" smtClean="0">
                <a:solidFill>
                  <a:schemeClr val="tx1"/>
                </a:solidFill>
              </a:rPr>
              <a:t>Root Cause Analysis</a:t>
            </a:r>
            <a:endParaRPr lang="en-US" sz="2800" i="1" dirty="0">
              <a:solidFill>
                <a:schemeClr val="tx1"/>
              </a:solidFill>
            </a:endParaRPr>
          </a:p>
        </p:txBody>
      </p:sp>
      <p:sp>
        <p:nvSpPr>
          <p:cNvPr id="3" name="Content Placeholder 2"/>
          <p:cNvSpPr>
            <a:spLocks noGrp="1"/>
          </p:cNvSpPr>
          <p:nvPr>
            <p:ph idx="1"/>
          </p:nvPr>
        </p:nvSpPr>
        <p:spPr>
          <a:xfrm>
            <a:off x="304800" y="1524000"/>
            <a:ext cx="8534400" cy="5105400"/>
          </a:xfrm>
        </p:spPr>
        <p:txBody>
          <a:bodyPr>
            <a:normAutofit fontScale="70000" lnSpcReduction="20000"/>
          </a:bodyPr>
          <a:lstStyle/>
          <a:p>
            <a:pPr>
              <a:spcBef>
                <a:spcPts val="1200"/>
              </a:spcBef>
            </a:pPr>
            <a:r>
              <a:rPr lang="en-US" sz="3400" dirty="0" smtClean="0"/>
              <a:t>Scope, schedule, cost and other variables are not well definitized... </a:t>
            </a:r>
            <a:r>
              <a:rPr lang="en-US" sz="3400" i="1" dirty="0" smtClean="0"/>
              <a:t> </a:t>
            </a:r>
          </a:p>
          <a:p>
            <a:pPr>
              <a:spcBef>
                <a:spcPts val="1200"/>
              </a:spcBef>
            </a:pPr>
            <a:r>
              <a:rPr lang="en-US" sz="3400" dirty="0" smtClean="0"/>
              <a:t>Contract awarded with expectation that post-award baseline “true-up” process will satisfactorily address risks…</a:t>
            </a:r>
          </a:p>
          <a:p>
            <a:pPr>
              <a:spcBef>
                <a:spcPts val="1200"/>
              </a:spcBef>
            </a:pPr>
            <a:r>
              <a:rPr lang="en-US" sz="3400" dirty="0" smtClean="0"/>
              <a:t>Incentives are established using true-up baseline, sometimes without resolution of all contractual issues at that point…  </a:t>
            </a:r>
          </a:p>
          <a:p>
            <a:pPr>
              <a:spcBef>
                <a:spcPts val="1200"/>
              </a:spcBef>
            </a:pPr>
            <a:r>
              <a:rPr lang="en-US" sz="3400" dirty="0" smtClean="0"/>
              <a:t>As more project definitization occurs, incentives can become increasingly misaligned with desired outcome…</a:t>
            </a:r>
            <a:r>
              <a:rPr lang="en-US" sz="3400" i="1" dirty="0" smtClean="0"/>
              <a:t> </a:t>
            </a:r>
          </a:p>
          <a:p>
            <a:pPr>
              <a:spcBef>
                <a:spcPts val="1200"/>
              </a:spcBef>
            </a:pPr>
            <a:r>
              <a:rPr lang="en-US" sz="3400" dirty="0" smtClean="0"/>
              <a:t>Rebaselining can occur due to directed changes, unidentified or underestimated risks realized, funding issues.  The entire project is reset, typically with increased EAC and schedule extension.</a:t>
            </a:r>
          </a:p>
          <a:p>
            <a:pPr>
              <a:buNone/>
            </a:pPr>
            <a:endParaRPr lang="en-US" sz="2200" i="1" dirty="0" smtClean="0"/>
          </a:p>
          <a:p>
            <a:pPr marL="0" indent="0" algn="ctr">
              <a:spcBef>
                <a:spcPts val="1200"/>
              </a:spcBef>
              <a:buNone/>
            </a:pPr>
            <a:r>
              <a:rPr lang="en-US" sz="3400" b="1" i="1" dirty="0" smtClean="0">
                <a:solidFill>
                  <a:srgbClr val="0070C0"/>
                </a:solidFill>
              </a:rPr>
              <a:t>Root cause: insufficient project definitization and risk analysis </a:t>
            </a:r>
            <a:r>
              <a:rPr lang="en-US" sz="3400" b="1" i="1" u="sng" dirty="0" smtClean="0">
                <a:solidFill>
                  <a:srgbClr val="0070C0"/>
                </a:solidFill>
              </a:rPr>
              <a:t>prior to</a:t>
            </a:r>
            <a:r>
              <a:rPr lang="en-US" sz="3400" b="1" i="1" dirty="0" smtClean="0">
                <a:solidFill>
                  <a:srgbClr val="0070C0"/>
                </a:solidFill>
              </a:rPr>
              <a:t> establishing incentives and commencing work.   </a:t>
            </a:r>
          </a:p>
          <a:p>
            <a:pPr>
              <a:buNone/>
            </a:pPr>
            <a:endParaRPr lang="en-US" sz="2200" dirty="0" smtClean="0"/>
          </a:p>
          <a:p>
            <a:pPr>
              <a:buNone/>
            </a:pPr>
            <a:endParaRPr lang="en-US" sz="2200" dirty="0"/>
          </a:p>
        </p:txBody>
      </p:sp>
    </p:spTree>
    <p:extLst>
      <p:ext uri="{BB962C8B-B14F-4D97-AF65-F5344CB8AC3E}">
        <p14:creationId xmlns="" xmlns:p14="http://schemas.microsoft.com/office/powerpoint/2010/main" val="138283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304800"/>
            <a:ext cx="4648200" cy="1143000"/>
          </a:xfrm>
        </p:spPr>
        <p:txBody>
          <a:bodyPr/>
          <a:lstStyle/>
          <a:p>
            <a:r>
              <a:rPr lang="en-US" sz="3600" b="1" dirty="0" smtClean="0"/>
              <a:t>Models for Improved Alignment</a:t>
            </a:r>
            <a:endParaRPr lang="en-US" sz="3600" b="1" dirty="0">
              <a:solidFill>
                <a:srgbClr val="FF0000"/>
              </a:solidFill>
            </a:endParaRPr>
          </a:p>
        </p:txBody>
      </p:sp>
      <p:sp>
        <p:nvSpPr>
          <p:cNvPr id="3" name="Content Placeholder 2"/>
          <p:cNvSpPr>
            <a:spLocks noGrp="1"/>
          </p:cNvSpPr>
          <p:nvPr>
            <p:ph idx="1"/>
          </p:nvPr>
        </p:nvSpPr>
        <p:spPr>
          <a:xfrm>
            <a:off x="304800" y="1600200"/>
            <a:ext cx="8534400" cy="5029200"/>
          </a:xfrm>
        </p:spPr>
        <p:txBody>
          <a:bodyPr/>
          <a:lstStyle/>
          <a:p>
            <a:pPr marL="0" indent="0">
              <a:buNone/>
            </a:pPr>
            <a:r>
              <a:rPr lang="en-US" sz="2400" b="1" u="sng" dirty="0" smtClean="0">
                <a:solidFill>
                  <a:srgbClr val="0070C0"/>
                </a:solidFill>
              </a:rPr>
              <a:t>Based on 7-Step Process</a:t>
            </a:r>
            <a:r>
              <a:rPr lang="en-US" sz="2400" b="1" dirty="0" smtClean="0">
                <a:solidFill>
                  <a:srgbClr val="0070C0"/>
                </a:solidFill>
              </a:rPr>
              <a:t>: </a:t>
            </a:r>
          </a:p>
          <a:p>
            <a:pPr marL="0" indent="0">
              <a:buNone/>
            </a:pPr>
            <a:r>
              <a:rPr lang="en-US" sz="2400" dirty="0" smtClean="0"/>
              <a:t>When project uncertainties materially affect DOE’s ability to define scope, schedule, estimated cost and performance risk...</a:t>
            </a:r>
          </a:p>
          <a:p>
            <a:pPr marL="347663" lvl="1">
              <a:buClr>
                <a:srgbClr val="000066"/>
              </a:buClr>
              <a:buSzPct val="65000"/>
            </a:pPr>
            <a:r>
              <a:rPr lang="en-US" sz="2400" b="1" dirty="0" smtClean="0"/>
              <a:t>Existing Contracts</a:t>
            </a:r>
            <a:r>
              <a:rPr lang="en-US" sz="2400" dirty="0" smtClean="0"/>
              <a:t>: identify and implement actions for improvement </a:t>
            </a:r>
          </a:p>
          <a:p>
            <a:pPr marL="347663" lvl="1">
              <a:buClr>
                <a:srgbClr val="000066"/>
              </a:buClr>
              <a:buSzPct val="65000"/>
            </a:pPr>
            <a:r>
              <a:rPr lang="en-US" sz="2400" b="1" dirty="0" smtClean="0"/>
              <a:t>New Awards</a:t>
            </a:r>
            <a:r>
              <a:rPr lang="en-US" sz="2400" dirty="0" smtClean="0"/>
              <a:t>: Consider alternate Solicitation and Contract models to confirm definition of scope/schedule/cost and performance requirements; establish </a:t>
            </a:r>
            <a:r>
              <a:rPr lang="en-US" sz="2400" i="1" dirty="0" smtClean="0"/>
              <a:t>aligned</a:t>
            </a:r>
            <a:r>
              <a:rPr lang="en-US" sz="2400" dirty="0" smtClean="0"/>
              <a:t> incentives</a:t>
            </a:r>
          </a:p>
          <a:p>
            <a:pPr marL="685800" lvl="2" indent="-338138">
              <a:buClr>
                <a:schemeClr val="accent2"/>
              </a:buClr>
              <a:buSzPct val="65000"/>
            </a:pPr>
            <a:r>
              <a:rPr lang="en-US" b="1" dirty="0" smtClean="0"/>
              <a:t>Solicitation Model </a:t>
            </a:r>
            <a:r>
              <a:rPr lang="en-US" dirty="0" smtClean="0"/>
              <a:t>for potential high-risk capital projects with longer periods of performance, technological and other risks</a:t>
            </a:r>
          </a:p>
          <a:p>
            <a:pPr marL="685800" lvl="2" indent="-338138">
              <a:buClr>
                <a:schemeClr val="accent2"/>
              </a:buClr>
              <a:buSzPct val="65000"/>
            </a:pPr>
            <a:r>
              <a:rPr lang="en-US" b="1" dirty="0" smtClean="0"/>
              <a:t>Contract Model </a:t>
            </a:r>
            <a:r>
              <a:rPr lang="en-US" dirty="0" smtClean="0"/>
              <a:t>for</a:t>
            </a:r>
            <a:r>
              <a:rPr lang="en-US" b="1" dirty="0" smtClean="0"/>
              <a:t> </a:t>
            </a:r>
            <a:r>
              <a:rPr lang="en-US" dirty="0" smtClean="0"/>
              <a:t>post-award</a:t>
            </a:r>
            <a:r>
              <a:rPr lang="en-US" b="1" dirty="0" smtClean="0"/>
              <a:t> </a:t>
            </a:r>
            <a:r>
              <a:rPr lang="en-US" dirty="0" smtClean="0"/>
              <a:t>project definition and incentives with phased approach to project completion </a:t>
            </a:r>
          </a:p>
          <a:p>
            <a:pPr marL="228600" indent="-228600">
              <a:buNone/>
            </a:pPr>
            <a:endParaRPr lang="en-US" sz="2400" dirty="0" smtClean="0"/>
          </a:p>
          <a:p>
            <a:pPr marL="577850" lvl="1" indent="-228600"/>
            <a:endParaRPr lang="en-US" sz="2000" dirty="0" smtClean="0"/>
          </a:p>
          <a:p>
            <a:pPr marL="228600" indent="-228600"/>
            <a:endParaRPr lang="en-US" sz="2000" dirty="0" smtClean="0"/>
          </a:p>
          <a:p>
            <a:pPr marL="228600" indent="-228600"/>
            <a:endParaRPr lang="en-US" sz="2000" dirty="0" smtClean="0"/>
          </a:p>
          <a:p>
            <a:pPr marL="228600" indent="-228600"/>
            <a:endParaRPr lang="en-US" sz="2000" dirty="0" smtClean="0"/>
          </a:p>
          <a:p>
            <a:pPr marL="577850" lvl="1" indent="-228600"/>
            <a:endParaRPr lang="en-US" sz="2000" dirty="0" smtClean="0"/>
          </a:p>
          <a:p>
            <a:pPr lvl="1"/>
            <a:endParaRPr lang="en-US" dirty="0" smtClean="0"/>
          </a:p>
          <a:p>
            <a:pPr lvl="1"/>
            <a:endParaRPr lang="en-US" dirty="0" smtClean="0"/>
          </a:p>
          <a:p>
            <a:pPr lvl="1"/>
            <a:endParaRPr lang="en-US" dirty="0" smtClean="0"/>
          </a:p>
          <a:p>
            <a:pPr lvl="1"/>
            <a:endParaRPr lang="en-US" dirty="0"/>
          </a:p>
        </p:txBody>
      </p:sp>
    </p:spTree>
    <p:extLst>
      <p:ext uri="{BB962C8B-B14F-4D97-AF65-F5344CB8AC3E}">
        <p14:creationId xmlns="" xmlns:p14="http://schemas.microsoft.com/office/powerpoint/2010/main" val="1630514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Closing Thoughts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347663" lvl="1" indent="-347663">
              <a:spcBef>
                <a:spcPts val="0"/>
              </a:spcBef>
              <a:spcAft>
                <a:spcPts val="600"/>
              </a:spcAft>
              <a:buClr>
                <a:srgbClr val="000066"/>
              </a:buClr>
              <a:buSzPct val="150000"/>
              <a:buFont typeface="Arial" pitchFamily="34" charset="0"/>
              <a:buChar char="•"/>
            </a:pPr>
            <a:r>
              <a:rPr lang="en-US" sz="2200" dirty="0" smtClean="0"/>
              <a:t>Achieving project goals and earning maximum fee against challenging, achievable objectives is the optimum outcome for both parties.</a:t>
            </a:r>
          </a:p>
          <a:p>
            <a:pPr marL="347663" lvl="1" indent="-347663">
              <a:spcBef>
                <a:spcPts val="600"/>
              </a:spcBef>
              <a:buClr>
                <a:srgbClr val="000066"/>
              </a:buClr>
              <a:buSzPct val="150000"/>
              <a:buFont typeface="Arial" pitchFamily="34" charset="0"/>
              <a:buChar char="•"/>
            </a:pPr>
            <a:r>
              <a:rPr lang="en-US" sz="2200" dirty="0" smtClean="0"/>
              <a:t>Integrate project and contract personnel into an effective partnership early.</a:t>
            </a:r>
          </a:p>
          <a:p>
            <a:pPr marL="347663" indent="-347663">
              <a:spcBef>
                <a:spcPts val="600"/>
              </a:spcBef>
              <a:buClr>
                <a:srgbClr val="000066"/>
              </a:buClr>
              <a:buSzPct val="150000"/>
            </a:pPr>
            <a:r>
              <a:rPr lang="en-US" sz="2200" dirty="0" smtClean="0"/>
              <a:t>Well-aligned incentives are valuable but will not single-handedly drive a project to a successful conclusion.</a:t>
            </a:r>
          </a:p>
          <a:p>
            <a:pPr marL="347663" lvl="1" indent="-347663">
              <a:spcBef>
                <a:spcPts val="600"/>
              </a:spcBef>
              <a:spcAft>
                <a:spcPts val="600"/>
              </a:spcAft>
              <a:buClr>
                <a:srgbClr val="000066"/>
              </a:buClr>
              <a:buSzPct val="150000"/>
              <a:buFont typeface="Arial" pitchFamily="34" charset="0"/>
              <a:buChar char="•"/>
            </a:pPr>
            <a:r>
              <a:rPr lang="en-US" sz="2200" kern="1200" dirty="0" smtClean="0">
                <a:solidFill>
                  <a:schemeClr val="dk1"/>
                </a:solidFill>
              </a:rPr>
              <a:t>Align with strategies to address issues that can more directly influence major project progress  (funding profile, scope definition/redefinition, cost control, change management, misalignment in objectives, etc.</a:t>
            </a:r>
            <a:endParaRPr lang="en-US" sz="2200" dirty="0" smtClean="0"/>
          </a:p>
          <a:p>
            <a:pPr marL="347663" indent="-347663">
              <a:spcBef>
                <a:spcPts val="600"/>
              </a:spcBef>
              <a:spcAft>
                <a:spcPts val="0"/>
              </a:spcAft>
              <a:buClr>
                <a:srgbClr val="000066"/>
              </a:buClr>
              <a:buSzPct val="150000"/>
              <a:buFont typeface="Arial" pitchFamily="34" charset="0"/>
              <a:buChar char="•"/>
            </a:pPr>
            <a:r>
              <a:rPr lang="en-US" sz="2200" dirty="0" smtClean="0"/>
              <a:t>Consider a phased approach to project incentives, aligned with project maturity.</a:t>
            </a:r>
          </a:p>
          <a:p>
            <a:pPr marL="347663" indent="-347663">
              <a:spcBef>
                <a:spcPts val="600"/>
              </a:spcBef>
              <a:buClr>
                <a:srgbClr val="000066"/>
              </a:buClr>
              <a:buSzPct val="150000"/>
            </a:pPr>
            <a:r>
              <a:rPr lang="en-US" sz="2200" dirty="0" smtClean="0"/>
              <a:t>Emphasize graded approach to project requirements and value engineering to support life-cycle improvements of benefit to DOE.</a:t>
            </a:r>
          </a:p>
          <a:p>
            <a:endParaRPr lang="en-US" sz="2400"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Closing Thoughts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347663" lvl="1" indent="-347663">
              <a:spcBef>
                <a:spcPts val="0"/>
              </a:spcBef>
              <a:spcAft>
                <a:spcPts val="600"/>
              </a:spcAft>
              <a:buClr>
                <a:srgbClr val="000066"/>
              </a:buClr>
              <a:buSzPct val="150000"/>
              <a:buFont typeface="Arial" pitchFamily="34" charset="0"/>
              <a:buChar char="•"/>
            </a:pPr>
            <a:r>
              <a:rPr lang="en-US" sz="2200" dirty="0" smtClean="0"/>
              <a:t>Achieving project goals and earning maximum fee against challenging, achievable objectives is the optimum outcome for both parties.</a:t>
            </a:r>
          </a:p>
          <a:p>
            <a:pPr marL="347663" lvl="1" indent="-347663">
              <a:spcBef>
                <a:spcPts val="600"/>
              </a:spcBef>
              <a:buClr>
                <a:srgbClr val="000066"/>
              </a:buClr>
              <a:buSzPct val="150000"/>
              <a:buFont typeface="Arial" pitchFamily="34" charset="0"/>
              <a:buChar char="•"/>
            </a:pPr>
            <a:r>
              <a:rPr lang="en-US" sz="2200" dirty="0" smtClean="0"/>
              <a:t>Integrate project and contract personnel into an effective partnership early.</a:t>
            </a:r>
          </a:p>
          <a:p>
            <a:pPr marL="347663" indent="-347663">
              <a:spcBef>
                <a:spcPts val="600"/>
              </a:spcBef>
              <a:buClr>
                <a:srgbClr val="000066"/>
              </a:buClr>
              <a:buSzPct val="150000"/>
            </a:pPr>
            <a:r>
              <a:rPr lang="en-US" sz="2200" dirty="0" smtClean="0"/>
              <a:t>Well-aligned incentives are valuable but will not single-handedly drive a project to a successful conclusion.</a:t>
            </a:r>
          </a:p>
          <a:p>
            <a:pPr marL="347663" lvl="1" indent="-347663">
              <a:spcBef>
                <a:spcPts val="600"/>
              </a:spcBef>
              <a:spcAft>
                <a:spcPts val="600"/>
              </a:spcAft>
              <a:buClr>
                <a:srgbClr val="000066"/>
              </a:buClr>
              <a:buSzPct val="150000"/>
              <a:buFont typeface="Arial" pitchFamily="34" charset="0"/>
              <a:buChar char="•"/>
            </a:pPr>
            <a:r>
              <a:rPr lang="en-US" sz="2200" kern="1200" dirty="0" smtClean="0">
                <a:solidFill>
                  <a:schemeClr val="dk1"/>
                </a:solidFill>
              </a:rPr>
              <a:t>Align with strategies to address issues that can more directly influence major project progress  (funding profile, scope definition/redefinition, cost control, change management, misalignment in objectives, etc.</a:t>
            </a:r>
            <a:endParaRPr lang="en-US" sz="2200" dirty="0" smtClean="0"/>
          </a:p>
          <a:p>
            <a:pPr marL="347663" indent="-347663">
              <a:spcBef>
                <a:spcPts val="600"/>
              </a:spcBef>
              <a:spcAft>
                <a:spcPts val="0"/>
              </a:spcAft>
              <a:buClr>
                <a:srgbClr val="000066"/>
              </a:buClr>
              <a:buSzPct val="150000"/>
              <a:buFont typeface="Arial" pitchFamily="34" charset="0"/>
              <a:buChar char="•"/>
            </a:pPr>
            <a:r>
              <a:rPr lang="en-US" sz="2200" dirty="0" smtClean="0"/>
              <a:t>Consider a phased approach to project incentives, aligned with project maturity.</a:t>
            </a:r>
          </a:p>
          <a:p>
            <a:pPr marL="347663" indent="-347663">
              <a:spcBef>
                <a:spcPts val="600"/>
              </a:spcBef>
              <a:buClr>
                <a:srgbClr val="000066"/>
              </a:buClr>
              <a:buSzPct val="150000"/>
            </a:pPr>
            <a:r>
              <a:rPr lang="en-US" sz="2200" dirty="0" smtClean="0"/>
              <a:t>Emphasize graded approach to project requirements and value engineering to support life-cycle improvements of benefit to DOE.</a:t>
            </a:r>
          </a:p>
          <a:p>
            <a:endParaRPr lang="en-US" sz="2400"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000" b="1" dirty="0" smtClean="0"/>
          </a:p>
          <a:p>
            <a:pPr marL="0" lvl="1" indent="0" algn="ctr">
              <a:spcBef>
                <a:spcPts val="0"/>
              </a:spcBef>
              <a:spcAft>
                <a:spcPts val="600"/>
              </a:spcAft>
              <a:buClr>
                <a:srgbClr val="000066"/>
              </a:buClr>
              <a:buSzPct val="150000"/>
              <a:buNone/>
            </a:pPr>
            <a:r>
              <a:rPr lang="en-US" sz="4000" b="1" dirty="0" smtClean="0"/>
              <a:t>Do </a:t>
            </a:r>
            <a:r>
              <a:rPr lang="en-US" sz="4000" b="1" dirty="0" smtClean="0"/>
              <a:t>you think DOE does a good job with contract incentives?  Can you give examples of both good and not-so-good application of contract incentives by DOE</a:t>
            </a:r>
            <a:r>
              <a:rPr lang="en-US" sz="4000" b="1" dirty="0" smtClean="0"/>
              <a:t>.</a:t>
            </a:r>
            <a:endParaRPr lang="en-US" sz="40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3600" b="1" dirty="0" smtClean="0"/>
          </a:p>
          <a:p>
            <a:pPr marL="0" lvl="1" indent="0" algn="ctr">
              <a:spcBef>
                <a:spcPts val="0"/>
              </a:spcBef>
              <a:spcAft>
                <a:spcPts val="600"/>
              </a:spcAft>
              <a:buClr>
                <a:srgbClr val="000066"/>
              </a:buClr>
              <a:buSzPct val="150000"/>
              <a:buNone/>
            </a:pPr>
            <a:r>
              <a:rPr lang="en-US" sz="3600" b="1" dirty="0" smtClean="0"/>
              <a:t>Given </a:t>
            </a:r>
            <a:r>
              <a:rPr lang="en-US" sz="3600" b="1" dirty="0" smtClean="0"/>
              <a:t>that we know the FAR limits the maximum amount of fee on cost reimbursable contracts, and we know there is no limit on profit potential for firm-fixed price contracts.  Since profit drives business and our economy, isn’t fixed price contracts the way to go</a:t>
            </a:r>
            <a:r>
              <a:rPr lang="en-US" sz="3600" b="1" dirty="0" smtClean="0"/>
              <a:t>?</a:t>
            </a:r>
            <a:endParaRPr lang="en-US" sz="36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000" b="1" dirty="0" smtClean="0"/>
          </a:p>
          <a:p>
            <a:pPr marL="0" lvl="1" indent="0" algn="ctr">
              <a:spcBef>
                <a:spcPts val="0"/>
              </a:spcBef>
              <a:spcAft>
                <a:spcPts val="600"/>
              </a:spcAft>
              <a:buClr>
                <a:srgbClr val="000066"/>
              </a:buClr>
              <a:buSzPct val="150000"/>
              <a:buNone/>
            </a:pPr>
            <a:r>
              <a:rPr lang="en-US" sz="4000" b="1" dirty="0" smtClean="0"/>
              <a:t>What is more important to our contractors…making more money on project-specific incentives or maintaining the company’s reputation to better position itself for the potential for future work</a:t>
            </a:r>
            <a:r>
              <a:rPr lang="en-US" sz="4000" b="1" dirty="0" smtClean="0"/>
              <a:t>?</a:t>
            </a:r>
            <a:endParaRPr lang="en-US" sz="40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000" b="1" dirty="0" smtClean="0"/>
          </a:p>
          <a:p>
            <a:pPr marL="0" lvl="1" indent="0" algn="ctr">
              <a:spcBef>
                <a:spcPts val="0"/>
              </a:spcBef>
              <a:buClr>
                <a:srgbClr val="000066"/>
              </a:buClr>
              <a:buSzPct val="150000"/>
              <a:buNone/>
            </a:pPr>
            <a:endParaRPr lang="en-US" sz="4000" b="1" dirty="0" smtClean="0"/>
          </a:p>
          <a:p>
            <a:pPr marL="0" lvl="1" indent="0" algn="ctr">
              <a:spcBef>
                <a:spcPts val="0"/>
              </a:spcBef>
              <a:buClr>
                <a:srgbClr val="000066"/>
              </a:buClr>
              <a:buSzPct val="150000"/>
              <a:buNone/>
            </a:pPr>
            <a:r>
              <a:rPr lang="en-US" sz="4000" b="1" dirty="0" smtClean="0"/>
              <a:t>Do you support converting cost reimbursable contracts to fixed price when the design has matured</a:t>
            </a:r>
            <a:r>
              <a:rPr lang="en-US" sz="4000" b="1" dirty="0" smtClean="0"/>
              <a:t>?</a:t>
            </a:r>
            <a:endParaRPr lang="en-US" sz="40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000" b="1" dirty="0" smtClean="0"/>
          </a:p>
          <a:p>
            <a:pPr marL="0" lvl="1" indent="0" algn="ctr">
              <a:spcBef>
                <a:spcPts val="0"/>
              </a:spcBef>
              <a:buClr>
                <a:srgbClr val="000066"/>
              </a:buClr>
              <a:buSzPct val="150000"/>
              <a:buNone/>
            </a:pPr>
            <a:endParaRPr lang="en-US" sz="4000" b="1" dirty="0" smtClean="0"/>
          </a:p>
          <a:p>
            <a:pPr marL="0" lvl="1" indent="0" algn="ctr">
              <a:spcBef>
                <a:spcPts val="0"/>
              </a:spcBef>
              <a:buClr>
                <a:srgbClr val="000066"/>
              </a:buClr>
              <a:buSzPct val="150000"/>
              <a:buNone/>
            </a:pPr>
            <a:r>
              <a:rPr lang="en-US" sz="4000" b="1" dirty="0" smtClean="0"/>
              <a:t>How do contractors react when the contract incentives are not perfectly aligned</a:t>
            </a:r>
            <a:r>
              <a:rPr lang="en-US" sz="4000" b="1" dirty="0" smtClean="0"/>
              <a:t>?</a:t>
            </a:r>
            <a:endParaRPr lang="en-US" sz="40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4191000" y="304800"/>
            <a:ext cx="4648200" cy="1143000"/>
          </a:xfrm>
          <a:ln>
            <a:solidFill>
              <a:schemeClr val="accent1">
                <a:lumMod val="60000"/>
                <a:lumOff val="40000"/>
              </a:schemeClr>
            </a:solidFill>
          </a:ln>
        </p:spPr>
        <p:txBody>
          <a:bodyPr/>
          <a:lstStyle/>
          <a:p>
            <a:r>
              <a:rPr lang="en-US" sz="3600" b="1" dirty="0" smtClean="0"/>
              <a:t>Charter &amp; Objectives</a:t>
            </a:r>
          </a:p>
        </p:txBody>
      </p:sp>
      <p:sp>
        <p:nvSpPr>
          <p:cNvPr id="18434" name="Rectangle 3"/>
          <p:cNvSpPr>
            <a:spLocks noGrp="1" noChangeArrowheads="1"/>
          </p:cNvSpPr>
          <p:nvPr>
            <p:ph type="body" idx="1"/>
          </p:nvPr>
        </p:nvSpPr>
        <p:spPr>
          <a:xfrm>
            <a:off x="304800" y="1600200"/>
            <a:ext cx="8534400" cy="5105400"/>
          </a:xfrm>
        </p:spPr>
        <p:txBody>
          <a:bodyPr>
            <a:normAutofit/>
          </a:bodyPr>
          <a:lstStyle/>
          <a:p>
            <a:pPr marL="0" indent="0" eaLnBrk="1" hangingPunct="1">
              <a:buFont typeface="Wingdings" pitchFamily="2" charset="2"/>
              <a:buNone/>
            </a:pPr>
            <a:r>
              <a:rPr lang="en-US" sz="2800" i="1" dirty="0" smtClean="0">
                <a:solidFill>
                  <a:srgbClr val="0070C0"/>
                </a:solidFill>
              </a:rPr>
              <a:t>EFCOG was chartered by DOE to identify best practices, evaluate lessons learned, develop model approaches to:</a:t>
            </a:r>
          </a:p>
          <a:p>
            <a:pPr>
              <a:spcBef>
                <a:spcPts val="1200"/>
              </a:spcBef>
              <a:spcAft>
                <a:spcPts val="600"/>
              </a:spcAft>
              <a:buClr>
                <a:srgbClr val="000066"/>
              </a:buClr>
            </a:pPr>
            <a:r>
              <a:rPr lang="en-US" sz="2400" dirty="0" smtClean="0"/>
              <a:t>Improve the effectiveness of incentives for capital asset and other major DOE projects with tangible deliverables</a:t>
            </a:r>
          </a:p>
          <a:p>
            <a:pPr>
              <a:spcBef>
                <a:spcPts val="600"/>
              </a:spcBef>
              <a:spcAft>
                <a:spcPts val="600"/>
              </a:spcAft>
              <a:buClr>
                <a:srgbClr val="000066"/>
              </a:buClr>
            </a:pPr>
            <a:r>
              <a:rPr lang="en-US" sz="2400" dirty="0" smtClean="0"/>
              <a:t>Support alignment of government and contractor interests and ensure the parties appropriately bear the benefits and accountability for their respective actions and performance</a:t>
            </a:r>
          </a:p>
          <a:p>
            <a:pPr>
              <a:spcBef>
                <a:spcPts val="600"/>
              </a:spcBef>
              <a:spcAft>
                <a:spcPts val="600"/>
              </a:spcAft>
              <a:buClr>
                <a:srgbClr val="000066"/>
              </a:buClr>
            </a:pPr>
            <a:r>
              <a:rPr lang="en-US" sz="2400" dirty="0" smtClean="0"/>
              <a:t>Ensure that incentives are linked to and effectively support project outcomes</a:t>
            </a:r>
          </a:p>
          <a:p>
            <a:pPr>
              <a:spcBef>
                <a:spcPts val="600"/>
              </a:spcBef>
              <a:spcAft>
                <a:spcPts val="600"/>
              </a:spcAft>
              <a:buClr>
                <a:srgbClr val="000066"/>
              </a:buClr>
            </a:pPr>
            <a:r>
              <a:rPr lang="en-US" sz="2400" dirty="0" smtClean="0"/>
              <a:t>Ensure that incentives earned are consistent with contractor performance</a:t>
            </a:r>
            <a:endParaRPr lang="en-US" sz="2400" b="1" dirty="0" smtClean="0"/>
          </a:p>
        </p:txBody>
      </p:sp>
    </p:spTree>
    <p:extLst>
      <p:ext uri="{BB962C8B-B14F-4D97-AF65-F5344CB8AC3E}">
        <p14:creationId xmlns="" xmlns:p14="http://schemas.microsoft.com/office/powerpoint/2010/main" val="37228509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000" b="1" dirty="0" smtClean="0"/>
          </a:p>
          <a:p>
            <a:pPr marL="0" lvl="1" indent="0" algn="ctr">
              <a:spcBef>
                <a:spcPts val="0"/>
              </a:spcBef>
              <a:buClr>
                <a:srgbClr val="000066"/>
              </a:buClr>
              <a:buSzPct val="150000"/>
              <a:buNone/>
            </a:pPr>
            <a:r>
              <a:rPr lang="en-US" sz="4000" b="1" dirty="0" smtClean="0"/>
              <a:t>Can </a:t>
            </a:r>
            <a:r>
              <a:rPr lang="en-US" sz="4000" b="1" dirty="0" smtClean="0"/>
              <a:t>a contractor with little or no experience managing firm fixed price projects reasonably be expected to accept the additional risk associated with firm fixed price contracting</a:t>
            </a:r>
            <a:r>
              <a:rPr lang="en-US" sz="4000" b="1" dirty="0" smtClean="0"/>
              <a:t>?</a:t>
            </a:r>
            <a:endParaRPr lang="en-US" sz="40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buClr>
                <a:srgbClr val="000066"/>
              </a:buClr>
              <a:buSzPct val="150000"/>
              <a:buNone/>
            </a:pPr>
            <a:r>
              <a:rPr lang="en-US" sz="4400" b="1" dirty="0" smtClean="0"/>
              <a:t>From a contractor’s perspective, are internal fee pressures any different in a privately held firm than in one that is publicly held</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fontScale="77500" lnSpcReduction="20000"/>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buClr>
                <a:srgbClr val="000066"/>
              </a:buClr>
              <a:buSzPct val="150000"/>
              <a:buNone/>
            </a:pPr>
            <a:r>
              <a:rPr lang="en-US" sz="4400" b="1" dirty="0" smtClean="0"/>
              <a:t>Earning the maximum fee on a contract may require that a contractor reduce payroll costs through layoffs.  At the same time, employees are typically your primary assets, and contractors are often reluctant to let people go unless forced to by external budgetary pressures.  Are your companies prepared to self-manage your payroll costs without external pressures in order to optimize the fee you can earn on a contract</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buClr>
                <a:srgbClr val="000066"/>
              </a:buClr>
              <a:buSzPct val="150000"/>
              <a:buNone/>
            </a:pPr>
            <a:r>
              <a:rPr lang="en-US" sz="4400" b="1" dirty="0" smtClean="0"/>
              <a:t>Are first-of-a-kind nuclear projects not candidates for Firm Fixed Price contracting?   Why, why not</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buClr>
                <a:srgbClr val="000066"/>
              </a:buClr>
              <a:buSzPct val="150000"/>
              <a:buNone/>
            </a:pPr>
            <a:r>
              <a:rPr lang="en-US" sz="4400" b="1" dirty="0" smtClean="0"/>
              <a:t>Can good incentive approaches overcome ineffective application of project management principles, resulting in successful project outcomes</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buClr>
                <a:srgbClr val="000066"/>
              </a:buClr>
              <a:buSzPct val="150000"/>
              <a:buNone/>
            </a:pPr>
            <a:r>
              <a:rPr lang="en-US" sz="4400" dirty="0" smtClean="0"/>
              <a:t>How critical are incentives to the success of a major capital project?  Examples?  </a:t>
            </a:r>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spcAft>
                <a:spcPts val="600"/>
              </a:spcAft>
              <a:buClr>
                <a:srgbClr val="000066"/>
              </a:buClr>
              <a:buSzPct val="150000"/>
              <a:buNone/>
            </a:pPr>
            <a:endParaRPr lang="en-US" sz="4400" b="1" dirty="0" smtClean="0"/>
          </a:p>
          <a:p>
            <a:pPr marL="0" lvl="1" indent="0" algn="ctr">
              <a:spcBef>
                <a:spcPts val="0"/>
              </a:spcBef>
              <a:spcAft>
                <a:spcPts val="600"/>
              </a:spcAft>
              <a:buClr>
                <a:srgbClr val="000066"/>
              </a:buClr>
              <a:buSzPct val="150000"/>
              <a:buNone/>
            </a:pPr>
            <a:r>
              <a:rPr lang="en-US" sz="4400" b="1" dirty="0" smtClean="0"/>
              <a:t>What are the most critical elements of an effective incentive approach</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4191000" y="304800"/>
            <a:ext cx="4648200" cy="1143000"/>
          </a:xfrm>
        </p:spPr>
        <p:txBody>
          <a:bodyPr/>
          <a:lstStyle/>
          <a:p>
            <a:r>
              <a:rPr lang="en-US" sz="3600" b="1" dirty="0" smtClean="0"/>
              <a:t>Questions</a:t>
            </a:r>
            <a:endParaRPr lang="en-US" sz="3600" b="1" i="1" dirty="0" smtClean="0">
              <a:solidFill>
                <a:srgbClr val="FF0000"/>
              </a:solidFill>
            </a:endParaRPr>
          </a:p>
        </p:txBody>
      </p:sp>
      <p:sp>
        <p:nvSpPr>
          <p:cNvPr id="40962" name="Rectangle 3"/>
          <p:cNvSpPr>
            <a:spLocks noGrp="1" noChangeArrowheads="1"/>
          </p:cNvSpPr>
          <p:nvPr>
            <p:ph type="body" idx="1"/>
          </p:nvPr>
        </p:nvSpPr>
        <p:spPr>
          <a:xfrm>
            <a:off x="304800" y="1600200"/>
            <a:ext cx="8545286" cy="5105400"/>
          </a:xfrm>
        </p:spPr>
        <p:txBody>
          <a:bodyPr>
            <a:normAutofit/>
          </a:bodyPr>
          <a:lstStyle/>
          <a:p>
            <a:pPr marL="0" lvl="1" indent="0" algn="ctr">
              <a:spcBef>
                <a:spcPts val="0"/>
              </a:spcBef>
              <a:spcAft>
                <a:spcPts val="600"/>
              </a:spcAft>
              <a:buClr>
                <a:srgbClr val="000066"/>
              </a:buClr>
              <a:buSzPct val="150000"/>
              <a:buNone/>
            </a:pPr>
            <a:endParaRPr lang="en-US" sz="4400" b="1" dirty="0" smtClean="0"/>
          </a:p>
          <a:p>
            <a:pPr marL="0" lvl="1" indent="0" algn="ctr">
              <a:spcBef>
                <a:spcPts val="0"/>
              </a:spcBef>
              <a:spcAft>
                <a:spcPts val="600"/>
              </a:spcAft>
              <a:buClr>
                <a:srgbClr val="000066"/>
              </a:buClr>
              <a:buSzPct val="150000"/>
              <a:buNone/>
            </a:pPr>
            <a:r>
              <a:rPr lang="en-US" sz="4400" b="1" dirty="0" smtClean="0"/>
              <a:t>When </a:t>
            </a:r>
            <a:r>
              <a:rPr lang="en-US" sz="4400" b="1" dirty="0" smtClean="0"/>
              <a:t>are true cost ceilings (a fixed price approach) appropriate on major projects?  What pre-requisites are most important for such an approach to be effective</a:t>
            </a:r>
            <a:r>
              <a:rPr lang="en-US" sz="4400" b="1" dirty="0" smtClean="0"/>
              <a:t>?</a:t>
            </a:r>
            <a:endParaRPr lang="en-US" sz="4400" b="1" dirty="0" smtClean="0"/>
          </a:p>
        </p:txBody>
      </p:sp>
    </p:spTree>
    <p:extLst>
      <p:ext uri="{BB962C8B-B14F-4D97-AF65-F5344CB8AC3E}">
        <p14:creationId xmlns="" xmlns:p14="http://schemas.microsoft.com/office/powerpoint/2010/main" val="3414049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191000" y="304800"/>
            <a:ext cx="4724400" cy="1066800"/>
          </a:xfrm>
          <a:ln>
            <a:solidFill>
              <a:schemeClr val="accent1">
                <a:lumMod val="60000"/>
                <a:lumOff val="40000"/>
              </a:schemeClr>
            </a:solidFill>
          </a:ln>
        </p:spPr>
        <p:txBody>
          <a:bodyPr/>
          <a:lstStyle/>
          <a:p>
            <a:r>
              <a:rPr lang="en-US" sz="3600" b="1" dirty="0" smtClean="0"/>
              <a:t>EFCOG Observations</a:t>
            </a:r>
          </a:p>
        </p:txBody>
      </p:sp>
      <p:sp>
        <p:nvSpPr>
          <p:cNvPr id="71683" name="Rectangle 3"/>
          <p:cNvSpPr>
            <a:spLocks noGrp="1" noChangeArrowheads="1"/>
          </p:cNvSpPr>
          <p:nvPr>
            <p:ph type="body" idx="1"/>
          </p:nvPr>
        </p:nvSpPr>
        <p:spPr>
          <a:xfrm>
            <a:off x="228600" y="1600200"/>
            <a:ext cx="8686800" cy="4953000"/>
          </a:xfrm>
        </p:spPr>
        <p:txBody>
          <a:bodyPr>
            <a:normAutofit/>
          </a:bodyPr>
          <a:lstStyle/>
          <a:p>
            <a:pPr>
              <a:spcBef>
                <a:spcPts val="1200"/>
              </a:spcBef>
            </a:pPr>
            <a:r>
              <a:rPr lang="en-US" sz="2400" dirty="0" smtClean="0"/>
              <a:t>Contract incentives alone do not yield successful projects.  </a:t>
            </a:r>
          </a:p>
          <a:p>
            <a:pPr lvl="1"/>
            <a:r>
              <a:rPr lang="en-US" sz="2400" dirty="0" smtClean="0"/>
              <a:t>Consensus on </a:t>
            </a:r>
            <a:r>
              <a:rPr lang="en-US" sz="2400" b="1" dirty="0" smtClean="0">
                <a:solidFill>
                  <a:srgbClr val="0070C0"/>
                </a:solidFill>
              </a:rPr>
              <a:t>a clear value proposition </a:t>
            </a:r>
            <a:r>
              <a:rPr lang="en-US" sz="2400" dirty="0" smtClean="0"/>
              <a:t>for project completion</a:t>
            </a:r>
          </a:p>
          <a:p>
            <a:pPr lvl="1"/>
            <a:r>
              <a:rPr lang="en-US" sz="2400" dirty="0" smtClean="0"/>
              <a:t>Thoughtful definition and </a:t>
            </a:r>
            <a:r>
              <a:rPr lang="en-US" sz="2400" b="1" dirty="0" smtClean="0">
                <a:solidFill>
                  <a:srgbClr val="0070C0"/>
                </a:solidFill>
              </a:rPr>
              <a:t>agreement on project scope</a:t>
            </a:r>
          </a:p>
          <a:p>
            <a:pPr lvl="1"/>
            <a:r>
              <a:rPr lang="en-US" sz="2400" b="1" dirty="0" smtClean="0">
                <a:solidFill>
                  <a:srgbClr val="0070C0"/>
                </a:solidFill>
              </a:rPr>
              <a:t>Realistic assessment of risk/uncertainty, </a:t>
            </a:r>
            <a:r>
              <a:rPr lang="en-US" sz="2400" dirty="0" smtClean="0">
                <a:solidFill>
                  <a:schemeClr val="tx1"/>
                </a:solidFill>
              </a:rPr>
              <a:t>with</a:t>
            </a:r>
            <a:r>
              <a:rPr lang="en-US" sz="2400" b="1" dirty="0" smtClean="0"/>
              <a:t> </a:t>
            </a:r>
            <a:r>
              <a:rPr lang="en-US" sz="2400" dirty="0" smtClean="0"/>
              <a:t>effective management strategies</a:t>
            </a:r>
          </a:p>
          <a:p>
            <a:pPr lvl="1">
              <a:spcAft>
                <a:spcPts val="600"/>
              </a:spcAft>
            </a:pPr>
            <a:r>
              <a:rPr lang="en-US" sz="2400" dirty="0" smtClean="0"/>
              <a:t>Commitment to </a:t>
            </a:r>
            <a:r>
              <a:rPr lang="en-US" sz="2400" b="1" dirty="0" smtClean="0">
                <a:solidFill>
                  <a:srgbClr val="0070C0"/>
                </a:solidFill>
              </a:rPr>
              <a:t>lifecycle funding</a:t>
            </a:r>
          </a:p>
          <a:p>
            <a:pPr>
              <a:spcAft>
                <a:spcPts val="600"/>
              </a:spcAft>
            </a:pPr>
            <a:r>
              <a:rPr lang="en-US" sz="2400" dirty="0" smtClean="0"/>
              <a:t>Challenging but achievable incentives to complete projects on time, on cost, with desired operability are best for all</a:t>
            </a:r>
          </a:p>
          <a:p>
            <a:pPr>
              <a:spcAft>
                <a:spcPts val="600"/>
              </a:spcAft>
            </a:pPr>
            <a:r>
              <a:rPr lang="en-US" sz="2400" dirty="0" smtClean="0"/>
              <a:t>Missions, contracts and projects are varied; one incentive approach will not be effective for all</a:t>
            </a:r>
          </a:p>
          <a:p>
            <a:pPr marL="806450" lvl="1" indent="-457200">
              <a:buFont typeface="+mj-lt"/>
              <a:buAutoNum type="arabicPeriod"/>
            </a:pPr>
            <a:endParaRPr lang="en-US" sz="2000" dirty="0" smtClean="0"/>
          </a:p>
          <a:p>
            <a:pPr marL="806450" lvl="1" indent="-457200">
              <a:buFont typeface="+mj-lt"/>
              <a:buAutoNum type="arabicPeriod"/>
            </a:pPr>
            <a:endParaRPr lang="en-US" sz="2000" dirty="0" smtClean="0"/>
          </a:p>
          <a:p>
            <a:endParaRPr lang="en-US" sz="2000" b="1" dirty="0" smtClean="0"/>
          </a:p>
          <a:p>
            <a:pPr lvl="1"/>
            <a:endParaRPr lang="en-US" sz="2000" b="1" dirty="0" smtClean="0"/>
          </a:p>
        </p:txBody>
      </p:sp>
    </p:spTree>
    <p:extLst>
      <p:ext uri="{BB962C8B-B14F-4D97-AF65-F5344CB8AC3E}">
        <p14:creationId xmlns="" xmlns:p14="http://schemas.microsoft.com/office/powerpoint/2010/main" val="1572802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191000" y="304800"/>
            <a:ext cx="4724400" cy="1066800"/>
          </a:xfrm>
          <a:ln>
            <a:solidFill>
              <a:schemeClr val="accent1">
                <a:lumMod val="60000"/>
                <a:lumOff val="40000"/>
              </a:schemeClr>
            </a:solidFill>
          </a:ln>
        </p:spPr>
        <p:txBody>
          <a:bodyPr/>
          <a:lstStyle/>
          <a:p>
            <a:r>
              <a:rPr lang="en-US" sz="3600" b="1" dirty="0" smtClean="0"/>
              <a:t>EFCOG Observations</a:t>
            </a:r>
            <a:br>
              <a:rPr lang="en-US" sz="3600" b="1" dirty="0" smtClean="0"/>
            </a:br>
            <a:r>
              <a:rPr lang="en-US" sz="2000" b="1" i="1" dirty="0" smtClean="0"/>
              <a:t>cont</a:t>
            </a:r>
            <a:r>
              <a:rPr lang="en-US" sz="2000" b="1" dirty="0" smtClean="0"/>
              <a:t>.</a:t>
            </a:r>
          </a:p>
        </p:txBody>
      </p:sp>
      <p:sp>
        <p:nvSpPr>
          <p:cNvPr id="71683" name="Rectangle 3"/>
          <p:cNvSpPr>
            <a:spLocks noGrp="1" noChangeArrowheads="1"/>
          </p:cNvSpPr>
          <p:nvPr>
            <p:ph type="body" idx="1"/>
          </p:nvPr>
        </p:nvSpPr>
        <p:spPr>
          <a:xfrm>
            <a:off x="228600" y="1447800"/>
            <a:ext cx="8686800" cy="5257800"/>
          </a:xfrm>
        </p:spPr>
        <p:txBody>
          <a:bodyPr>
            <a:normAutofit lnSpcReduction="10000"/>
          </a:bodyPr>
          <a:lstStyle/>
          <a:p>
            <a:pPr>
              <a:spcAft>
                <a:spcPts val="600"/>
              </a:spcAft>
            </a:pPr>
            <a:r>
              <a:rPr lang="en-US" sz="2400" dirty="0" smtClean="0"/>
              <a:t>A number of factors, including incentives, motivate contractors.</a:t>
            </a:r>
          </a:p>
          <a:p>
            <a:pPr>
              <a:spcAft>
                <a:spcPts val="600"/>
              </a:spcAft>
            </a:pPr>
            <a:r>
              <a:rPr lang="en-US" sz="2400" dirty="0" smtClean="0"/>
              <a:t>Even well-intentioned incentive structures can have unintended consequences. </a:t>
            </a:r>
          </a:p>
          <a:p>
            <a:r>
              <a:rPr lang="en-US" sz="2400" dirty="0" smtClean="0"/>
              <a:t>Complemented by DOE’s Management Reform and CPMI actions:</a:t>
            </a:r>
          </a:p>
          <a:p>
            <a:pPr lvl="1"/>
            <a:r>
              <a:rPr lang="en-US" sz="2400" dirty="0" smtClean="0"/>
              <a:t>Enhanced implementation of </a:t>
            </a:r>
            <a:r>
              <a:rPr lang="en-US" sz="2400" b="1" dirty="0" smtClean="0">
                <a:solidFill>
                  <a:srgbClr val="0070C0"/>
                </a:solidFill>
              </a:rPr>
              <a:t>peer reviews</a:t>
            </a:r>
          </a:p>
          <a:p>
            <a:pPr lvl="1"/>
            <a:r>
              <a:rPr lang="en-US" sz="2400" b="1" dirty="0" smtClean="0">
                <a:solidFill>
                  <a:srgbClr val="0070C0"/>
                </a:solidFill>
              </a:rPr>
              <a:t>Line management accountability </a:t>
            </a:r>
            <a:r>
              <a:rPr lang="en-US" sz="2400" dirty="0" smtClean="0"/>
              <a:t>for project funding and priority</a:t>
            </a:r>
          </a:p>
          <a:p>
            <a:pPr lvl="1"/>
            <a:r>
              <a:rPr lang="en-US" sz="2400" dirty="0" smtClean="0"/>
              <a:t>Rules of Thumb to clarify </a:t>
            </a:r>
            <a:r>
              <a:rPr lang="en-US" sz="2400" b="1" dirty="0" smtClean="0">
                <a:solidFill>
                  <a:srgbClr val="0070C0"/>
                </a:solidFill>
              </a:rPr>
              <a:t>roles, responsibilities and expectations</a:t>
            </a:r>
          </a:p>
          <a:p>
            <a:pPr lvl="1"/>
            <a:r>
              <a:rPr lang="en-US" sz="2400" dirty="0" smtClean="0"/>
              <a:t>Comprehensive </a:t>
            </a:r>
            <a:r>
              <a:rPr lang="en-US" sz="2400" b="1" dirty="0" smtClean="0">
                <a:solidFill>
                  <a:srgbClr val="0070C0"/>
                </a:solidFill>
              </a:rPr>
              <a:t>project team accountability for project success</a:t>
            </a:r>
          </a:p>
          <a:p>
            <a:pPr lvl="1"/>
            <a:r>
              <a:rPr lang="en-US" sz="2400" dirty="0" smtClean="0"/>
              <a:t>Federal and contractor </a:t>
            </a:r>
            <a:r>
              <a:rPr lang="en-US" sz="2400" b="1" dirty="0" smtClean="0">
                <a:solidFill>
                  <a:srgbClr val="0070C0"/>
                </a:solidFill>
              </a:rPr>
              <a:t>project leadership qualifications and experience</a:t>
            </a:r>
            <a:endParaRPr lang="en-US" sz="2400" b="1" dirty="0" smtClean="0"/>
          </a:p>
          <a:p>
            <a:pPr marL="806450" lvl="1" indent="-457200">
              <a:buFont typeface="+mj-lt"/>
              <a:buAutoNum type="arabicPeriod"/>
            </a:pPr>
            <a:endParaRPr lang="en-US" sz="2000" dirty="0" smtClean="0"/>
          </a:p>
          <a:p>
            <a:pPr marL="806450" lvl="1" indent="-457200">
              <a:buFont typeface="+mj-lt"/>
              <a:buAutoNum type="arabicPeriod"/>
            </a:pPr>
            <a:endParaRPr lang="en-US" sz="2000" dirty="0" smtClean="0"/>
          </a:p>
          <a:p>
            <a:endParaRPr lang="en-US" sz="2000" b="1" dirty="0" smtClean="0"/>
          </a:p>
          <a:p>
            <a:pPr lvl="1"/>
            <a:endParaRPr lang="en-US" sz="2000" b="1" dirty="0" smtClean="0"/>
          </a:p>
        </p:txBody>
      </p:sp>
    </p:spTree>
    <p:extLst>
      <p:ext uri="{BB962C8B-B14F-4D97-AF65-F5344CB8AC3E}">
        <p14:creationId xmlns="" xmlns:p14="http://schemas.microsoft.com/office/powerpoint/2010/main" val="1572802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04800" y="1524000"/>
            <a:ext cx="8610600" cy="51816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endParaRPr lang="en-US"/>
          </a:p>
        </p:txBody>
      </p:sp>
      <p:sp>
        <p:nvSpPr>
          <p:cNvPr id="3" name="Title 1"/>
          <p:cNvSpPr txBox="1">
            <a:spLocks/>
          </p:cNvSpPr>
          <p:nvPr/>
        </p:nvSpPr>
        <p:spPr>
          <a:xfrm>
            <a:off x="4191000" y="274638"/>
            <a:ext cx="4648200" cy="1143000"/>
          </a:xfrm>
          <a:prstGeom prst="rect">
            <a:avLst/>
          </a:prstGeom>
          <a:solidFill>
            <a:schemeClr val="bg1"/>
          </a:solidFill>
          <a:ln>
            <a:solidFill>
              <a:schemeClr val="accent1">
                <a:lumMod val="50000"/>
              </a:schemeClr>
            </a:solidFill>
          </a:ln>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0" cap="none" spc="0" normalizeH="0" baseline="0" noProof="0" smtClean="0">
                <a:ln>
                  <a:noFill/>
                </a:ln>
                <a:solidFill>
                  <a:schemeClr val="tx2"/>
                </a:solidFill>
                <a:effectLst/>
                <a:uLnTx/>
                <a:uFillTx/>
                <a:latin typeface="+mj-lt"/>
                <a:ea typeface="+mj-ea"/>
                <a:cs typeface="+mj-cs"/>
              </a:rPr>
              <a:t>Key Principles &amp; Lessons Learned</a:t>
            </a:r>
            <a:endParaRPr kumimoji="0" lang="en-US" sz="3600" b="0" i="0"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 name="Oval 3"/>
          <p:cNvSpPr/>
          <p:nvPr/>
        </p:nvSpPr>
        <p:spPr>
          <a:xfrm>
            <a:off x="3429000" y="3429000"/>
            <a:ext cx="2438400" cy="1295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smtClean="0">
                <a:solidFill>
                  <a:srgbClr val="0070C0"/>
                </a:solidFill>
              </a:rPr>
              <a:t>Incentives</a:t>
            </a:r>
          </a:p>
          <a:p>
            <a:pPr algn="ctr"/>
            <a:r>
              <a:rPr lang="en-US" sz="2800" b="1" i="1" dirty="0" smtClean="0">
                <a:solidFill>
                  <a:srgbClr val="0070C0"/>
                </a:solidFill>
              </a:rPr>
              <a:t>Alignment</a:t>
            </a:r>
            <a:endParaRPr lang="en-US" sz="2800" b="1" i="1" dirty="0">
              <a:solidFill>
                <a:srgbClr val="0070C0"/>
              </a:solidFill>
            </a:endParaRPr>
          </a:p>
        </p:txBody>
      </p:sp>
      <p:sp>
        <p:nvSpPr>
          <p:cNvPr id="5" name="Oval 4"/>
          <p:cNvSpPr/>
          <p:nvPr/>
        </p:nvSpPr>
        <p:spPr>
          <a:xfrm>
            <a:off x="381000" y="3657600"/>
            <a:ext cx="2514600" cy="1295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Common Knowledge,  Objectives</a:t>
            </a:r>
            <a:endParaRPr lang="en-US" sz="2400" b="1" dirty="0">
              <a:solidFill>
                <a:srgbClr val="0070C0"/>
              </a:solidFill>
            </a:endParaRPr>
          </a:p>
        </p:txBody>
      </p:sp>
      <p:sp>
        <p:nvSpPr>
          <p:cNvPr id="6" name="Oval 5"/>
          <p:cNvSpPr/>
          <p:nvPr/>
        </p:nvSpPr>
        <p:spPr>
          <a:xfrm>
            <a:off x="6248400" y="1905000"/>
            <a:ext cx="2286000" cy="1295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Flexibility</a:t>
            </a:r>
            <a:endParaRPr lang="en-US" sz="2400" b="1" dirty="0">
              <a:solidFill>
                <a:srgbClr val="0070C0"/>
              </a:solidFill>
            </a:endParaRPr>
          </a:p>
        </p:txBody>
      </p:sp>
      <p:sp>
        <p:nvSpPr>
          <p:cNvPr id="7" name="Oval 6"/>
          <p:cNvSpPr/>
          <p:nvPr/>
        </p:nvSpPr>
        <p:spPr>
          <a:xfrm>
            <a:off x="3276600" y="1676400"/>
            <a:ext cx="2514600" cy="1295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Discipline, Partnership, Fair Play</a:t>
            </a:r>
            <a:endParaRPr lang="en-US" sz="2400" b="1" dirty="0">
              <a:solidFill>
                <a:srgbClr val="0070C0"/>
              </a:solidFill>
            </a:endParaRPr>
          </a:p>
        </p:txBody>
      </p:sp>
      <p:sp>
        <p:nvSpPr>
          <p:cNvPr id="8" name="Oval 7"/>
          <p:cNvSpPr/>
          <p:nvPr/>
        </p:nvSpPr>
        <p:spPr>
          <a:xfrm>
            <a:off x="685800" y="1981200"/>
            <a:ext cx="2362200" cy="1295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Smart Balance</a:t>
            </a:r>
            <a:endParaRPr lang="en-US" sz="2400" b="1" dirty="0">
              <a:solidFill>
                <a:srgbClr val="0070C0"/>
              </a:solidFill>
            </a:endParaRPr>
          </a:p>
        </p:txBody>
      </p:sp>
      <p:sp>
        <p:nvSpPr>
          <p:cNvPr id="9" name="Oval 8"/>
          <p:cNvSpPr/>
          <p:nvPr/>
        </p:nvSpPr>
        <p:spPr>
          <a:xfrm>
            <a:off x="6400800" y="3581400"/>
            <a:ext cx="2362200" cy="1295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Objectivity</a:t>
            </a:r>
            <a:endParaRPr lang="en-US" sz="2400" b="1" dirty="0">
              <a:solidFill>
                <a:srgbClr val="0070C0"/>
              </a:solidFill>
            </a:endParaRPr>
          </a:p>
        </p:txBody>
      </p:sp>
      <p:sp>
        <p:nvSpPr>
          <p:cNvPr id="10" name="Oval 9"/>
          <p:cNvSpPr/>
          <p:nvPr/>
        </p:nvSpPr>
        <p:spPr>
          <a:xfrm>
            <a:off x="2133600" y="5257800"/>
            <a:ext cx="2362200" cy="1295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Selective, Realistic</a:t>
            </a:r>
            <a:endParaRPr lang="en-US" sz="2400" b="1" dirty="0">
              <a:solidFill>
                <a:srgbClr val="0070C0"/>
              </a:solidFill>
            </a:endParaRPr>
          </a:p>
        </p:txBody>
      </p:sp>
      <p:sp>
        <p:nvSpPr>
          <p:cNvPr id="11" name="Oval 10"/>
          <p:cNvSpPr/>
          <p:nvPr/>
        </p:nvSpPr>
        <p:spPr>
          <a:xfrm>
            <a:off x="4953000" y="5334000"/>
            <a:ext cx="2895600" cy="12954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70C0"/>
                </a:solidFill>
              </a:rPr>
              <a:t>Authority,</a:t>
            </a:r>
          </a:p>
          <a:p>
            <a:pPr algn="ctr"/>
            <a:r>
              <a:rPr lang="en-US" sz="2400" b="1" dirty="0" smtClean="0">
                <a:solidFill>
                  <a:srgbClr val="0070C0"/>
                </a:solidFill>
              </a:rPr>
              <a:t>Accountability</a:t>
            </a:r>
            <a:endParaRPr lang="en-US" sz="2400" b="1" dirty="0">
              <a:solidFill>
                <a:srgbClr val="0070C0"/>
              </a:solidFill>
            </a:endParaRPr>
          </a:p>
        </p:txBody>
      </p:sp>
      <p:cxnSp>
        <p:nvCxnSpPr>
          <p:cNvPr id="12" name="Straight Connector 11"/>
          <p:cNvCxnSpPr>
            <a:stCxn id="7" idx="4"/>
          </p:cNvCxnSpPr>
          <p:nvPr/>
        </p:nvCxnSpPr>
        <p:spPr>
          <a:xfrm>
            <a:off x="4533900" y="2971800"/>
            <a:ext cx="38100" cy="457200"/>
          </a:xfrm>
          <a:prstGeom prst="line">
            <a:avLst/>
          </a:prstGeom>
          <a:ln/>
        </p:spPr>
        <p:style>
          <a:lnRef idx="1">
            <a:schemeClr val="dk1"/>
          </a:lnRef>
          <a:fillRef idx="0">
            <a:schemeClr val="dk1"/>
          </a:fillRef>
          <a:effectRef idx="0">
            <a:schemeClr val="dk1"/>
          </a:effectRef>
          <a:fontRef idx="minor">
            <a:schemeClr val="tx1"/>
          </a:fontRef>
        </p:style>
      </p:cxnSp>
      <p:cxnSp>
        <p:nvCxnSpPr>
          <p:cNvPr id="13" name="Straight Connector 12"/>
          <p:cNvCxnSpPr>
            <a:endCxn id="4" idx="1"/>
          </p:cNvCxnSpPr>
          <p:nvPr/>
        </p:nvCxnSpPr>
        <p:spPr>
          <a:xfrm>
            <a:off x="2895600" y="2971800"/>
            <a:ext cx="890496" cy="646907"/>
          </a:xfrm>
          <a:prstGeom prst="line">
            <a:avLst/>
          </a:prstGeom>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2895600" y="4191000"/>
            <a:ext cx="533400" cy="152400"/>
          </a:xfrm>
          <a:prstGeom prst="line">
            <a:avLst/>
          </a:prstGeom>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H="1">
            <a:off x="3619500" y="4648200"/>
            <a:ext cx="419100" cy="609600"/>
          </a:xfrm>
          <a:prstGeom prst="line">
            <a:avLst/>
          </a:prstGeom>
          <a:ln/>
        </p:spPr>
        <p:style>
          <a:lnRef idx="1">
            <a:schemeClr val="dk1"/>
          </a:lnRef>
          <a:fillRef idx="0">
            <a:schemeClr val="dk1"/>
          </a:fillRef>
          <a:effectRef idx="0">
            <a:schemeClr val="dk1"/>
          </a:effectRef>
          <a:fontRef idx="minor">
            <a:schemeClr val="tx1"/>
          </a:fontRef>
        </p:style>
      </p:cxnSp>
      <p:cxnSp>
        <p:nvCxnSpPr>
          <p:cNvPr id="16" name="Straight Connector 15"/>
          <p:cNvCxnSpPr>
            <a:endCxn id="4" idx="7"/>
          </p:cNvCxnSpPr>
          <p:nvPr/>
        </p:nvCxnSpPr>
        <p:spPr>
          <a:xfrm flipH="1">
            <a:off x="5510304" y="2895600"/>
            <a:ext cx="890496" cy="723107"/>
          </a:xfrm>
          <a:prstGeom prst="line">
            <a:avLst/>
          </a:prstGeom>
          <a:ln/>
        </p:spPr>
        <p:style>
          <a:lnRef idx="1">
            <a:schemeClr val="dk1"/>
          </a:lnRef>
          <a:fillRef idx="0">
            <a:schemeClr val="dk1"/>
          </a:fillRef>
          <a:effectRef idx="0">
            <a:schemeClr val="dk1"/>
          </a:effectRef>
          <a:fontRef idx="minor">
            <a:schemeClr val="tx1"/>
          </a:fontRef>
        </p:style>
      </p:cxnSp>
      <p:cxnSp>
        <p:nvCxnSpPr>
          <p:cNvPr id="17" name="Straight Connector 16"/>
          <p:cNvCxnSpPr>
            <a:endCxn id="9" idx="2"/>
          </p:cNvCxnSpPr>
          <p:nvPr/>
        </p:nvCxnSpPr>
        <p:spPr>
          <a:xfrm>
            <a:off x="5867400" y="4038600"/>
            <a:ext cx="533400" cy="190500"/>
          </a:xfrm>
          <a:prstGeom prst="line">
            <a:avLst/>
          </a:prstGeom>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5257800" y="4648200"/>
            <a:ext cx="457200" cy="762000"/>
          </a:xfrm>
          <a:prstGeom prst="line">
            <a:avLst/>
          </a:prstGeom>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4191000" y="304800"/>
            <a:ext cx="4724400" cy="1143000"/>
          </a:xfrm>
        </p:spPr>
        <p:txBody>
          <a:bodyPr/>
          <a:lstStyle/>
          <a:p>
            <a:r>
              <a:rPr lang="en-US" sz="3600" b="1" dirty="0" smtClean="0"/>
              <a:t>Gain Share/Pain Share Incentive Approaches</a:t>
            </a:r>
          </a:p>
        </p:txBody>
      </p:sp>
      <p:sp>
        <p:nvSpPr>
          <p:cNvPr id="15" name="Rectangle 3"/>
          <p:cNvSpPr txBox="1">
            <a:spLocks noChangeArrowheads="1"/>
          </p:cNvSpPr>
          <p:nvPr/>
        </p:nvSpPr>
        <p:spPr bwMode="auto">
          <a:xfrm>
            <a:off x="304800" y="1600200"/>
            <a:ext cx="8610600" cy="5105400"/>
          </a:xfrm>
          <a:prstGeom prst="rect">
            <a:avLst/>
          </a:prstGeom>
          <a:solidFill>
            <a:schemeClr val="bg1"/>
          </a:solidFill>
          <a:ln w="9525">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pPr indent="-347663">
              <a:spcBef>
                <a:spcPts val="1200"/>
              </a:spcBef>
              <a:buClr>
                <a:srgbClr val="000066"/>
              </a:buClr>
              <a:buSzPct val="170000"/>
            </a:pPr>
            <a:r>
              <a:rPr lang="en-US" sz="2400" b="1" i="1" dirty="0" smtClean="0">
                <a:solidFill>
                  <a:srgbClr val="0070C0"/>
                </a:solidFill>
              </a:rPr>
              <a:t>Effective</a:t>
            </a:r>
            <a:r>
              <a:rPr lang="en-US" sz="2400" i="1" dirty="0" smtClean="0">
                <a:solidFill>
                  <a:srgbClr val="0070C0"/>
                </a:solidFill>
              </a:rPr>
              <a:t> </a:t>
            </a:r>
            <a:r>
              <a:rPr lang="en-US" sz="2400" dirty="0" smtClean="0">
                <a:solidFill>
                  <a:srgbClr val="0070C0"/>
                </a:solidFill>
              </a:rPr>
              <a:t>if applied appropriately, consistent with project management structure, risk profile, authorities/accountabilities</a:t>
            </a:r>
            <a:r>
              <a:rPr lang="en-US" sz="2400" i="1" dirty="0" smtClean="0">
                <a:solidFill>
                  <a:srgbClr val="0070C0"/>
                </a:solidFill>
              </a:rPr>
              <a:t>.  </a:t>
            </a:r>
            <a:r>
              <a:rPr lang="en-US" sz="2400" b="1" i="1" dirty="0" smtClean="0">
                <a:solidFill>
                  <a:srgbClr val="0070C0"/>
                </a:solidFill>
              </a:rPr>
              <a:t>Ineffective</a:t>
            </a:r>
            <a:r>
              <a:rPr lang="en-US" sz="2400" i="1" dirty="0" smtClean="0">
                <a:solidFill>
                  <a:srgbClr val="0070C0"/>
                </a:solidFill>
              </a:rPr>
              <a:t> </a:t>
            </a:r>
            <a:r>
              <a:rPr lang="en-US" sz="2400" dirty="0" smtClean="0">
                <a:solidFill>
                  <a:srgbClr val="0070C0"/>
                </a:solidFill>
              </a:rPr>
              <a:t>if key factors are not aligned or critical elements are outside DOE or contractor control.</a:t>
            </a:r>
          </a:p>
          <a:p>
            <a:pPr marL="347663" indent="-347663">
              <a:spcBef>
                <a:spcPts val="1200"/>
              </a:spcBef>
              <a:buClr>
                <a:srgbClr val="000066"/>
              </a:buClr>
              <a:buSzPct val="170000"/>
            </a:pPr>
            <a:r>
              <a:rPr lang="en-US" sz="2400" b="1" u="sng" dirty="0" smtClean="0"/>
              <a:t>Best Practices/Recommendations</a:t>
            </a:r>
            <a:endParaRPr lang="en-US" sz="2400" dirty="0" smtClean="0"/>
          </a:p>
          <a:p>
            <a:pPr marL="347663" indent="-347663">
              <a:spcBef>
                <a:spcPts val="600"/>
              </a:spcBef>
              <a:buClr>
                <a:srgbClr val="000066"/>
              </a:buClr>
              <a:buSzPct val="170000"/>
              <a:buFont typeface="Arial" pitchFamily="34" charset="0"/>
              <a:buChar char="•"/>
            </a:pPr>
            <a:r>
              <a:rPr lang="en-US" sz="2400" dirty="0" smtClean="0"/>
              <a:t>Limit application to key performance objectives</a:t>
            </a:r>
          </a:p>
          <a:p>
            <a:pPr marL="347663" indent="-347663">
              <a:spcBef>
                <a:spcPts val="600"/>
              </a:spcBef>
              <a:buClr>
                <a:srgbClr val="000066"/>
              </a:buClr>
              <a:buSzPct val="170000"/>
              <a:buFont typeface="Arial" pitchFamily="34" charset="0"/>
              <a:buChar char="•"/>
            </a:pPr>
            <a:r>
              <a:rPr lang="en-US" sz="2400" dirty="0" smtClean="0"/>
              <a:t>Phase incentives on major capital projects – shift appropriate risk to contractor when project is sufficiently </a:t>
            </a:r>
            <a:r>
              <a:rPr lang="en-US" sz="2400" dirty="0" err="1" smtClean="0"/>
              <a:t>definitized</a:t>
            </a:r>
            <a:r>
              <a:rPr lang="en-US" sz="2400" dirty="0" smtClean="0"/>
              <a:t> and mature</a:t>
            </a:r>
          </a:p>
          <a:p>
            <a:pPr marL="347663" indent="-347663">
              <a:spcBef>
                <a:spcPts val="600"/>
              </a:spcBef>
              <a:buClr>
                <a:srgbClr val="000066"/>
              </a:buClr>
              <a:buSzPct val="170000"/>
              <a:buFont typeface="Arial" pitchFamily="34" charset="0"/>
              <a:buChar char="•"/>
            </a:pPr>
            <a:r>
              <a:rPr lang="en-US" sz="2400" dirty="0" smtClean="0"/>
              <a:t>Ensure incentives are balanced and reflect contractor’s authority to achieve desired results  </a:t>
            </a:r>
          </a:p>
          <a:p>
            <a:pPr marL="347663" indent="-347663">
              <a:spcBef>
                <a:spcPts val="600"/>
              </a:spcBef>
              <a:buClr>
                <a:srgbClr val="000066"/>
              </a:buClr>
              <a:buSzPct val="170000"/>
              <a:buFont typeface="Arial" pitchFamily="34" charset="0"/>
              <a:buChar char="•"/>
            </a:pPr>
            <a:r>
              <a:rPr lang="en-US" sz="2400" dirty="0" smtClean="0"/>
              <a:t>Consider appropriate limits to both gain and pain</a:t>
            </a:r>
          </a:p>
          <a:p>
            <a:pPr marL="347663" indent="-347663">
              <a:buClr>
                <a:srgbClr val="000066"/>
              </a:buClr>
              <a:buSzPct val="170000"/>
            </a:pPr>
            <a:endParaRPr lang="en-US" sz="2400" dirty="0" smtClean="0"/>
          </a:p>
        </p:txBody>
      </p:sp>
    </p:spTree>
    <p:extLst>
      <p:ext uri="{BB962C8B-B14F-4D97-AF65-F5344CB8AC3E}">
        <p14:creationId xmlns="" xmlns:p14="http://schemas.microsoft.com/office/powerpoint/2010/main" val="690500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4191000" y="304800"/>
            <a:ext cx="4724400" cy="1143000"/>
          </a:xfrm>
        </p:spPr>
        <p:txBody>
          <a:bodyPr/>
          <a:lstStyle/>
          <a:p>
            <a:r>
              <a:rPr lang="en-US" sz="3600" b="1" dirty="0" smtClean="0"/>
              <a:t>Gain Share/Pain Share</a:t>
            </a:r>
            <a:br>
              <a:rPr lang="en-US" sz="3600" b="1" dirty="0" smtClean="0"/>
            </a:br>
            <a:r>
              <a:rPr lang="en-US" sz="2000" b="1" i="1" dirty="0" smtClean="0"/>
              <a:t>cont</a:t>
            </a:r>
            <a:r>
              <a:rPr lang="en-US" sz="2000" b="1" dirty="0" smtClean="0"/>
              <a:t>.</a:t>
            </a:r>
          </a:p>
        </p:txBody>
      </p:sp>
      <p:sp>
        <p:nvSpPr>
          <p:cNvPr id="15" name="Rectangle 3"/>
          <p:cNvSpPr txBox="1">
            <a:spLocks noChangeArrowheads="1"/>
          </p:cNvSpPr>
          <p:nvPr/>
        </p:nvSpPr>
        <p:spPr bwMode="auto">
          <a:xfrm>
            <a:off x="304800" y="1600200"/>
            <a:ext cx="8610600" cy="5105400"/>
          </a:xfrm>
          <a:prstGeom prst="rect">
            <a:avLst/>
          </a:prstGeom>
          <a:solidFill>
            <a:schemeClr val="bg1"/>
          </a:solidFill>
          <a:ln w="9525">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pPr marL="347663" indent="-347663">
              <a:buClr>
                <a:srgbClr val="000066"/>
              </a:buClr>
              <a:buSzPct val="170000"/>
            </a:pPr>
            <a:r>
              <a:rPr lang="en-US" sz="2400" b="1" u="sng" dirty="0" smtClean="0">
                <a:solidFill>
                  <a:srgbClr val="0070C0"/>
                </a:solidFill>
              </a:rPr>
              <a:t>Provisional Fee</a:t>
            </a:r>
          </a:p>
          <a:p>
            <a:pPr marL="347663" indent="-347663">
              <a:buClr>
                <a:srgbClr val="000066"/>
              </a:buClr>
              <a:buSzPct val="170000"/>
              <a:buFont typeface="Arial" pitchFamily="34" charset="0"/>
              <a:buChar char="•"/>
            </a:pPr>
            <a:r>
              <a:rPr lang="en-US" sz="2400" dirty="0" smtClean="0"/>
              <a:t>Earned for results of true value to DOE</a:t>
            </a:r>
          </a:p>
          <a:p>
            <a:pPr marL="347663" indent="-347663">
              <a:buClr>
                <a:srgbClr val="000066"/>
              </a:buClr>
              <a:buSzPct val="170000"/>
              <a:buFont typeface="Arial" pitchFamily="34" charset="0"/>
              <a:buChar char="•"/>
            </a:pPr>
            <a:r>
              <a:rPr lang="en-US" sz="2400" dirty="0" smtClean="0"/>
              <a:t>Ability to earn progress fee is important on lengthy projects</a:t>
            </a:r>
          </a:p>
          <a:p>
            <a:pPr marL="347663" indent="-347663">
              <a:buClr>
                <a:srgbClr val="000066"/>
              </a:buClr>
              <a:buSzPct val="170000"/>
              <a:buFont typeface="Arial" pitchFamily="34" charset="0"/>
              <a:buChar char="•"/>
            </a:pPr>
            <a:r>
              <a:rPr lang="en-US" sz="2400" dirty="0" smtClean="0"/>
              <a:t>Can help balance focus on interim objectives and the ultimate goal.  An earned/provisional mix is most effective.</a:t>
            </a:r>
          </a:p>
          <a:p>
            <a:pPr marL="347663" indent="-347663">
              <a:spcBef>
                <a:spcPts val="600"/>
              </a:spcBef>
              <a:buClr>
                <a:srgbClr val="000066"/>
              </a:buClr>
              <a:buSzPct val="170000"/>
            </a:pPr>
            <a:r>
              <a:rPr lang="en-US" sz="2400" b="1" u="sng" dirty="0" smtClean="0">
                <a:solidFill>
                  <a:srgbClr val="0070C0"/>
                </a:solidFill>
              </a:rPr>
              <a:t>Requirements for Effective Cost Ceiling/Fixed Price Approaches</a:t>
            </a:r>
          </a:p>
          <a:p>
            <a:pPr marL="347663" indent="-347663">
              <a:buClr>
                <a:srgbClr val="000066"/>
              </a:buClr>
              <a:buSzPct val="170000"/>
              <a:buFont typeface="Arial" pitchFamily="34" charset="0"/>
              <a:buChar char="•"/>
            </a:pPr>
            <a:r>
              <a:rPr lang="en-US" sz="2400" dirty="0" smtClean="0"/>
              <a:t>Scope is well defined, including requirements</a:t>
            </a:r>
          </a:p>
          <a:p>
            <a:pPr marL="347663" indent="-347663">
              <a:buClr>
                <a:srgbClr val="000066"/>
              </a:buClr>
              <a:buSzPct val="170000"/>
              <a:buFont typeface="Arial" pitchFamily="34" charset="0"/>
              <a:buChar char="•"/>
            </a:pPr>
            <a:r>
              <a:rPr lang="en-US" sz="2400" dirty="0" smtClean="0"/>
              <a:t>Mutual agreement on TPC;  total project funding profile is assured</a:t>
            </a:r>
          </a:p>
          <a:p>
            <a:pPr marL="347663" indent="-347663">
              <a:buClr>
                <a:srgbClr val="000066"/>
              </a:buClr>
              <a:buSzPct val="170000"/>
              <a:buFont typeface="Arial" pitchFamily="34" charset="0"/>
              <a:buChar char="•"/>
            </a:pPr>
            <a:r>
              <a:rPr lang="en-US" sz="2400" dirty="0" smtClean="0"/>
              <a:t>Contractor controls project execution and risk resolution</a:t>
            </a:r>
          </a:p>
          <a:p>
            <a:pPr marL="347663" indent="-347663">
              <a:buClr>
                <a:srgbClr val="000066"/>
              </a:buClr>
              <a:buSzPct val="170000"/>
              <a:buFont typeface="Arial" pitchFamily="34" charset="0"/>
              <a:buChar char="•"/>
            </a:pPr>
            <a:r>
              <a:rPr lang="en-US" sz="2400" dirty="0" smtClean="0"/>
              <a:t>Interfaces are few and well understood/controlled</a:t>
            </a:r>
          </a:p>
          <a:p>
            <a:pPr marL="347663" indent="-347663">
              <a:buClr>
                <a:srgbClr val="000066"/>
              </a:buClr>
              <a:buSzPct val="170000"/>
              <a:buFont typeface="Arial" pitchFamily="34" charset="0"/>
              <a:buChar char="•"/>
            </a:pPr>
            <a:r>
              <a:rPr lang="en-US" sz="2400" dirty="0" smtClean="0"/>
              <a:t>Technology is well-established and proven</a:t>
            </a:r>
          </a:p>
          <a:p>
            <a:pPr marL="347663" indent="-347663">
              <a:buClr>
                <a:srgbClr val="000066"/>
              </a:buClr>
              <a:buSzPct val="170000"/>
              <a:buFont typeface="Arial" pitchFamily="34" charset="0"/>
              <a:buChar char="•"/>
            </a:pPr>
            <a:r>
              <a:rPr lang="en-US" sz="2400" dirty="0" smtClean="0"/>
              <a:t>Effective change control is in place, functioning, and timely</a:t>
            </a:r>
          </a:p>
          <a:p>
            <a:pPr marL="347663" indent="-347663">
              <a:buClr>
                <a:srgbClr val="000066"/>
              </a:buClr>
              <a:buSzPct val="170000"/>
              <a:buFont typeface="Arial" pitchFamily="34" charset="0"/>
              <a:buChar char="•"/>
            </a:pPr>
            <a:endParaRPr lang="en-US" sz="2400" dirty="0" smtClean="0"/>
          </a:p>
        </p:txBody>
      </p:sp>
    </p:spTree>
    <p:extLst>
      <p:ext uri="{BB962C8B-B14F-4D97-AF65-F5344CB8AC3E}">
        <p14:creationId xmlns="" xmlns:p14="http://schemas.microsoft.com/office/powerpoint/2010/main" val="690500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304800"/>
            <a:ext cx="4648200" cy="1066800"/>
          </a:xfrm>
        </p:spPr>
        <p:txBody>
          <a:bodyPr/>
          <a:lstStyle/>
          <a:p>
            <a:r>
              <a:rPr lang="en-US" sz="3200" b="1" dirty="0" smtClean="0"/>
              <a:t>Major First-of-a-Kind Nuclear Project</a:t>
            </a:r>
            <a:endParaRPr lang="en-US" sz="3200" b="1" dirty="0"/>
          </a:p>
        </p:txBody>
      </p:sp>
      <p:sp>
        <p:nvSpPr>
          <p:cNvPr id="3" name="Content Placeholder 2"/>
          <p:cNvSpPr>
            <a:spLocks noGrp="1"/>
          </p:cNvSpPr>
          <p:nvPr>
            <p:ph idx="1"/>
          </p:nvPr>
        </p:nvSpPr>
        <p:spPr>
          <a:xfrm>
            <a:off x="304800" y="1524000"/>
            <a:ext cx="8534400" cy="5181600"/>
          </a:xfrm>
        </p:spPr>
        <p:txBody>
          <a:bodyPr/>
          <a:lstStyle/>
          <a:p>
            <a:r>
              <a:rPr lang="en-US" sz="2400" dirty="0" smtClean="0"/>
              <a:t>Major performance elements – </a:t>
            </a:r>
            <a:r>
              <a:rPr lang="en-US" sz="2400" b="1" dirty="0" smtClean="0">
                <a:solidFill>
                  <a:srgbClr val="0070C0"/>
                </a:solidFill>
              </a:rPr>
              <a:t>safety, quality, schedule, cost, and functionality</a:t>
            </a:r>
          </a:p>
          <a:p>
            <a:pPr marL="674370" lvl="2">
              <a:spcBef>
                <a:spcPts val="0"/>
              </a:spcBef>
            </a:pPr>
            <a:r>
              <a:rPr lang="en-US" sz="2200" dirty="0" smtClean="0"/>
              <a:t>Very difficult to optimize all elements at the same time</a:t>
            </a:r>
          </a:p>
          <a:p>
            <a:pPr marL="674370" lvl="2">
              <a:spcBef>
                <a:spcPts val="0"/>
              </a:spcBef>
            </a:pPr>
            <a:r>
              <a:rPr lang="en-US" sz="2200" dirty="0" smtClean="0"/>
              <a:t>Safety and quality factors should outweigh the cost factor</a:t>
            </a:r>
          </a:p>
          <a:p>
            <a:pPr marL="674370" lvl="2">
              <a:spcBef>
                <a:spcPts val="0"/>
              </a:spcBef>
            </a:pPr>
            <a:r>
              <a:rPr lang="en-US" sz="2200" dirty="0" smtClean="0"/>
              <a:t>Difficult to reach consensus on what constitutes </a:t>
            </a:r>
            <a:r>
              <a:rPr lang="en-US" sz="2200" b="1" i="1" dirty="0" smtClean="0">
                <a:solidFill>
                  <a:srgbClr val="0070C0"/>
                </a:solidFill>
              </a:rPr>
              <a:t>sufficient</a:t>
            </a:r>
            <a:r>
              <a:rPr lang="en-US" sz="2200" dirty="0" smtClean="0"/>
              <a:t> </a:t>
            </a:r>
            <a:r>
              <a:rPr lang="en-US" sz="2200" b="1" i="1" dirty="0" smtClean="0">
                <a:solidFill>
                  <a:srgbClr val="0070C0"/>
                </a:solidFill>
              </a:rPr>
              <a:t>safety </a:t>
            </a:r>
            <a:r>
              <a:rPr lang="en-US" sz="2200" dirty="0" smtClean="0">
                <a:solidFill>
                  <a:schemeClr val="tx1"/>
                </a:solidFill>
              </a:rPr>
              <a:t>when cost is also considered</a:t>
            </a:r>
            <a:endParaRPr lang="en-US" sz="2200" dirty="0" smtClean="0"/>
          </a:p>
          <a:p>
            <a:pPr>
              <a:spcBef>
                <a:spcPts val="1200"/>
              </a:spcBef>
              <a:spcAft>
                <a:spcPts val="600"/>
              </a:spcAft>
            </a:pPr>
            <a:r>
              <a:rPr lang="en-US" sz="2400" dirty="0" smtClean="0"/>
              <a:t>It is virtually impossible to establish one universal performance incentive structure at the beginning of longer-term projects</a:t>
            </a:r>
          </a:p>
          <a:p>
            <a:pPr>
              <a:spcBef>
                <a:spcPts val="1200"/>
              </a:spcBef>
            </a:pPr>
            <a:r>
              <a:rPr lang="en-US" sz="2400" dirty="0" smtClean="0"/>
              <a:t>A tendency to drive down cost targets early in the CD process can lead to misalignment</a:t>
            </a:r>
          </a:p>
          <a:p>
            <a:pPr>
              <a:spcBef>
                <a:spcPts val="1200"/>
              </a:spcBef>
            </a:pPr>
            <a:r>
              <a:rPr lang="en-US" sz="2400" dirty="0" smtClean="0"/>
              <a:t>Review key assumptions in discussions with stakeholders</a:t>
            </a:r>
          </a:p>
        </p:txBody>
      </p:sp>
    </p:spTree>
    <p:extLst>
      <p:ext uri="{BB962C8B-B14F-4D97-AF65-F5344CB8AC3E}">
        <p14:creationId xmlns="" xmlns:p14="http://schemas.microsoft.com/office/powerpoint/2010/main" val="2481235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304800"/>
            <a:ext cx="4648200" cy="1066800"/>
          </a:xfrm>
        </p:spPr>
        <p:txBody>
          <a:bodyPr/>
          <a:lstStyle/>
          <a:p>
            <a:r>
              <a:rPr lang="en-US" sz="3200" b="1" dirty="0" smtClean="0"/>
              <a:t>Major First-of-a-Kind Nuclear Project</a:t>
            </a:r>
            <a:endParaRPr lang="en-US" sz="3200" b="1" dirty="0"/>
          </a:p>
        </p:txBody>
      </p:sp>
      <p:graphicFrame>
        <p:nvGraphicFramePr>
          <p:cNvPr id="4" name="Table 3"/>
          <p:cNvGraphicFramePr>
            <a:graphicFrameLocks noGrp="1"/>
          </p:cNvGraphicFramePr>
          <p:nvPr/>
        </p:nvGraphicFramePr>
        <p:xfrm>
          <a:off x="228600" y="1600198"/>
          <a:ext cx="8610599" cy="4976520"/>
        </p:xfrm>
        <a:graphic>
          <a:graphicData uri="http://schemas.openxmlformats.org/drawingml/2006/table">
            <a:tbl>
              <a:tblPr firstRow="1" bandRow="1">
                <a:tableStyleId>{5C22544A-7EE6-4342-B048-85BDC9FD1C3A}</a:tableStyleId>
              </a:tblPr>
              <a:tblGrid>
                <a:gridCol w="1676400"/>
                <a:gridCol w="2743200"/>
                <a:gridCol w="1524000"/>
                <a:gridCol w="2666999"/>
              </a:tblGrid>
              <a:tr h="609602">
                <a:tc>
                  <a:txBody>
                    <a:bodyPr/>
                    <a:lstStyle/>
                    <a:p>
                      <a:pPr algn="ctr"/>
                      <a:r>
                        <a:rPr lang="en-US" sz="2000" dirty="0" smtClean="0">
                          <a:solidFill>
                            <a:schemeClr val="tx1"/>
                          </a:solidFill>
                        </a:rPr>
                        <a:t>Phase</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2000" dirty="0" smtClean="0">
                          <a:solidFill>
                            <a:schemeClr val="tx1"/>
                          </a:solidFill>
                        </a:rPr>
                        <a:t>Uncertainty</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2000" dirty="0" smtClean="0">
                          <a:solidFill>
                            <a:schemeClr val="tx1"/>
                          </a:solidFill>
                        </a:rPr>
                        <a:t>Risk Level</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2000" dirty="0" smtClean="0">
                          <a:solidFill>
                            <a:schemeClr val="tx1"/>
                          </a:solidFill>
                        </a:rPr>
                        <a:t>Recommended</a:t>
                      </a:r>
                    </a:p>
                    <a:p>
                      <a:pPr algn="ctr"/>
                      <a:r>
                        <a:rPr lang="en-US" sz="2000" dirty="0" smtClean="0">
                          <a:solidFill>
                            <a:schemeClr val="tx1"/>
                          </a:solidFill>
                        </a:rPr>
                        <a:t>Incentive</a:t>
                      </a:r>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794550">
                <a:tc>
                  <a:txBody>
                    <a:bodyPr/>
                    <a:lstStyle/>
                    <a:p>
                      <a:r>
                        <a:rPr lang="en-US" sz="2200" dirty="0" smtClean="0">
                          <a:solidFill>
                            <a:schemeClr val="tx1"/>
                          </a:solidFill>
                        </a:rPr>
                        <a:t>Preliminary</a:t>
                      </a:r>
                    </a:p>
                    <a:p>
                      <a:r>
                        <a:rPr lang="en-US" sz="2200" dirty="0" smtClean="0">
                          <a:solidFill>
                            <a:schemeClr val="tx1"/>
                          </a:solidFill>
                        </a:rPr>
                        <a:t>Design</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TRL,</a:t>
                      </a:r>
                      <a:r>
                        <a:rPr lang="en-US" sz="2200" baseline="0" dirty="0" smtClean="0">
                          <a:solidFill>
                            <a:schemeClr val="tx1"/>
                          </a:solidFill>
                        </a:rPr>
                        <a:t> design requirements</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200" dirty="0" smtClean="0">
                          <a:solidFill>
                            <a:schemeClr val="tx1"/>
                          </a:solidFill>
                        </a:rPr>
                        <a:t>High</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CPFF</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4550">
                <a:tc>
                  <a:txBody>
                    <a:bodyPr/>
                    <a:lstStyle/>
                    <a:p>
                      <a:r>
                        <a:rPr lang="en-US" sz="2200" dirty="0" smtClean="0">
                          <a:solidFill>
                            <a:schemeClr val="tx1"/>
                          </a:solidFill>
                        </a:rPr>
                        <a:t>Final Design</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2200" dirty="0" smtClean="0">
                          <a:solidFill>
                            <a:schemeClr val="tx1"/>
                          </a:solidFill>
                        </a:rPr>
                        <a:t>TRL, design requirements</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2200" dirty="0" smtClean="0">
                          <a:solidFill>
                            <a:schemeClr val="tx1"/>
                          </a:solidFill>
                        </a:rPr>
                        <a:t>Mod-High</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2200" dirty="0" smtClean="0">
                          <a:solidFill>
                            <a:schemeClr val="tx1"/>
                          </a:solidFill>
                        </a:rPr>
                        <a:t>CPFF or CPAF</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794550">
                <a:tc>
                  <a:txBody>
                    <a:bodyPr/>
                    <a:lstStyle/>
                    <a:p>
                      <a:r>
                        <a:rPr lang="en-US" sz="2200" dirty="0" smtClean="0">
                          <a:solidFill>
                            <a:schemeClr val="tx1"/>
                          </a:solidFill>
                        </a:rPr>
                        <a:t>Construction</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Design changes,</a:t>
                      </a:r>
                      <a:r>
                        <a:rPr lang="en-US" sz="2200" baseline="0" dirty="0" smtClean="0">
                          <a:solidFill>
                            <a:schemeClr val="tx1"/>
                          </a:solidFill>
                        </a:rPr>
                        <a:t> SOT, ISOT</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200" dirty="0" smtClean="0">
                          <a:solidFill>
                            <a:schemeClr val="tx1"/>
                          </a:solidFill>
                        </a:rPr>
                        <a:t>Mod</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CPAF/CPIF (schedule, cost)</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4550">
                <a:tc>
                  <a:txBody>
                    <a:bodyPr/>
                    <a:lstStyle/>
                    <a:p>
                      <a:r>
                        <a:rPr lang="en-US" sz="2200" dirty="0" smtClean="0">
                          <a:solidFill>
                            <a:schemeClr val="tx1"/>
                          </a:solidFill>
                        </a:rPr>
                        <a:t>Start-up</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2200" dirty="0" smtClean="0">
                          <a:solidFill>
                            <a:schemeClr val="tx1"/>
                          </a:solidFill>
                        </a:rPr>
                        <a:t>Training, ORR,</a:t>
                      </a:r>
                      <a:r>
                        <a:rPr lang="en-US" sz="2200" baseline="0" dirty="0" smtClean="0">
                          <a:solidFill>
                            <a:schemeClr val="tx1"/>
                          </a:solidFill>
                        </a:rPr>
                        <a:t> NTP</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2200" dirty="0" smtClean="0">
                          <a:solidFill>
                            <a:schemeClr val="tx1"/>
                          </a:solidFill>
                        </a:rPr>
                        <a:t>Mod</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2200" dirty="0" smtClean="0">
                          <a:solidFill>
                            <a:schemeClr val="tx1"/>
                          </a:solidFill>
                        </a:rPr>
                        <a:t>CPAF/CPIF (cost, schedule)</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1073724">
                <a:tc>
                  <a:txBody>
                    <a:bodyPr/>
                    <a:lstStyle/>
                    <a:p>
                      <a:r>
                        <a:rPr lang="en-US" sz="2200" dirty="0" smtClean="0">
                          <a:solidFill>
                            <a:schemeClr val="tx1"/>
                          </a:solidFill>
                        </a:rPr>
                        <a:t>Operations</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Feedstock, throughput,</a:t>
                      </a:r>
                      <a:r>
                        <a:rPr lang="en-US" sz="2200" baseline="0" dirty="0" smtClean="0">
                          <a:solidFill>
                            <a:schemeClr val="tx1"/>
                          </a:solidFill>
                        </a:rPr>
                        <a:t> maintenance</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200" dirty="0" smtClean="0">
                          <a:solidFill>
                            <a:schemeClr val="tx1"/>
                          </a:solidFill>
                        </a:rPr>
                        <a:t>Low-</a:t>
                      </a:r>
                      <a:r>
                        <a:rPr lang="en-US" sz="2200" baseline="0" dirty="0" smtClean="0">
                          <a:solidFill>
                            <a:schemeClr val="tx1"/>
                          </a:solidFill>
                        </a:rPr>
                        <a:t> Mod</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200" dirty="0" smtClean="0">
                          <a:solidFill>
                            <a:schemeClr val="tx1"/>
                          </a:solidFill>
                        </a:rPr>
                        <a:t>CPIF (productivity, cost)</a:t>
                      </a:r>
                      <a:endParaRPr lang="en-US" sz="2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 xmlns:p14="http://schemas.microsoft.com/office/powerpoint/2010/main" val="2481235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TotalTime>
  <Words>1405</Words>
  <Application>Microsoft Office PowerPoint</Application>
  <PresentationFormat>On-screen Show (4:3)</PresentationFormat>
  <Paragraphs>199</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ALIGNING CONTRACT INCENTIVES </vt:lpstr>
      <vt:lpstr>Charter &amp; Objectives</vt:lpstr>
      <vt:lpstr>EFCOG Observations</vt:lpstr>
      <vt:lpstr>EFCOG Observations cont.</vt:lpstr>
      <vt:lpstr>Slide 5</vt:lpstr>
      <vt:lpstr>Gain Share/Pain Share Incentive Approaches</vt:lpstr>
      <vt:lpstr>Gain Share/Pain Share cont.</vt:lpstr>
      <vt:lpstr>Major First-of-a-Kind Nuclear Project</vt:lpstr>
      <vt:lpstr>Major First-of-a-Kind Nuclear Project</vt:lpstr>
      <vt:lpstr>7 Steps to Alignment With Project Objectives   </vt:lpstr>
      <vt:lpstr>Misalignment A Root Cause Analysis</vt:lpstr>
      <vt:lpstr>Models for Improved Alignment</vt:lpstr>
      <vt:lpstr>Closing Thoughts</vt:lpstr>
      <vt:lpstr>Closing Thoughts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vector>
  </TitlesOfParts>
  <Company>U.S. Department of Energy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Makepeace</dc:creator>
  <cp:lastModifiedBy>Rick.Blaisdell</cp:lastModifiedBy>
  <cp:revision>117</cp:revision>
  <dcterms:created xsi:type="dcterms:W3CDTF">2012-03-01T14:41:18Z</dcterms:created>
  <dcterms:modified xsi:type="dcterms:W3CDTF">2012-04-02T17:42:56Z</dcterms:modified>
</cp:coreProperties>
</file>