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54" r:id="rId3"/>
    <p:sldId id="432" r:id="rId4"/>
    <p:sldId id="457" r:id="rId5"/>
    <p:sldId id="455" r:id="rId6"/>
    <p:sldId id="456" r:id="rId7"/>
    <p:sldId id="434" r:id="rId8"/>
    <p:sldId id="440" r:id="rId9"/>
    <p:sldId id="441" r:id="rId10"/>
    <p:sldId id="435" r:id="rId11"/>
    <p:sldId id="451" r:id="rId12"/>
    <p:sldId id="458" r:id="rId13"/>
    <p:sldId id="438" r:id="rId14"/>
    <p:sldId id="448" r:id="rId15"/>
    <p:sldId id="449" r:id="rId16"/>
    <p:sldId id="444" r:id="rId17"/>
    <p:sldId id="447" r:id="rId18"/>
    <p:sldId id="436" r:id="rId19"/>
    <p:sldId id="46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CCFFCC"/>
    <a:srgbClr val="CCFFFF"/>
    <a:srgbClr val="FFCCFF"/>
    <a:srgbClr val="FFCCCC"/>
    <a:srgbClr val="FFFFCC"/>
    <a:srgbClr val="0000FF"/>
    <a:srgbClr val="FF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4" autoAdjust="0"/>
  </p:normalViewPr>
  <p:slideViewPr>
    <p:cSldViewPr snapToGrid="0">
      <p:cViewPr>
        <p:scale>
          <a:sx n="75" d="100"/>
          <a:sy n="75" d="100"/>
        </p:scale>
        <p:origin x="-2064" y="-960"/>
      </p:cViewPr>
      <p:guideLst>
        <p:guide orient="horz" pos="4190"/>
        <p:guide pos="287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hael.corriere\Desktop\cpia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'cpiai (3)'!$A$45</c:f>
              <c:strCache>
                <c:ptCount val="1"/>
                <c:pt idx="0">
                  <c:v>CPI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'cpiai (3)'!$B$44:$DE$44</c:f>
              <c:numCache>
                <c:formatCode>m/yy</c:formatCode>
                <c:ptCount val="10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</c:numCache>
            </c:numRef>
          </c:cat>
          <c:val>
            <c:numRef>
              <c:f>'cpiai (3)'!$B$45:$DE$45</c:f>
              <c:numCache>
                <c:formatCode>0.00</c:formatCode>
                <c:ptCount val="108"/>
                <c:pt idx="0">
                  <c:v>100</c:v>
                </c:pt>
                <c:pt idx="1">
                  <c:v>100.77050082553647</c:v>
                </c:pt>
                <c:pt idx="2">
                  <c:v>101.37589433131535</c:v>
                </c:pt>
                <c:pt idx="3">
                  <c:v>101.15575123830467</c:v>
                </c:pt>
                <c:pt idx="4">
                  <c:v>100.99064391854728</c:v>
                </c:pt>
                <c:pt idx="5">
                  <c:v>101.10071546505229</c:v>
                </c:pt>
                <c:pt idx="6">
                  <c:v>101.2107870115574</c:v>
                </c:pt>
                <c:pt idx="7">
                  <c:v>101.59603742432581</c:v>
                </c:pt>
                <c:pt idx="8">
                  <c:v>101.92625206384149</c:v>
                </c:pt>
                <c:pt idx="9">
                  <c:v>101.81618051733628</c:v>
                </c:pt>
                <c:pt idx="10">
                  <c:v>101.54100165107333</c:v>
                </c:pt>
                <c:pt idx="11">
                  <c:v>101.43093010456798</c:v>
                </c:pt>
                <c:pt idx="12">
                  <c:v>101.92625206384149</c:v>
                </c:pt>
                <c:pt idx="13">
                  <c:v>102.47660979636777</c:v>
                </c:pt>
                <c:pt idx="14">
                  <c:v>103.13703907539902</c:v>
                </c:pt>
                <c:pt idx="15">
                  <c:v>103.46725371491488</c:v>
                </c:pt>
                <c:pt idx="16">
                  <c:v>104.07264722069333</c:v>
                </c:pt>
                <c:pt idx="17">
                  <c:v>104.40286186020913</c:v>
                </c:pt>
                <c:pt idx="18">
                  <c:v>104.23775454045131</c:v>
                </c:pt>
                <c:pt idx="19">
                  <c:v>104.29279031370368</c:v>
                </c:pt>
                <c:pt idx="20">
                  <c:v>104.51293340671437</c:v>
                </c:pt>
                <c:pt idx="21">
                  <c:v>105.0632911392405</c:v>
                </c:pt>
                <c:pt idx="22">
                  <c:v>105.11832691249288</c:v>
                </c:pt>
                <c:pt idx="23">
                  <c:v>104.73307649972475</c:v>
                </c:pt>
                <c:pt idx="24">
                  <c:v>104.95321959273529</c:v>
                </c:pt>
                <c:pt idx="25">
                  <c:v>105.55861309851404</c:v>
                </c:pt>
                <c:pt idx="26">
                  <c:v>106.38414969730339</c:v>
                </c:pt>
                <c:pt idx="27">
                  <c:v>107.0996147495874</c:v>
                </c:pt>
                <c:pt idx="28">
                  <c:v>106.98954320308202</c:v>
                </c:pt>
                <c:pt idx="29">
                  <c:v>107.04457897633461</c:v>
                </c:pt>
                <c:pt idx="30">
                  <c:v>107.53990093560816</c:v>
                </c:pt>
                <c:pt idx="31">
                  <c:v>108.09025866813441</c:v>
                </c:pt>
                <c:pt idx="32">
                  <c:v>109.41111722619728</c:v>
                </c:pt>
                <c:pt idx="33">
                  <c:v>109.63126031920761</c:v>
                </c:pt>
                <c:pt idx="34">
                  <c:v>108.75068794716567</c:v>
                </c:pt>
                <c:pt idx="35">
                  <c:v>108.31040176114476</c:v>
                </c:pt>
                <c:pt idx="36">
                  <c:v>109.13593835993373</c:v>
                </c:pt>
                <c:pt idx="37">
                  <c:v>109.35608145294425</c:v>
                </c:pt>
                <c:pt idx="38">
                  <c:v>109.96147495872319</c:v>
                </c:pt>
                <c:pt idx="39">
                  <c:v>110.89708310401772</c:v>
                </c:pt>
                <c:pt idx="40">
                  <c:v>111.44744083654375</c:v>
                </c:pt>
                <c:pt idx="41">
                  <c:v>111.66758392955423</c:v>
                </c:pt>
                <c:pt idx="42">
                  <c:v>111.9977985690699</c:v>
                </c:pt>
                <c:pt idx="43">
                  <c:v>112.21794166208036</c:v>
                </c:pt>
                <c:pt idx="44">
                  <c:v>111.66758392955423</c:v>
                </c:pt>
                <c:pt idx="45">
                  <c:v>111.06219042377549</c:v>
                </c:pt>
                <c:pt idx="46">
                  <c:v>110.89708310401772</c:v>
                </c:pt>
                <c:pt idx="47">
                  <c:v>111.06219042377549</c:v>
                </c:pt>
                <c:pt idx="48">
                  <c:v>111.40121078701181</c:v>
                </c:pt>
                <c:pt idx="49">
                  <c:v>111.99724821133758</c:v>
                </c:pt>
                <c:pt idx="50">
                  <c:v>113.01706108970853</c:v>
                </c:pt>
                <c:pt idx="51">
                  <c:v>113.75123830489818</c:v>
                </c:pt>
                <c:pt idx="52">
                  <c:v>114.41937259218467</c:v>
                </c:pt>
                <c:pt idx="53">
                  <c:v>114.66813428728675</c:v>
                </c:pt>
                <c:pt idx="54">
                  <c:v>114.63896532746274</c:v>
                </c:pt>
                <c:pt idx="55">
                  <c:v>114.42872867363785</c:v>
                </c:pt>
                <c:pt idx="56">
                  <c:v>114.74408365437561</c:v>
                </c:pt>
                <c:pt idx="57">
                  <c:v>114.98954320308202</c:v>
                </c:pt>
                <c:pt idx="58">
                  <c:v>115.67253714914673</c:v>
                </c:pt>
                <c:pt idx="59">
                  <c:v>115.59163456246561</c:v>
                </c:pt>
                <c:pt idx="60">
                  <c:v>116.16951018161809</c:v>
                </c:pt>
                <c:pt idx="61">
                  <c:v>116.50687947165655</c:v>
                </c:pt>
                <c:pt idx="62">
                  <c:v>117.51678591084206</c:v>
                </c:pt>
                <c:pt idx="63">
                  <c:v>118.22949917446329</c:v>
                </c:pt>
                <c:pt idx="64">
                  <c:v>119.20748486516247</c:v>
                </c:pt>
                <c:pt idx="65">
                  <c:v>120.42652724270779</c:v>
                </c:pt>
                <c:pt idx="66">
                  <c:v>121.05888827738006</c:v>
                </c:pt>
                <c:pt idx="67">
                  <c:v>120.57567418822235</c:v>
                </c:pt>
                <c:pt idx="68">
                  <c:v>120.40891579526692</c:v>
                </c:pt>
                <c:pt idx="69">
                  <c:v>119.19262520638415</c:v>
                </c:pt>
                <c:pt idx="70">
                  <c:v>116.90974133186565</c:v>
                </c:pt>
                <c:pt idx="71">
                  <c:v>115.69620253164558</c:v>
                </c:pt>
                <c:pt idx="72">
                  <c:v>116.2041827187672</c:v>
                </c:pt>
                <c:pt idx="73">
                  <c:v>116.78205833791947</c:v>
                </c:pt>
                <c:pt idx="74">
                  <c:v>117.06604292790314</c:v>
                </c:pt>
                <c:pt idx="75">
                  <c:v>117.35828288387435</c:v>
                </c:pt>
                <c:pt idx="76">
                  <c:v>117.66648321408904</c:v>
                </c:pt>
                <c:pt idx="77">
                  <c:v>118.70831040176115</c:v>
                </c:pt>
                <c:pt idx="78">
                  <c:v>118.52008805723715</c:v>
                </c:pt>
                <c:pt idx="79">
                  <c:v>118.78591084204734</c:v>
                </c:pt>
                <c:pt idx="80">
                  <c:v>118.86020913593836</c:v>
                </c:pt>
                <c:pt idx="81">
                  <c:v>118.97468354430393</c:v>
                </c:pt>
                <c:pt idx="82">
                  <c:v>119.05888827738009</c:v>
                </c:pt>
                <c:pt idx="83">
                  <c:v>118.84424876169523</c:v>
                </c:pt>
                <c:pt idx="84">
                  <c:v>119.25536598789216</c:v>
                </c:pt>
                <c:pt idx="85">
                  <c:v>119.28508530544855</c:v>
                </c:pt>
                <c:pt idx="86">
                  <c:v>119.77490368739693</c:v>
                </c:pt>
                <c:pt idx="87">
                  <c:v>119.98293891029152</c:v>
                </c:pt>
                <c:pt idx="88">
                  <c:v>120.03302146395158</c:v>
                </c:pt>
                <c:pt idx="89">
                  <c:v>119.95872317006055</c:v>
                </c:pt>
                <c:pt idx="90">
                  <c:v>119.98403962575676</c:v>
                </c:pt>
                <c:pt idx="91">
                  <c:v>120.14969730324712</c:v>
                </c:pt>
                <c:pt idx="92">
                  <c:v>120.21959273527807</c:v>
                </c:pt>
                <c:pt idx="93">
                  <c:v>120.36929003852505</c:v>
                </c:pt>
                <c:pt idx="94">
                  <c:v>120.41992294991775</c:v>
                </c:pt>
                <c:pt idx="95">
                  <c:v>120.62190423775432</c:v>
                </c:pt>
                <c:pt idx="96">
                  <c:v>121.20143093010458</c:v>
                </c:pt>
                <c:pt idx="97">
                  <c:v>121.79911942762809</c:v>
                </c:pt>
                <c:pt idx="98">
                  <c:v>122.98679141441927</c:v>
                </c:pt>
                <c:pt idx="99">
                  <c:v>123.77875619152418</c:v>
                </c:pt>
                <c:pt idx="100">
                  <c:v>124.32581177765526</c:v>
                </c:pt>
                <c:pt idx="101">
                  <c:v>124.22784810126581</c:v>
                </c:pt>
                <c:pt idx="102">
                  <c:v>124.33791964777119</c:v>
                </c:pt>
                <c:pt idx="103">
                  <c:v>124.68079251513458</c:v>
                </c:pt>
                <c:pt idx="104">
                  <c:v>124.87011557512385</c:v>
                </c:pt>
                <c:pt idx="105">
                  <c:v>124.61254815630134</c:v>
                </c:pt>
                <c:pt idx="106">
                  <c:v>124.50742982938912</c:v>
                </c:pt>
                <c:pt idx="107">
                  <c:v>124.19922949917468</c:v>
                </c:pt>
              </c:numCache>
            </c:numRef>
          </c:val>
        </c:ser>
        <c:ser>
          <c:idx val="1"/>
          <c:order val="1"/>
          <c:tx>
            <c:strRef>
              <c:f>'cpiai (3)'!$A$46</c:f>
              <c:strCache>
                <c:ptCount val="1"/>
                <c:pt idx="0">
                  <c:v>PPI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'cpiai (3)'!$B$44:$DE$44</c:f>
              <c:numCache>
                <c:formatCode>m/yy</c:formatCode>
                <c:ptCount val="10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</c:numCache>
            </c:numRef>
          </c:cat>
          <c:val>
            <c:numRef>
              <c:f>'cpiai (3)'!$B$46:$DE$46</c:f>
              <c:numCache>
                <c:formatCode>0.00</c:formatCode>
                <c:ptCount val="108"/>
                <c:pt idx="0">
                  <c:v>100</c:v>
                </c:pt>
                <c:pt idx="1">
                  <c:v>100.57636887608038</c:v>
                </c:pt>
                <c:pt idx="2">
                  <c:v>100.79250720461094</c:v>
                </c:pt>
                <c:pt idx="3">
                  <c:v>100.86455331412103</c:v>
                </c:pt>
                <c:pt idx="4">
                  <c:v>100.79250720461094</c:v>
                </c:pt>
                <c:pt idx="5">
                  <c:v>100.93659942363112</c:v>
                </c:pt>
                <c:pt idx="6">
                  <c:v>101.36887608069139</c:v>
                </c:pt>
                <c:pt idx="7">
                  <c:v>101.5850144092219</c:v>
                </c:pt>
                <c:pt idx="8">
                  <c:v>102.44956772334314</c:v>
                </c:pt>
                <c:pt idx="9">
                  <c:v>102.59365994236327</c:v>
                </c:pt>
                <c:pt idx="10">
                  <c:v>102.80979827089322</c:v>
                </c:pt>
                <c:pt idx="11">
                  <c:v>102.66570605187307</c:v>
                </c:pt>
                <c:pt idx="12">
                  <c:v>103.60230547550415</c:v>
                </c:pt>
                <c:pt idx="13">
                  <c:v>104.89913544668588</c:v>
                </c:pt>
                <c:pt idx="14">
                  <c:v>106.34005763688758</c:v>
                </c:pt>
                <c:pt idx="15">
                  <c:v>108.0691642651298</c:v>
                </c:pt>
                <c:pt idx="16">
                  <c:v>109.5100864553314</c:v>
                </c:pt>
                <c:pt idx="17">
                  <c:v>109.43804034582131</c:v>
                </c:pt>
                <c:pt idx="18">
                  <c:v>109.94236311239185</c:v>
                </c:pt>
                <c:pt idx="19">
                  <c:v>111.23919308357361</c:v>
                </c:pt>
                <c:pt idx="20">
                  <c:v>111.95965417867436</c:v>
                </c:pt>
                <c:pt idx="21">
                  <c:v>112.82420749279538</c:v>
                </c:pt>
                <c:pt idx="22">
                  <c:v>112.53602305475503</c:v>
                </c:pt>
                <c:pt idx="23">
                  <c:v>112.03170028818444</c:v>
                </c:pt>
                <c:pt idx="24">
                  <c:v>113.40057636887609</c:v>
                </c:pt>
                <c:pt idx="25">
                  <c:v>114.62536023054741</c:v>
                </c:pt>
                <c:pt idx="26">
                  <c:v>115.85014409221901</c:v>
                </c:pt>
                <c:pt idx="27">
                  <c:v>116.49855907780977</c:v>
                </c:pt>
                <c:pt idx="28">
                  <c:v>116.21037463976944</c:v>
                </c:pt>
                <c:pt idx="29">
                  <c:v>117.00288184438027</c:v>
                </c:pt>
                <c:pt idx="30">
                  <c:v>118.01152737752155</c:v>
                </c:pt>
                <c:pt idx="31">
                  <c:v>118.65994236311235</c:v>
                </c:pt>
                <c:pt idx="32">
                  <c:v>120.74927953890489</c:v>
                </c:pt>
                <c:pt idx="33">
                  <c:v>122.55043227665678</c:v>
                </c:pt>
                <c:pt idx="34">
                  <c:v>120.60518731988442</c:v>
                </c:pt>
                <c:pt idx="35">
                  <c:v>121.1815561959654</c:v>
                </c:pt>
                <c:pt idx="36">
                  <c:v>122.98270893371755</c:v>
                </c:pt>
                <c:pt idx="37">
                  <c:v>122.91066282420771</c:v>
                </c:pt>
                <c:pt idx="38">
                  <c:v>124.06340057636885</c:v>
                </c:pt>
                <c:pt idx="39">
                  <c:v>125.93659942363112</c:v>
                </c:pt>
                <c:pt idx="40">
                  <c:v>127.16138328530278</c:v>
                </c:pt>
                <c:pt idx="41">
                  <c:v>128.09798270893381</c:v>
                </c:pt>
                <c:pt idx="42">
                  <c:v>128.74639769452438</c:v>
                </c:pt>
                <c:pt idx="43">
                  <c:v>129.25072046109509</c:v>
                </c:pt>
                <c:pt idx="44">
                  <c:v>127.44956772334314</c:v>
                </c:pt>
                <c:pt idx="45">
                  <c:v>126.51296829971179</c:v>
                </c:pt>
                <c:pt idx="46">
                  <c:v>126.36887608069139</c:v>
                </c:pt>
                <c:pt idx="47">
                  <c:v>126.72910662824228</c:v>
                </c:pt>
                <c:pt idx="48">
                  <c:v>126.65706051873184</c:v>
                </c:pt>
                <c:pt idx="49">
                  <c:v>127.37752161383284</c:v>
                </c:pt>
                <c:pt idx="50">
                  <c:v>128.89048991354491</c:v>
                </c:pt>
                <c:pt idx="51">
                  <c:v>130.3314121037464</c:v>
                </c:pt>
                <c:pt idx="52">
                  <c:v>131.34005763688737</c:v>
                </c:pt>
                <c:pt idx="53">
                  <c:v>131.34005763688737</c:v>
                </c:pt>
                <c:pt idx="54">
                  <c:v>132.27665706051829</c:v>
                </c:pt>
                <c:pt idx="55">
                  <c:v>131.2680115273775</c:v>
                </c:pt>
                <c:pt idx="56">
                  <c:v>131.48414985590821</c:v>
                </c:pt>
                <c:pt idx="57">
                  <c:v>131.41210374639758</c:v>
                </c:pt>
                <c:pt idx="58">
                  <c:v>133.35734870317032</c:v>
                </c:pt>
                <c:pt idx="59">
                  <c:v>132.7809798270896</c:v>
                </c:pt>
                <c:pt idx="60">
                  <c:v>133.64553314121011</c:v>
                </c:pt>
                <c:pt idx="61">
                  <c:v>134.43804034582169</c:v>
                </c:pt>
                <c:pt idx="62">
                  <c:v>136.95965417867433</c:v>
                </c:pt>
                <c:pt idx="63">
                  <c:v>139.04899135446684</c:v>
                </c:pt>
                <c:pt idx="64">
                  <c:v>142.21902017291058</c:v>
                </c:pt>
                <c:pt idx="65">
                  <c:v>144.88472622478386</c:v>
                </c:pt>
                <c:pt idx="66">
                  <c:v>147.98270893371767</c:v>
                </c:pt>
                <c:pt idx="67">
                  <c:v>147.69452449567697</c:v>
                </c:pt>
                <c:pt idx="68">
                  <c:v>148.48703170028821</c:v>
                </c:pt>
                <c:pt idx="69">
                  <c:v>144.38040345821386</c:v>
                </c:pt>
                <c:pt idx="70">
                  <c:v>139.98559077809799</c:v>
                </c:pt>
                <c:pt idx="71">
                  <c:v>136.52737752161406</c:v>
                </c:pt>
                <c:pt idx="72">
                  <c:v>136.52737752161406</c:v>
                </c:pt>
                <c:pt idx="73">
                  <c:v>135.01440922190167</c:v>
                </c:pt>
                <c:pt idx="74">
                  <c:v>134.22190201729134</c:v>
                </c:pt>
                <c:pt idx="75">
                  <c:v>134.43804034582169</c:v>
                </c:pt>
                <c:pt idx="76">
                  <c:v>135.15850144092221</c:v>
                </c:pt>
                <c:pt idx="77">
                  <c:v>136.0951008645533</c:v>
                </c:pt>
                <c:pt idx="78">
                  <c:v>135.37463976945213</c:v>
                </c:pt>
                <c:pt idx="79">
                  <c:v>136.81556195965416</c:v>
                </c:pt>
                <c:pt idx="80">
                  <c:v>136.52737752161406</c:v>
                </c:pt>
                <c:pt idx="81">
                  <c:v>136.02305475504318</c:v>
                </c:pt>
                <c:pt idx="82">
                  <c:v>136.95965417867433</c:v>
                </c:pt>
                <c:pt idx="83">
                  <c:v>137.10374639769489</c:v>
                </c:pt>
                <c:pt idx="84">
                  <c:v>138.97694524495651</c:v>
                </c:pt>
                <c:pt idx="85">
                  <c:v>138.83285302593657</c:v>
                </c:pt>
                <c:pt idx="86">
                  <c:v>140.56195965417839</c:v>
                </c:pt>
                <c:pt idx="87">
                  <c:v>142.21902017291058</c:v>
                </c:pt>
                <c:pt idx="88">
                  <c:v>143.08357348703169</c:v>
                </c:pt>
                <c:pt idx="89">
                  <c:v>141.85878962536023</c:v>
                </c:pt>
                <c:pt idx="90">
                  <c:v>141.57060518731979</c:v>
                </c:pt>
                <c:pt idx="91">
                  <c:v>142.07492795389047</c:v>
                </c:pt>
                <c:pt idx="92">
                  <c:v>141.85878962536023</c:v>
                </c:pt>
                <c:pt idx="93">
                  <c:v>142.65129682997124</c:v>
                </c:pt>
                <c:pt idx="94">
                  <c:v>143.37175792507205</c:v>
                </c:pt>
                <c:pt idx="95">
                  <c:v>144.30835734870368</c:v>
                </c:pt>
                <c:pt idx="96">
                  <c:v>145.96541786743572</c:v>
                </c:pt>
                <c:pt idx="97">
                  <c:v>147.47838616714694</c:v>
                </c:pt>
                <c:pt idx="98">
                  <c:v>150.36023054755066</c:v>
                </c:pt>
                <c:pt idx="99">
                  <c:v>152.44956772334217</c:v>
                </c:pt>
                <c:pt idx="100">
                  <c:v>153.81844380403496</c:v>
                </c:pt>
                <c:pt idx="101">
                  <c:v>153.67435158501442</c:v>
                </c:pt>
                <c:pt idx="102">
                  <c:v>154.32276657060552</c:v>
                </c:pt>
                <c:pt idx="103">
                  <c:v>153.24207492795378</c:v>
                </c:pt>
                <c:pt idx="104">
                  <c:v>153.31412103746425</c:v>
                </c:pt>
                <c:pt idx="105">
                  <c:v>152.44956772334217</c:v>
                </c:pt>
                <c:pt idx="106">
                  <c:v>152.30547550432252</c:v>
                </c:pt>
                <c:pt idx="107">
                  <c:v>151.94524495677234</c:v>
                </c:pt>
              </c:numCache>
            </c:numRef>
          </c:val>
        </c:ser>
        <c:ser>
          <c:idx val="2"/>
          <c:order val="2"/>
          <c:tx>
            <c:strRef>
              <c:f>'cpiai (3)'!$A$47</c:f>
              <c:strCache>
                <c:ptCount val="1"/>
                <c:pt idx="0">
                  <c:v>ENR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'cpiai (3)'!$B$44:$DE$44</c:f>
              <c:numCache>
                <c:formatCode>m/yy</c:formatCode>
                <c:ptCount val="10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</c:numCache>
            </c:numRef>
          </c:cat>
          <c:val>
            <c:numRef>
              <c:f>'cpiai (3)'!$B$47:$DE$47</c:f>
              <c:numCache>
                <c:formatCode>0.00</c:formatCode>
                <c:ptCount val="108"/>
                <c:pt idx="0">
                  <c:v>100</c:v>
                </c:pt>
                <c:pt idx="1">
                  <c:v>100.896520285671</c:v>
                </c:pt>
                <c:pt idx="2">
                  <c:v>100.69898191764148</c:v>
                </c:pt>
                <c:pt idx="3">
                  <c:v>100.82054399027516</c:v>
                </c:pt>
                <c:pt idx="4">
                  <c:v>100.92691080382907</c:v>
                </c:pt>
                <c:pt idx="5">
                  <c:v>101.71706427594617</c:v>
                </c:pt>
                <c:pt idx="6">
                  <c:v>101.73225953502509</c:v>
                </c:pt>
                <c:pt idx="7">
                  <c:v>102.30967938003343</c:v>
                </c:pt>
                <c:pt idx="8">
                  <c:v>102.43124145266678</c:v>
                </c:pt>
                <c:pt idx="9">
                  <c:v>102.88709922504179</c:v>
                </c:pt>
                <c:pt idx="10">
                  <c:v>103.23659018386266</c:v>
                </c:pt>
                <c:pt idx="11">
                  <c:v>103.05424707491262</c:v>
                </c:pt>
                <c:pt idx="12">
                  <c:v>103.70764321531705</c:v>
                </c:pt>
                <c:pt idx="13">
                  <c:v>104.26986780124602</c:v>
                </c:pt>
                <c:pt idx="14">
                  <c:v>105.71341741376688</c:v>
                </c:pt>
                <c:pt idx="15">
                  <c:v>106.62513295851669</c:v>
                </c:pt>
                <c:pt idx="16">
                  <c:v>107.35450539431697</c:v>
                </c:pt>
                <c:pt idx="17">
                  <c:v>108.02309679380031</c:v>
                </c:pt>
                <c:pt idx="18">
                  <c:v>108.28141619814619</c:v>
                </c:pt>
                <c:pt idx="19">
                  <c:v>109.22352226105457</c:v>
                </c:pt>
                <c:pt idx="20">
                  <c:v>110.89500075976295</c:v>
                </c:pt>
                <c:pt idx="21">
                  <c:v>111.13812490502963</c:v>
                </c:pt>
                <c:pt idx="22">
                  <c:v>111.10773438687117</c:v>
                </c:pt>
                <c:pt idx="23">
                  <c:v>111.04695335055455</c:v>
                </c:pt>
                <c:pt idx="24">
                  <c:v>110.87980550068353</c:v>
                </c:pt>
                <c:pt idx="25">
                  <c:v>110.89500075976295</c:v>
                </c:pt>
                <c:pt idx="26">
                  <c:v>111.06214860963378</c:v>
                </c:pt>
                <c:pt idx="27">
                  <c:v>111.76113052727563</c:v>
                </c:pt>
                <c:pt idx="28">
                  <c:v>112.41452666767991</c:v>
                </c:pt>
                <c:pt idx="29">
                  <c:v>112.67284607202522</c:v>
                </c:pt>
                <c:pt idx="30">
                  <c:v>112.77921288557971</c:v>
                </c:pt>
                <c:pt idx="31">
                  <c:v>113.6453426530921</c:v>
                </c:pt>
                <c:pt idx="32">
                  <c:v>114.57225345692135</c:v>
                </c:pt>
                <c:pt idx="33">
                  <c:v>114.92174441574232</c:v>
                </c:pt>
                <c:pt idx="34">
                  <c:v>115.93982677404652</c:v>
                </c:pt>
                <c:pt idx="35">
                  <c:v>116.19814617839235</c:v>
                </c:pt>
                <c:pt idx="36">
                  <c:v>116.39568454642129</c:v>
                </c:pt>
                <c:pt idx="37">
                  <c:v>116.83634705971737</c:v>
                </c:pt>
                <c:pt idx="38">
                  <c:v>116.88193283695455</c:v>
                </c:pt>
                <c:pt idx="39">
                  <c:v>116.92751861419239</c:v>
                </c:pt>
                <c:pt idx="40">
                  <c:v>116.86673757787558</c:v>
                </c:pt>
                <c:pt idx="41">
                  <c:v>117.00349490958821</c:v>
                </c:pt>
                <c:pt idx="42">
                  <c:v>117.32259535025054</c:v>
                </c:pt>
                <c:pt idx="43">
                  <c:v>117.3377906093299</c:v>
                </c:pt>
                <c:pt idx="44">
                  <c:v>117.96079623157574</c:v>
                </c:pt>
                <c:pt idx="45">
                  <c:v>119.78422732107599</c:v>
                </c:pt>
                <c:pt idx="46">
                  <c:v>120.20969457529264</c:v>
                </c:pt>
                <c:pt idx="47">
                  <c:v>119.86020361647165</c:v>
                </c:pt>
                <c:pt idx="48">
                  <c:v>119.73864154383833</c:v>
                </c:pt>
                <c:pt idx="49">
                  <c:v>119.73864154383833</c:v>
                </c:pt>
                <c:pt idx="50">
                  <c:v>119.37395532593831</c:v>
                </c:pt>
                <c:pt idx="51">
                  <c:v>119.51071265765069</c:v>
                </c:pt>
                <c:pt idx="52">
                  <c:v>120.68074760674646</c:v>
                </c:pt>
                <c:pt idx="53">
                  <c:v>120.63516182950907</c:v>
                </c:pt>
                <c:pt idx="54">
                  <c:v>120.93906701109253</c:v>
                </c:pt>
                <c:pt idx="55">
                  <c:v>121.66843944689255</c:v>
                </c:pt>
                <c:pt idx="56">
                  <c:v>122.32183558729675</c:v>
                </c:pt>
                <c:pt idx="57">
                  <c:v>122.24585929190106</c:v>
                </c:pt>
                <c:pt idx="58">
                  <c:v>122.96003646862178</c:v>
                </c:pt>
                <c:pt idx="59">
                  <c:v>122.91445069138443</c:v>
                </c:pt>
                <c:pt idx="60">
                  <c:v>122.92964595046345</c:v>
                </c:pt>
                <c:pt idx="61">
                  <c:v>122.99042698678016</c:v>
                </c:pt>
                <c:pt idx="62">
                  <c:v>123.21835587296761</c:v>
                </c:pt>
                <c:pt idx="63">
                  <c:v>123.26394165020527</c:v>
                </c:pt>
                <c:pt idx="64">
                  <c:v>123.704604163501</c:v>
                </c:pt>
                <c:pt idx="65">
                  <c:v>124.37319556298414</c:v>
                </c:pt>
                <c:pt idx="66">
                  <c:v>126.01428354353442</c:v>
                </c:pt>
                <c:pt idx="67">
                  <c:v>127.06275641999683</c:v>
                </c:pt>
                <c:pt idx="68">
                  <c:v>130.02583194043495</c:v>
                </c:pt>
                <c:pt idx="69">
                  <c:v>131.02871903965988</c:v>
                </c:pt>
                <c:pt idx="70">
                  <c:v>130.70961859899685</c:v>
                </c:pt>
                <c:pt idx="71">
                  <c:v>129.93466038595957</c:v>
                </c:pt>
                <c:pt idx="72">
                  <c:v>129.90426986780125</c:v>
                </c:pt>
                <c:pt idx="73">
                  <c:v>129.66114572253457</c:v>
                </c:pt>
                <c:pt idx="74">
                  <c:v>129.67634098161409</c:v>
                </c:pt>
                <c:pt idx="75">
                  <c:v>129.58516942713874</c:v>
                </c:pt>
                <c:pt idx="76">
                  <c:v>130.28415134478038</c:v>
                </c:pt>
                <c:pt idx="77">
                  <c:v>130.34493238109721</c:v>
                </c:pt>
                <c:pt idx="78">
                  <c:v>130.16258927214679</c:v>
                </c:pt>
                <c:pt idx="79">
                  <c:v>130.13219875398877</c:v>
                </c:pt>
                <c:pt idx="80">
                  <c:v>130.46649445373077</c:v>
                </c:pt>
                <c:pt idx="81">
                  <c:v>130.61844704452221</c:v>
                </c:pt>
                <c:pt idx="82">
                  <c:v>130.55766600820544</c:v>
                </c:pt>
                <c:pt idx="83">
                  <c:v>131.30223370308491</c:v>
                </c:pt>
                <c:pt idx="84">
                  <c:v>131.59094362558878</c:v>
                </c:pt>
                <c:pt idx="85">
                  <c:v>131.77328673453832</c:v>
                </c:pt>
                <c:pt idx="86">
                  <c:v>131.75809147545991</c:v>
                </c:pt>
                <c:pt idx="87">
                  <c:v>131.84926302993458</c:v>
                </c:pt>
                <c:pt idx="88">
                  <c:v>133.12566479258442</c:v>
                </c:pt>
                <c:pt idx="89">
                  <c:v>133.79425619206782</c:v>
                </c:pt>
                <c:pt idx="90">
                  <c:v>134.70597173681753</c:v>
                </c:pt>
                <c:pt idx="91">
                  <c:v>134.59960492326368</c:v>
                </c:pt>
                <c:pt idx="92">
                  <c:v>134.26530922352202</c:v>
                </c:pt>
                <c:pt idx="93">
                  <c:v>135.55690624525147</c:v>
                </c:pt>
                <c:pt idx="94">
                  <c:v>136.01276401762649</c:v>
                </c:pt>
                <c:pt idx="95">
                  <c:v>136.02795927670562</c:v>
                </c:pt>
                <c:pt idx="96">
                  <c:v>135.81522564959732</c:v>
                </c:pt>
                <c:pt idx="97">
                  <c:v>136.72694119434703</c:v>
                </c:pt>
                <c:pt idx="98">
                  <c:v>136.9244795623766</c:v>
                </c:pt>
                <c:pt idx="99">
                  <c:v>137.16760370764322</c:v>
                </c:pt>
                <c:pt idx="100">
                  <c:v>137.28916578027628</c:v>
                </c:pt>
                <c:pt idx="101">
                  <c:v>137.56268044370157</c:v>
                </c:pt>
                <c:pt idx="102">
                  <c:v>137.97295243883909</c:v>
                </c:pt>
                <c:pt idx="103">
                  <c:v>138.09451451147214</c:v>
                </c:pt>
                <c:pt idx="104">
                  <c:v>139.08220635161882</c:v>
                </c:pt>
                <c:pt idx="105">
                  <c:v>138.9910347971433</c:v>
                </c:pt>
                <c:pt idx="106">
                  <c:v>139.38611153320164</c:v>
                </c:pt>
                <c:pt idx="107">
                  <c:v>139.37091627412238</c:v>
                </c:pt>
              </c:numCache>
            </c:numRef>
          </c:val>
        </c:ser>
        <c:marker val="1"/>
        <c:axId val="99259520"/>
        <c:axId val="99262848"/>
      </c:lineChart>
      <c:dateAx>
        <c:axId val="99259520"/>
        <c:scaling>
          <c:orientation val="minMax"/>
        </c:scaling>
        <c:axPos val="b"/>
        <c:numFmt formatCode="m/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262848"/>
        <c:crosses val="autoZero"/>
        <c:auto val="1"/>
        <c:lblOffset val="100"/>
        <c:majorUnit val="12"/>
        <c:majorTimeUnit val="months"/>
      </c:dateAx>
      <c:valAx>
        <c:axId val="99262848"/>
        <c:scaling>
          <c:orientation val="minMax"/>
          <c:max val="160"/>
          <c:min val="10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259520"/>
        <c:crosses val="autoZero"/>
        <c:crossBetween val="between"/>
        <c:majorUnit val="1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949199107120933E-2"/>
          <c:y val="6.7468503937008942E-2"/>
          <c:w val="0.83279073760640965"/>
          <c:h val="0.79968197725284362"/>
        </c:manualLayout>
      </c:layout>
      <c:lineChart>
        <c:grouping val="standard"/>
        <c:ser>
          <c:idx val="2"/>
          <c:order val="0"/>
          <c:tx>
            <c:strRef>
              <c:f>Sheet1!$C$1</c:f>
              <c:strCache>
                <c:ptCount val="1"/>
                <c:pt idx="0">
                  <c:v>PPI for materials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40909</c:v>
                </c:pt>
                <c:pt idx="38">
                  <c:v>40940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100</c:v>
                </c:pt>
                <c:pt idx="1">
                  <c:v>100.1610305958132</c:v>
                </c:pt>
                <c:pt idx="2">
                  <c:v>100.69779924852385</c:v>
                </c:pt>
                <c:pt idx="3">
                  <c:v>101.39559849704779</c:v>
                </c:pt>
                <c:pt idx="4">
                  <c:v>100.85882984433709</c:v>
                </c:pt>
                <c:pt idx="5">
                  <c:v>101.93236714975841</c:v>
                </c:pt>
                <c:pt idx="6">
                  <c:v>101.71765968867444</c:v>
                </c:pt>
                <c:pt idx="7">
                  <c:v>101.34192163177684</c:v>
                </c:pt>
                <c:pt idx="8">
                  <c:v>102.03972088030059</c:v>
                </c:pt>
                <c:pt idx="9">
                  <c:v>102.14707461084276</c:v>
                </c:pt>
                <c:pt idx="10">
                  <c:v>103.54267310789048</c:v>
                </c:pt>
                <c:pt idx="11">
                  <c:v>103.54267310789048</c:v>
                </c:pt>
                <c:pt idx="12">
                  <c:v>103.43531937734836</c:v>
                </c:pt>
                <c:pt idx="13">
                  <c:v>104.72356414385398</c:v>
                </c:pt>
                <c:pt idx="14">
                  <c:v>105.95813204508858</c:v>
                </c:pt>
                <c:pt idx="15">
                  <c:v>106.60225442834142</c:v>
                </c:pt>
                <c:pt idx="16">
                  <c:v>105.68974771873297</c:v>
                </c:pt>
                <c:pt idx="17">
                  <c:v>105.47504025764883</c:v>
                </c:pt>
                <c:pt idx="18">
                  <c:v>105.85077831454608</c:v>
                </c:pt>
                <c:pt idx="19">
                  <c:v>105.68974771873297</c:v>
                </c:pt>
                <c:pt idx="20">
                  <c:v>106.28019323671495</c:v>
                </c:pt>
                <c:pt idx="21">
                  <c:v>106.81696188942564</c:v>
                </c:pt>
                <c:pt idx="22">
                  <c:v>107.51476113794951</c:v>
                </c:pt>
                <c:pt idx="23">
                  <c:v>108.7493290391841</c:v>
                </c:pt>
                <c:pt idx="24">
                  <c:v>108.7493290391841</c:v>
                </c:pt>
                <c:pt idx="25">
                  <c:v>109.87654320987652</c:v>
                </c:pt>
                <c:pt idx="26">
                  <c:v>112.02361782071925</c:v>
                </c:pt>
                <c:pt idx="27">
                  <c:v>113.58024691358011</c:v>
                </c:pt>
                <c:pt idx="28">
                  <c:v>114.60010735373034</c:v>
                </c:pt>
                <c:pt idx="29">
                  <c:v>114.49275362318842</c:v>
                </c:pt>
                <c:pt idx="30">
                  <c:v>114.97584541062787</c:v>
                </c:pt>
                <c:pt idx="31">
                  <c:v>114.17069243156176</c:v>
                </c:pt>
                <c:pt idx="32">
                  <c:v>114.43907675791733</c:v>
                </c:pt>
                <c:pt idx="33">
                  <c:v>113.63392377885131</c:v>
                </c:pt>
                <c:pt idx="34">
                  <c:v>113.47289318303811</c:v>
                </c:pt>
                <c:pt idx="35">
                  <c:v>113.20450885668255</c:v>
                </c:pt>
                <c:pt idx="36">
                  <c:v>113.68760064412251</c:v>
                </c:pt>
                <c:pt idx="37">
                  <c:v>113.68760064412251</c:v>
                </c:pt>
                <c:pt idx="38">
                  <c:v>114.70746108427288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CPI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40909</c:v>
                </c:pt>
                <c:pt idx="38">
                  <c:v>40940</c:v>
                </c:pt>
              </c:numCache>
            </c:numRef>
          </c:cat>
          <c:val>
            <c:numRef>
              <c:f>Sheet1!$D$2:$D$41</c:f>
              <c:numCache>
                <c:formatCode>0.0</c:formatCode>
                <c:ptCount val="40"/>
                <c:pt idx="0">
                  <c:v>100</c:v>
                </c:pt>
                <c:pt idx="1">
                  <c:v>100.09017132551847</c:v>
                </c:pt>
                <c:pt idx="2">
                  <c:v>100.18034265103682</c:v>
                </c:pt>
                <c:pt idx="3">
                  <c:v>100.27051397655541</c:v>
                </c:pt>
                <c:pt idx="4">
                  <c:v>100.36068530207388</c:v>
                </c:pt>
                <c:pt idx="5">
                  <c:v>100.45085662759242</c:v>
                </c:pt>
                <c:pt idx="6">
                  <c:v>100.54102795311104</c:v>
                </c:pt>
                <c:pt idx="7">
                  <c:v>100.60114217012308</c:v>
                </c:pt>
                <c:pt idx="8">
                  <c:v>100.66125638713559</c:v>
                </c:pt>
                <c:pt idx="9">
                  <c:v>100.72137060414789</c:v>
                </c:pt>
                <c:pt idx="10">
                  <c:v>100.84159903817267</c:v>
                </c:pt>
                <c:pt idx="11">
                  <c:v>100.84159903817267</c:v>
                </c:pt>
                <c:pt idx="12">
                  <c:v>100.96182747219729</c:v>
                </c:pt>
                <c:pt idx="13">
                  <c:v>101.08205590622168</c:v>
                </c:pt>
                <c:pt idx="14">
                  <c:v>101.14217012323397</c:v>
                </c:pt>
                <c:pt idx="15">
                  <c:v>101.20228434024646</c:v>
                </c:pt>
                <c:pt idx="16">
                  <c:v>101.26239855725856</c:v>
                </c:pt>
                <c:pt idx="17">
                  <c:v>101.4126840997896</c:v>
                </c:pt>
                <c:pt idx="18">
                  <c:v>101.56296964232052</c:v>
                </c:pt>
                <c:pt idx="19">
                  <c:v>101.71325518485122</c:v>
                </c:pt>
                <c:pt idx="20">
                  <c:v>101.68319807634505</c:v>
                </c:pt>
                <c:pt idx="21">
                  <c:v>101.65314096783888</c:v>
                </c:pt>
                <c:pt idx="22">
                  <c:v>101.62308385933271</c:v>
                </c:pt>
                <c:pt idx="23">
                  <c:v>101.65314096783888</c:v>
                </c:pt>
                <c:pt idx="24">
                  <c:v>101.65314096783888</c:v>
                </c:pt>
                <c:pt idx="25">
                  <c:v>101.68319807634505</c:v>
                </c:pt>
                <c:pt idx="26">
                  <c:v>101.71325518485122</c:v>
                </c:pt>
                <c:pt idx="27">
                  <c:v>101.95371205290036</c:v>
                </c:pt>
                <c:pt idx="28">
                  <c:v>102.19416892094979</c:v>
                </c:pt>
                <c:pt idx="29">
                  <c:v>102.43462578899934</c:v>
                </c:pt>
                <c:pt idx="30">
                  <c:v>102.52479711451745</c:v>
                </c:pt>
                <c:pt idx="31">
                  <c:v>102.61496844003609</c:v>
                </c:pt>
                <c:pt idx="32">
                  <c:v>102.70513976555455</c:v>
                </c:pt>
                <c:pt idx="33">
                  <c:v>102.88548241659115</c:v>
                </c:pt>
                <c:pt idx="34">
                  <c:v>103.0658250676285</c:v>
                </c:pt>
                <c:pt idx="35">
                  <c:v>103.24616771866546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NHCC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40909</c:v>
                </c:pt>
                <c:pt idx="38">
                  <c:v>40940</c:v>
                </c:pt>
              </c:numCache>
            </c:numRef>
          </c:cat>
          <c:val>
            <c:numRef>
              <c:f>Sheet1!$E$2:$E$41</c:f>
              <c:numCache>
                <c:formatCode>General</c:formatCode>
                <c:ptCount val="40"/>
                <c:pt idx="0">
                  <c:v>100</c:v>
                </c:pt>
                <c:pt idx="1">
                  <c:v>97.457626666666727</c:v>
                </c:pt>
                <c:pt idx="2">
                  <c:v>94.915253333333396</c:v>
                </c:pt>
                <c:pt idx="3">
                  <c:v>92.372879999999768</c:v>
                </c:pt>
                <c:pt idx="4">
                  <c:v>92.09039333333331</c:v>
                </c:pt>
                <c:pt idx="5">
                  <c:v>91.807906666666653</c:v>
                </c:pt>
                <c:pt idx="6">
                  <c:v>91.525419999999983</c:v>
                </c:pt>
                <c:pt idx="7">
                  <c:v>90.395476666666468</c:v>
                </c:pt>
                <c:pt idx="8">
                  <c:v>89.265533333333309</c:v>
                </c:pt>
                <c:pt idx="9">
                  <c:v>88.135589999999979</c:v>
                </c:pt>
                <c:pt idx="10">
                  <c:v>88.983046666666652</c:v>
                </c:pt>
                <c:pt idx="11">
                  <c:v>88.983046666666652</c:v>
                </c:pt>
                <c:pt idx="12">
                  <c:v>89.83050333333334</c:v>
                </c:pt>
                <c:pt idx="13">
                  <c:v>90.677959999999999</c:v>
                </c:pt>
                <c:pt idx="14">
                  <c:v>90.677959999999999</c:v>
                </c:pt>
                <c:pt idx="15">
                  <c:v>90.677959999999999</c:v>
                </c:pt>
                <c:pt idx="16">
                  <c:v>90.677959999999999</c:v>
                </c:pt>
                <c:pt idx="17">
                  <c:v>90.3954733333332</c:v>
                </c:pt>
                <c:pt idx="18">
                  <c:v>90.112986666666558</c:v>
                </c:pt>
                <c:pt idx="19">
                  <c:v>89.830500000000001</c:v>
                </c:pt>
                <c:pt idx="20">
                  <c:v>89.548016666666669</c:v>
                </c:pt>
                <c:pt idx="21">
                  <c:v>89.265533333333309</c:v>
                </c:pt>
                <c:pt idx="22">
                  <c:v>88.983050000000006</c:v>
                </c:pt>
                <c:pt idx="23">
                  <c:v>88.983050847457619</c:v>
                </c:pt>
                <c:pt idx="24">
                  <c:v>88.983050847457619</c:v>
                </c:pt>
                <c:pt idx="25">
                  <c:v>88.983050847457619</c:v>
                </c:pt>
                <c:pt idx="26">
                  <c:v>88.983050847457619</c:v>
                </c:pt>
                <c:pt idx="27">
                  <c:v>89.548022598870062</c:v>
                </c:pt>
                <c:pt idx="28">
                  <c:v>90.112994350282449</c:v>
                </c:pt>
                <c:pt idx="29">
                  <c:v>90.677966101694679</c:v>
                </c:pt>
              </c:numCache>
            </c:numRef>
          </c:val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PPI for offices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40909</c:v>
                </c:pt>
                <c:pt idx="38">
                  <c:v>40940</c:v>
                </c:pt>
              </c:numCache>
            </c:numRef>
          </c:cat>
          <c:val>
            <c:numRef>
              <c:f>Sheet1!$F$2:$F$41</c:f>
              <c:numCache>
                <c:formatCode>General</c:formatCode>
                <c:ptCount val="40"/>
                <c:pt idx="0">
                  <c:v>100</c:v>
                </c:pt>
                <c:pt idx="1">
                  <c:v>99.322033898305079</c:v>
                </c:pt>
                <c:pt idx="2">
                  <c:v>99.067796610169481</c:v>
                </c:pt>
                <c:pt idx="3">
                  <c:v>98.983050847457619</c:v>
                </c:pt>
                <c:pt idx="4">
                  <c:v>96.016949152542381</c:v>
                </c:pt>
                <c:pt idx="5">
                  <c:v>95.932203389830676</c:v>
                </c:pt>
                <c:pt idx="6">
                  <c:v>95.593220338983073</c:v>
                </c:pt>
                <c:pt idx="7">
                  <c:v>95.508474576271041</c:v>
                </c:pt>
                <c:pt idx="8">
                  <c:v>95.508474576271041</c:v>
                </c:pt>
                <c:pt idx="9">
                  <c:v>95.423728813559023</c:v>
                </c:pt>
                <c:pt idx="10">
                  <c:v>95.423728813559023</c:v>
                </c:pt>
                <c:pt idx="11">
                  <c:v>95.423728813559023</c:v>
                </c:pt>
                <c:pt idx="12">
                  <c:v>95.423728813559023</c:v>
                </c:pt>
                <c:pt idx="13">
                  <c:v>95.169491525423496</c:v>
                </c:pt>
                <c:pt idx="14">
                  <c:v>95.169491525423496</c:v>
                </c:pt>
                <c:pt idx="15">
                  <c:v>95.169491525423496</c:v>
                </c:pt>
                <c:pt idx="16">
                  <c:v>95.169491525423496</c:v>
                </c:pt>
                <c:pt idx="17">
                  <c:v>95.254237288135627</c:v>
                </c:pt>
                <c:pt idx="18">
                  <c:v>95.169491525423496</c:v>
                </c:pt>
                <c:pt idx="19">
                  <c:v>95.084745762711819</c:v>
                </c:pt>
                <c:pt idx="20">
                  <c:v>95.423728813559023</c:v>
                </c:pt>
                <c:pt idx="21">
                  <c:v>95.169491525423496</c:v>
                </c:pt>
                <c:pt idx="22">
                  <c:v>95.169491525423496</c:v>
                </c:pt>
                <c:pt idx="23">
                  <c:v>95.677966101694679</c:v>
                </c:pt>
                <c:pt idx="24">
                  <c:v>95.677966101694679</c:v>
                </c:pt>
                <c:pt idx="25">
                  <c:v>95.847457627118786</c:v>
                </c:pt>
                <c:pt idx="26">
                  <c:v>95.932203389830676</c:v>
                </c:pt>
                <c:pt idx="27">
                  <c:v>96.694915254237415</c:v>
                </c:pt>
                <c:pt idx="28">
                  <c:v>96.610169491525426</c:v>
                </c:pt>
                <c:pt idx="29">
                  <c:v>96.610169491525426</c:v>
                </c:pt>
                <c:pt idx="30">
                  <c:v>97.542372881355888</c:v>
                </c:pt>
                <c:pt idx="31">
                  <c:v>97.627118644067806</c:v>
                </c:pt>
                <c:pt idx="32">
                  <c:v>97.542372881355888</c:v>
                </c:pt>
                <c:pt idx="33">
                  <c:v>98.728813559322035</c:v>
                </c:pt>
                <c:pt idx="34">
                  <c:v>98.728813559322035</c:v>
                </c:pt>
                <c:pt idx="35">
                  <c:v>98.898305084745772</c:v>
                </c:pt>
                <c:pt idx="36">
                  <c:v>99.491525423728987</c:v>
                </c:pt>
                <c:pt idx="37">
                  <c:v>99.491525423728987</c:v>
                </c:pt>
                <c:pt idx="38">
                  <c:v>99.491525423728987</c:v>
                </c:pt>
              </c:numCache>
            </c:numRef>
          </c:val>
        </c:ser>
        <c:ser>
          <c:idx val="6"/>
          <c:order val="4"/>
          <c:tx>
            <c:strRef>
              <c:f>Sheet1!$G$1</c:f>
              <c:strCache>
                <c:ptCount val="1"/>
                <c:pt idx="0">
                  <c:v>Column 1</c:v>
                </c:pt>
              </c:strCache>
            </c:strRef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40909</c:v>
                </c:pt>
                <c:pt idx="38">
                  <c:v>40940</c:v>
                </c:pt>
              </c:numCache>
            </c:numRef>
          </c:cat>
          <c:val>
            <c:numRef>
              <c:f>Sheet1!$G$2:$G$41</c:f>
              <c:numCache>
                <c:formatCode>General</c:formatCode>
                <c:ptCount val="40"/>
                <c:pt idx="10">
                  <c:v>0</c:v>
                </c:pt>
                <c:pt idx="11">
                  <c:v>200</c:v>
                </c:pt>
                <c:pt idx="23">
                  <c:v>0</c:v>
                </c:pt>
                <c:pt idx="24">
                  <c:v>200</c:v>
                </c:pt>
                <c:pt idx="36">
                  <c:v>0</c:v>
                </c:pt>
                <c:pt idx="37">
                  <c:v>200</c:v>
                </c:pt>
              </c:numCache>
            </c:numRef>
          </c:val>
        </c:ser>
        <c:marker val="1"/>
        <c:axId val="169028224"/>
        <c:axId val="169060224"/>
      </c:lineChart>
      <c:dateAx>
        <c:axId val="169028224"/>
        <c:scaling>
          <c:orientation val="minMax"/>
        </c:scaling>
        <c:axPos val="b"/>
        <c:numFmt formatCode="[$-409]mmmmm;@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060224"/>
        <c:crosses val="autoZero"/>
        <c:auto val="1"/>
        <c:lblOffset val="100"/>
        <c:majorUnit val="1"/>
        <c:majorTimeUnit val="months"/>
      </c:dateAx>
      <c:valAx>
        <c:axId val="169060224"/>
        <c:scaling>
          <c:orientation val="minMax"/>
          <c:max val="115"/>
          <c:min val="8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028224"/>
        <c:crosses val="autoZero"/>
        <c:crossBetween val="midCat"/>
        <c:majorUnit val="5"/>
      </c:valAx>
    </c:plotArea>
    <c:plotVisOnly val="1"/>
  </c:chart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fld id="{713DE772-1AF3-4BEF-B4F3-AE63D279D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1F9A9C-3406-4FFF-A5DA-5003DAE77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F9A9C-3406-4FFF-A5DA-5003DAE771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1715-F502-455A-8A4F-B0CEB2695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BE75-47D1-44FD-8699-3BD8AE005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D2EB-D5D4-4A59-83E1-FC5970EE9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4B00-0A1A-4DF8-9574-639AB9DA7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0784-6566-44A3-8CDF-FC1BE18D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844C-0DF4-4C5D-9449-96C31196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25E-130B-42C4-95DA-87F6DD81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99EB-2F11-47E0-93FB-3A99C7A2E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32A4-4E7E-4DF4-8A73-CAE0337A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E48E-0B82-4AFE-91B3-4E933FDA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028D-0CC1-4DF3-A3EB-DCF923CC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1F337A-3D48-4F24-AE08-90F0BE913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NNS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45375" y="477838"/>
            <a:ext cx="1495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O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688" y="2492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120775"/>
            <a:ext cx="9144000" cy="9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NS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749300"/>
            <a:ext cx="395400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067300" y="4699001"/>
            <a:ext cx="4368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 smtClean="0"/>
              <a:t>Bob </a:t>
            </a:r>
            <a:r>
              <a:rPr lang="en-US" sz="2800" b="1" kern="0" dirty="0"/>
              <a:t>Raines</a:t>
            </a:r>
          </a:p>
          <a:p>
            <a:pPr>
              <a:defRPr/>
            </a:pPr>
            <a:r>
              <a:rPr lang="en-US" dirty="0"/>
              <a:t>Associate Administrator for Acquisition </a:t>
            </a:r>
          </a:p>
          <a:p>
            <a:pPr>
              <a:defRPr/>
            </a:pPr>
            <a:r>
              <a:rPr lang="en-US" dirty="0"/>
              <a:t>and Project Management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April 5, 2012</a:t>
            </a:r>
            <a:endParaRPr lang="en-US" dirty="0"/>
          </a:p>
          <a:p>
            <a:pPr algn="ctr"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478213" y="5727700"/>
            <a:ext cx="18415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1800" b="1">
              <a:latin typeface="Helvetica" charset="0"/>
            </a:endParaRPr>
          </a:p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85750" y="1249363"/>
            <a:ext cx="18415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55588" y="1208088"/>
            <a:ext cx="854075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 u="sng">
                <a:solidFill>
                  <a:schemeClr val="bg1"/>
                </a:solidFill>
                <a:latin typeface="Palatino Linotype" pitchFamily="18" charset="0"/>
              </a:rPr>
              <a:t>SNL Z Facility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7861300" y="1238250"/>
            <a:ext cx="1014413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 u="sng">
                <a:solidFill>
                  <a:schemeClr val="bg1"/>
                </a:solidFill>
                <a:latin typeface="Palatino Linotype" pitchFamily="18" charset="0"/>
              </a:rPr>
              <a:t>UR/LLE  OMEGA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803400"/>
            <a:ext cx="8318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NNSA Acquisition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Project Management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F637F-F10A-4140-84BF-04A76B9D7F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52700" y="177800"/>
            <a:ext cx="4737100" cy="8509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Enterprise Construction </a:t>
            </a:r>
            <a:endParaRPr lang="en-US" sz="2800" b="1" kern="0" dirty="0" smtClean="0"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Management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8300" y="1447800"/>
            <a:ext cx="8458200" cy="495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Contract </a:t>
            </a:r>
            <a:r>
              <a:rPr lang="en-US" sz="2800" kern="0" dirty="0" smtClean="0">
                <a:latin typeface="+mn-lt"/>
              </a:rPr>
              <a:t>fills skill </a:t>
            </a:r>
            <a:r>
              <a:rPr lang="en-US" sz="2800" kern="0" dirty="0">
                <a:latin typeface="+mn-lt"/>
              </a:rPr>
              <a:t>and quantity gaps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Engineering News Record Top 100 Firms Interested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Best Value Source Selection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Key deliverables: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Alternatives analysis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Independent Cost Estimates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Project Controls Expertise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Acquisition planning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latin typeface="+mn-lt"/>
              </a:rPr>
              <a:t>Staff Augmentation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Parsons 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>
                <a:latin typeface="+mn-lt"/>
              </a:rPr>
              <a:t>– Awarded Jan 2012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Small Business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10" descr="http://appleheadlines.com/wp-content/uploads/2011/01/apple-logo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00" y="1155700"/>
            <a:ext cx="3781425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270-5BDA-4FB1-A88F-CF92468D6F8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8" descr="http://upload.wikimedia.org/wikipedia/en/6/6f/Bechtel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43" y="1752600"/>
            <a:ext cx="4927957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0400"/>
            <a:ext cx="7772400" cy="4165600"/>
          </a:xfrm>
        </p:spPr>
        <p:txBody>
          <a:bodyPr/>
          <a:lstStyle/>
          <a:p>
            <a:pPr>
              <a:buNone/>
            </a:pPr>
            <a:r>
              <a:rPr lang="en-US" sz="13800" dirty="0" smtClean="0"/>
              <a:t>Insomnia</a:t>
            </a:r>
            <a:endParaRPr lang="en-US" sz="1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E4B00-0A1A-4DF8-9574-639AB9DA79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7"/>
          <p:cNvSpPr txBox="1">
            <a:spLocks/>
          </p:cNvSpPr>
          <p:nvPr/>
        </p:nvSpPr>
        <p:spPr bwMode="auto">
          <a:xfrm>
            <a:off x="0" y="6245225"/>
            <a:ext cx="662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Source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: Ken Simonson, AGC:  </a:t>
            </a:r>
            <a:r>
              <a:rPr lang="en-US" sz="1200" b="1" dirty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BLS state and regional employment report</a:t>
            </a:r>
          </a:p>
        </p:txBody>
      </p:sp>
      <p:grpSp>
        <p:nvGrpSpPr>
          <p:cNvPr id="2" name="Group 164"/>
          <p:cNvGrpSpPr>
            <a:grpSpLocks noChangeAspect="1"/>
          </p:cNvGrpSpPr>
          <p:nvPr/>
        </p:nvGrpSpPr>
        <p:grpSpPr>
          <a:xfrm>
            <a:off x="1066800" y="4953000"/>
            <a:ext cx="1441999" cy="925856"/>
            <a:chOff x="-377855" y="5841157"/>
            <a:chExt cx="3352490" cy="22328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574" name="Freeform 118"/>
            <p:cNvSpPr>
              <a:spLocks/>
            </p:cNvSpPr>
            <p:nvPr/>
          </p:nvSpPr>
          <p:spPr bwMode="auto">
            <a:xfrm>
              <a:off x="625376" y="5841157"/>
              <a:ext cx="2349259" cy="1993883"/>
            </a:xfrm>
            <a:custGeom>
              <a:avLst/>
              <a:gdLst/>
              <a:ahLst/>
              <a:cxnLst>
                <a:cxn ang="0">
                  <a:pos x="342" y="720"/>
                </a:cxn>
                <a:cxn ang="0">
                  <a:pos x="608" y="951"/>
                </a:cxn>
                <a:cxn ang="0">
                  <a:pos x="419" y="1181"/>
                </a:cxn>
                <a:cxn ang="0">
                  <a:pos x="383" y="1027"/>
                </a:cxn>
                <a:cxn ang="0">
                  <a:pos x="117" y="1293"/>
                </a:cxn>
                <a:cxn ang="0">
                  <a:pos x="266" y="1524"/>
                </a:cxn>
                <a:cxn ang="0">
                  <a:pos x="644" y="1446"/>
                </a:cxn>
                <a:cxn ang="0">
                  <a:pos x="531" y="1748"/>
                </a:cxn>
                <a:cxn ang="0">
                  <a:pos x="419" y="1861"/>
                </a:cxn>
                <a:cxn ang="0">
                  <a:pos x="230" y="1937"/>
                </a:cxn>
                <a:cxn ang="0">
                  <a:pos x="153" y="2321"/>
                </a:cxn>
                <a:cxn ang="0">
                  <a:pos x="266" y="2546"/>
                </a:cxn>
                <a:cxn ang="0">
                  <a:pos x="531" y="2663"/>
                </a:cxn>
                <a:cxn ang="0">
                  <a:pos x="531" y="2853"/>
                </a:cxn>
                <a:cxn ang="0">
                  <a:pos x="839" y="2929"/>
                </a:cxn>
                <a:cxn ang="0">
                  <a:pos x="992" y="2965"/>
                </a:cxn>
                <a:cxn ang="0">
                  <a:pos x="685" y="3349"/>
                </a:cxn>
                <a:cxn ang="0">
                  <a:pos x="454" y="3497"/>
                </a:cxn>
                <a:cxn ang="0">
                  <a:pos x="76" y="3685"/>
                </a:cxn>
                <a:cxn ang="0">
                  <a:pos x="76" y="3804"/>
                </a:cxn>
                <a:cxn ang="0">
                  <a:pos x="685" y="3538"/>
                </a:cxn>
                <a:cxn ang="0">
                  <a:pos x="1482" y="2853"/>
                </a:cxn>
                <a:cxn ang="0">
                  <a:pos x="1412" y="2776"/>
                </a:cxn>
                <a:cxn ang="0">
                  <a:pos x="1826" y="2244"/>
                </a:cxn>
                <a:cxn ang="0">
                  <a:pos x="1712" y="2398"/>
                </a:cxn>
                <a:cxn ang="0">
                  <a:pos x="1748" y="2587"/>
                </a:cxn>
                <a:cxn ang="0">
                  <a:pos x="1712" y="2699"/>
                </a:cxn>
                <a:cxn ang="0">
                  <a:pos x="2055" y="2510"/>
                </a:cxn>
                <a:cxn ang="0">
                  <a:pos x="2055" y="2321"/>
                </a:cxn>
                <a:cxn ang="0">
                  <a:pos x="2546" y="2434"/>
                </a:cxn>
                <a:cxn ang="0">
                  <a:pos x="2889" y="2398"/>
                </a:cxn>
                <a:cxn ang="0">
                  <a:pos x="3462" y="2587"/>
                </a:cxn>
                <a:cxn ang="0">
                  <a:pos x="3650" y="2812"/>
                </a:cxn>
                <a:cxn ang="0">
                  <a:pos x="3957" y="3041"/>
                </a:cxn>
                <a:cxn ang="0">
                  <a:pos x="4484" y="3077"/>
                </a:cxn>
                <a:cxn ang="0">
                  <a:pos x="4413" y="2776"/>
                </a:cxn>
                <a:cxn ang="0">
                  <a:pos x="4182" y="2734"/>
                </a:cxn>
                <a:cxn ang="0">
                  <a:pos x="3875" y="2510"/>
                </a:cxn>
                <a:cxn ang="0">
                  <a:pos x="3497" y="2244"/>
                </a:cxn>
                <a:cxn ang="0">
                  <a:pos x="3343" y="2434"/>
                </a:cxn>
                <a:cxn ang="0">
                  <a:pos x="3077" y="2203"/>
                </a:cxn>
                <a:cxn ang="0">
                  <a:pos x="2777" y="1902"/>
                </a:cxn>
                <a:cxn ang="0">
                  <a:pos x="2434" y="495"/>
                </a:cxn>
                <a:cxn ang="0">
                  <a:pos x="2133" y="117"/>
                </a:cxn>
                <a:cxn ang="0">
                  <a:pos x="1636" y="117"/>
                </a:cxn>
                <a:cxn ang="0">
                  <a:pos x="1412" y="117"/>
                </a:cxn>
                <a:cxn ang="0">
                  <a:pos x="1063" y="0"/>
                </a:cxn>
                <a:cxn ang="0">
                  <a:pos x="839" y="76"/>
                </a:cxn>
                <a:cxn ang="0">
                  <a:pos x="573" y="307"/>
                </a:cxn>
                <a:cxn ang="0">
                  <a:pos x="454" y="495"/>
                </a:cxn>
                <a:cxn ang="0">
                  <a:pos x="230" y="608"/>
                </a:cxn>
              </a:cxnLst>
              <a:rect l="0" t="0" r="r" b="b"/>
              <a:pathLst>
                <a:path w="4484" h="3804">
                  <a:moveTo>
                    <a:pt x="230" y="608"/>
                  </a:moveTo>
                  <a:lnTo>
                    <a:pt x="342" y="720"/>
                  </a:lnTo>
                  <a:lnTo>
                    <a:pt x="454" y="915"/>
                  </a:lnTo>
                  <a:lnTo>
                    <a:pt x="608" y="951"/>
                  </a:lnTo>
                  <a:lnTo>
                    <a:pt x="608" y="1181"/>
                  </a:lnTo>
                  <a:lnTo>
                    <a:pt x="419" y="1181"/>
                  </a:lnTo>
                  <a:lnTo>
                    <a:pt x="419" y="1027"/>
                  </a:lnTo>
                  <a:lnTo>
                    <a:pt x="383" y="1027"/>
                  </a:lnTo>
                  <a:lnTo>
                    <a:pt x="0" y="1181"/>
                  </a:lnTo>
                  <a:lnTo>
                    <a:pt x="117" y="1293"/>
                  </a:lnTo>
                  <a:lnTo>
                    <a:pt x="117" y="1446"/>
                  </a:lnTo>
                  <a:lnTo>
                    <a:pt x="266" y="1524"/>
                  </a:lnTo>
                  <a:lnTo>
                    <a:pt x="495" y="1559"/>
                  </a:lnTo>
                  <a:lnTo>
                    <a:pt x="644" y="1446"/>
                  </a:lnTo>
                  <a:lnTo>
                    <a:pt x="685" y="1712"/>
                  </a:lnTo>
                  <a:lnTo>
                    <a:pt x="531" y="1748"/>
                  </a:lnTo>
                  <a:lnTo>
                    <a:pt x="495" y="1825"/>
                  </a:lnTo>
                  <a:lnTo>
                    <a:pt x="419" y="1861"/>
                  </a:lnTo>
                  <a:lnTo>
                    <a:pt x="307" y="1790"/>
                  </a:lnTo>
                  <a:lnTo>
                    <a:pt x="230" y="1937"/>
                  </a:lnTo>
                  <a:lnTo>
                    <a:pt x="41" y="2132"/>
                  </a:lnTo>
                  <a:lnTo>
                    <a:pt x="153" y="2321"/>
                  </a:lnTo>
                  <a:lnTo>
                    <a:pt x="117" y="2398"/>
                  </a:lnTo>
                  <a:lnTo>
                    <a:pt x="266" y="2546"/>
                  </a:lnTo>
                  <a:lnTo>
                    <a:pt x="454" y="2546"/>
                  </a:lnTo>
                  <a:lnTo>
                    <a:pt x="531" y="2663"/>
                  </a:lnTo>
                  <a:lnTo>
                    <a:pt x="495" y="2734"/>
                  </a:lnTo>
                  <a:lnTo>
                    <a:pt x="531" y="2853"/>
                  </a:lnTo>
                  <a:lnTo>
                    <a:pt x="685" y="2776"/>
                  </a:lnTo>
                  <a:lnTo>
                    <a:pt x="839" y="2929"/>
                  </a:lnTo>
                  <a:lnTo>
                    <a:pt x="1063" y="2812"/>
                  </a:lnTo>
                  <a:lnTo>
                    <a:pt x="992" y="2965"/>
                  </a:lnTo>
                  <a:lnTo>
                    <a:pt x="992" y="3119"/>
                  </a:lnTo>
                  <a:lnTo>
                    <a:pt x="685" y="3349"/>
                  </a:lnTo>
                  <a:lnTo>
                    <a:pt x="573" y="3497"/>
                  </a:lnTo>
                  <a:lnTo>
                    <a:pt x="454" y="3497"/>
                  </a:lnTo>
                  <a:lnTo>
                    <a:pt x="266" y="3650"/>
                  </a:lnTo>
                  <a:lnTo>
                    <a:pt x="76" y="3685"/>
                  </a:lnTo>
                  <a:lnTo>
                    <a:pt x="0" y="3763"/>
                  </a:lnTo>
                  <a:lnTo>
                    <a:pt x="76" y="3804"/>
                  </a:lnTo>
                  <a:lnTo>
                    <a:pt x="454" y="3650"/>
                  </a:lnTo>
                  <a:lnTo>
                    <a:pt x="685" y="3538"/>
                  </a:lnTo>
                  <a:lnTo>
                    <a:pt x="1139" y="3231"/>
                  </a:lnTo>
                  <a:lnTo>
                    <a:pt x="1482" y="2853"/>
                  </a:lnTo>
                  <a:lnTo>
                    <a:pt x="1517" y="2776"/>
                  </a:lnTo>
                  <a:lnTo>
                    <a:pt x="1412" y="2776"/>
                  </a:lnTo>
                  <a:lnTo>
                    <a:pt x="1748" y="2280"/>
                  </a:lnTo>
                  <a:lnTo>
                    <a:pt x="1826" y="2244"/>
                  </a:lnTo>
                  <a:lnTo>
                    <a:pt x="1826" y="2321"/>
                  </a:lnTo>
                  <a:lnTo>
                    <a:pt x="1712" y="2398"/>
                  </a:lnTo>
                  <a:lnTo>
                    <a:pt x="1671" y="2622"/>
                  </a:lnTo>
                  <a:lnTo>
                    <a:pt x="1748" y="2587"/>
                  </a:lnTo>
                  <a:lnTo>
                    <a:pt x="1671" y="2663"/>
                  </a:lnTo>
                  <a:lnTo>
                    <a:pt x="1712" y="2699"/>
                  </a:lnTo>
                  <a:lnTo>
                    <a:pt x="1943" y="2546"/>
                  </a:lnTo>
                  <a:lnTo>
                    <a:pt x="2055" y="2510"/>
                  </a:lnTo>
                  <a:lnTo>
                    <a:pt x="2090" y="2398"/>
                  </a:lnTo>
                  <a:lnTo>
                    <a:pt x="2055" y="2321"/>
                  </a:lnTo>
                  <a:lnTo>
                    <a:pt x="2280" y="2280"/>
                  </a:lnTo>
                  <a:lnTo>
                    <a:pt x="2546" y="2434"/>
                  </a:lnTo>
                  <a:lnTo>
                    <a:pt x="2777" y="2356"/>
                  </a:lnTo>
                  <a:lnTo>
                    <a:pt x="2889" y="2398"/>
                  </a:lnTo>
                  <a:lnTo>
                    <a:pt x="3042" y="2398"/>
                  </a:lnTo>
                  <a:lnTo>
                    <a:pt x="3462" y="2587"/>
                  </a:lnTo>
                  <a:lnTo>
                    <a:pt x="3538" y="2663"/>
                  </a:lnTo>
                  <a:lnTo>
                    <a:pt x="3650" y="2812"/>
                  </a:lnTo>
                  <a:lnTo>
                    <a:pt x="3875" y="2965"/>
                  </a:lnTo>
                  <a:lnTo>
                    <a:pt x="3957" y="3041"/>
                  </a:lnTo>
                  <a:lnTo>
                    <a:pt x="4223" y="3195"/>
                  </a:lnTo>
                  <a:lnTo>
                    <a:pt x="4484" y="3077"/>
                  </a:lnTo>
                  <a:lnTo>
                    <a:pt x="4484" y="2929"/>
                  </a:lnTo>
                  <a:lnTo>
                    <a:pt x="4413" y="2776"/>
                  </a:lnTo>
                  <a:lnTo>
                    <a:pt x="4294" y="2734"/>
                  </a:lnTo>
                  <a:lnTo>
                    <a:pt x="4182" y="2734"/>
                  </a:lnTo>
                  <a:lnTo>
                    <a:pt x="4028" y="2622"/>
                  </a:lnTo>
                  <a:lnTo>
                    <a:pt x="3875" y="2510"/>
                  </a:lnTo>
                  <a:lnTo>
                    <a:pt x="3574" y="2203"/>
                  </a:lnTo>
                  <a:lnTo>
                    <a:pt x="3497" y="2244"/>
                  </a:lnTo>
                  <a:lnTo>
                    <a:pt x="3421" y="2356"/>
                  </a:lnTo>
                  <a:lnTo>
                    <a:pt x="3343" y="2434"/>
                  </a:lnTo>
                  <a:lnTo>
                    <a:pt x="3077" y="2280"/>
                  </a:lnTo>
                  <a:lnTo>
                    <a:pt x="3077" y="2203"/>
                  </a:lnTo>
                  <a:lnTo>
                    <a:pt x="2853" y="2280"/>
                  </a:lnTo>
                  <a:lnTo>
                    <a:pt x="2777" y="1902"/>
                  </a:lnTo>
                  <a:lnTo>
                    <a:pt x="2587" y="1063"/>
                  </a:lnTo>
                  <a:lnTo>
                    <a:pt x="2434" y="495"/>
                  </a:lnTo>
                  <a:lnTo>
                    <a:pt x="2356" y="230"/>
                  </a:lnTo>
                  <a:lnTo>
                    <a:pt x="2133" y="117"/>
                  </a:lnTo>
                  <a:lnTo>
                    <a:pt x="2014" y="188"/>
                  </a:lnTo>
                  <a:lnTo>
                    <a:pt x="1636" y="117"/>
                  </a:lnTo>
                  <a:lnTo>
                    <a:pt x="1517" y="153"/>
                  </a:lnTo>
                  <a:lnTo>
                    <a:pt x="1412" y="117"/>
                  </a:lnTo>
                  <a:lnTo>
                    <a:pt x="1412" y="76"/>
                  </a:lnTo>
                  <a:lnTo>
                    <a:pt x="1063" y="0"/>
                  </a:lnTo>
                  <a:lnTo>
                    <a:pt x="1027" y="76"/>
                  </a:lnTo>
                  <a:lnTo>
                    <a:pt x="839" y="76"/>
                  </a:lnTo>
                  <a:lnTo>
                    <a:pt x="685" y="188"/>
                  </a:lnTo>
                  <a:lnTo>
                    <a:pt x="573" y="307"/>
                  </a:lnTo>
                  <a:lnTo>
                    <a:pt x="531" y="419"/>
                  </a:lnTo>
                  <a:lnTo>
                    <a:pt x="454" y="495"/>
                  </a:lnTo>
                  <a:lnTo>
                    <a:pt x="307" y="495"/>
                  </a:lnTo>
                  <a:lnTo>
                    <a:pt x="230" y="608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-5%</a:t>
              </a:r>
            </a:p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3" name="Group 162"/>
            <p:cNvGrpSpPr/>
            <p:nvPr/>
          </p:nvGrpSpPr>
          <p:grpSpPr>
            <a:xfrm>
              <a:off x="-377855" y="7838186"/>
              <a:ext cx="912028" cy="235869"/>
              <a:chOff x="-377855" y="7838186"/>
              <a:chExt cx="912028" cy="235869"/>
            </a:xfrm>
            <a:grpFill/>
          </p:grpSpPr>
          <p:sp>
            <p:nvSpPr>
              <p:cNvPr id="19576" name="Freeform 120"/>
              <p:cNvSpPr>
                <a:spLocks/>
              </p:cNvSpPr>
              <p:nvPr/>
            </p:nvSpPr>
            <p:spPr bwMode="auto">
              <a:xfrm>
                <a:off x="420956" y="7847620"/>
                <a:ext cx="113217" cy="75478"/>
              </a:xfrm>
              <a:custGeom>
                <a:avLst/>
                <a:gdLst/>
                <a:ahLst/>
                <a:cxnLst>
                  <a:cxn ang="0">
                    <a:pos x="187" y="8"/>
                  </a:cxn>
                  <a:cxn ang="0">
                    <a:pos x="157" y="6"/>
                  </a:cxn>
                  <a:cxn ang="0">
                    <a:pos x="126" y="5"/>
                  </a:cxn>
                  <a:cxn ang="0">
                    <a:pos x="104" y="6"/>
                  </a:cxn>
                  <a:cxn ang="0">
                    <a:pos x="89" y="9"/>
                  </a:cxn>
                  <a:cxn ang="0">
                    <a:pos x="77" y="17"/>
                  </a:cxn>
                  <a:cxn ang="0">
                    <a:pos x="72" y="28"/>
                  </a:cxn>
                  <a:cxn ang="0">
                    <a:pos x="73" y="47"/>
                  </a:cxn>
                  <a:cxn ang="0">
                    <a:pos x="69" y="57"/>
                  </a:cxn>
                  <a:cxn ang="0">
                    <a:pos x="57" y="56"/>
                  </a:cxn>
                  <a:cxn ang="0">
                    <a:pos x="45" y="61"/>
                  </a:cxn>
                  <a:cxn ang="0">
                    <a:pos x="34" y="71"/>
                  </a:cxn>
                  <a:cxn ang="0">
                    <a:pos x="26" y="90"/>
                  </a:cxn>
                  <a:cxn ang="0">
                    <a:pos x="22" y="111"/>
                  </a:cxn>
                  <a:cxn ang="0">
                    <a:pos x="16" y="114"/>
                  </a:cxn>
                  <a:cxn ang="0">
                    <a:pos x="7" y="119"/>
                  </a:cxn>
                  <a:cxn ang="0">
                    <a:pos x="1" y="124"/>
                  </a:cxn>
                  <a:cxn ang="0">
                    <a:pos x="3" y="131"/>
                  </a:cxn>
                  <a:cxn ang="0">
                    <a:pos x="6" y="132"/>
                  </a:cxn>
                  <a:cxn ang="0">
                    <a:pos x="6" y="135"/>
                  </a:cxn>
                  <a:cxn ang="0">
                    <a:pos x="12" y="137"/>
                  </a:cxn>
                  <a:cxn ang="0">
                    <a:pos x="14" y="137"/>
                  </a:cxn>
                  <a:cxn ang="0">
                    <a:pos x="12" y="139"/>
                  </a:cxn>
                  <a:cxn ang="0">
                    <a:pos x="21" y="142"/>
                  </a:cxn>
                  <a:cxn ang="0">
                    <a:pos x="36" y="141"/>
                  </a:cxn>
                  <a:cxn ang="0">
                    <a:pos x="44" y="139"/>
                  </a:cxn>
                  <a:cxn ang="0">
                    <a:pos x="56" y="128"/>
                  </a:cxn>
                  <a:cxn ang="0">
                    <a:pos x="75" y="114"/>
                  </a:cxn>
                  <a:cxn ang="0">
                    <a:pos x="105" y="95"/>
                  </a:cxn>
                  <a:cxn ang="0">
                    <a:pos x="130" y="80"/>
                  </a:cxn>
                  <a:cxn ang="0">
                    <a:pos x="142" y="72"/>
                  </a:cxn>
                  <a:cxn ang="0">
                    <a:pos x="156" y="58"/>
                  </a:cxn>
                  <a:cxn ang="0">
                    <a:pos x="174" y="45"/>
                  </a:cxn>
                  <a:cxn ang="0">
                    <a:pos x="191" y="39"/>
                  </a:cxn>
                  <a:cxn ang="0">
                    <a:pos x="205" y="33"/>
                  </a:cxn>
                  <a:cxn ang="0">
                    <a:pos x="211" y="28"/>
                  </a:cxn>
                  <a:cxn ang="0">
                    <a:pos x="215" y="21"/>
                  </a:cxn>
                  <a:cxn ang="0">
                    <a:pos x="214" y="15"/>
                  </a:cxn>
                  <a:cxn ang="0">
                    <a:pos x="212" y="8"/>
                  </a:cxn>
                  <a:cxn ang="0">
                    <a:pos x="209" y="2"/>
                  </a:cxn>
                  <a:cxn ang="0">
                    <a:pos x="205" y="1"/>
                  </a:cxn>
                  <a:cxn ang="0">
                    <a:pos x="200" y="3"/>
                  </a:cxn>
                </a:cxnLst>
                <a:rect l="0" t="0" r="r" b="b"/>
                <a:pathLst>
                  <a:path w="215" h="142">
                    <a:moveTo>
                      <a:pt x="200" y="7"/>
                    </a:moveTo>
                    <a:lnTo>
                      <a:pt x="187" y="8"/>
                    </a:lnTo>
                    <a:lnTo>
                      <a:pt x="173" y="7"/>
                    </a:lnTo>
                    <a:lnTo>
                      <a:pt x="157" y="6"/>
                    </a:lnTo>
                    <a:lnTo>
                      <a:pt x="142" y="5"/>
                    </a:lnTo>
                    <a:lnTo>
                      <a:pt x="126" y="5"/>
                    </a:lnTo>
                    <a:lnTo>
                      <a:pt x="110" y="5"/>
                    </a:lnTo>
                    <a:lnTo>
                      <a:pt x="104" y="6"/>
                    </a:lnTo>
                    <a:lnTo>
                      <a:pt x="96" y="7"/>
                    </a:lnTo>
                    <a:lnTo>
                      <a:pt x="89" y="9"/>
                    </a:lnTo>
                    <a:lnTo>
                      <a:pt x="83" y="12"/>
                    </a:lnTo>
                    <a:lnTo>
                      <a:pt x="77" y="17"/>
                    </a:lnTo>
                    <a:lnTo>
                      <a:pt x="73" y="22"/>
                    </a:lnTo>
                    <a:lnTo>
                      <a:pt x="72" y="28"/>
                    </a:lnTo>
                    <a:lnTo>
                      <a:pt x="71" y="33"/>
                    </a:lnTo>
                    <a:lnTo>
                      <a:pt x="73" y="47"/>
                    </a:lnTo>
                    <a:lnTo>
                      <a:pt x="76" y="60"/>
                    </a:lnTo>
                    <a:lnTo>
                      <a:pt x="69" y="57"/>
                    </a:lnTo>
                    <a:lnTo>
                      <a:pt x="63" y="54"/>
                    </a:lnTo>
                    <a:lnTo>
                      <a:pt x="57" y="56"/>
                    </a:lnTo>
                    <a:lnTo>
                      <a:pt x="51" y="58"/>
                    </a:lnTo>
                    <a:lnTo>
                      <a:pt x="45" y="61"/>
                    </a:lnTo>
                    <a:lnTo>
                      <a:pt x="40" y="66"/>
                    </a:lnTo>
                    <a:lnTo>
                      <a:pt x="34" y="71"/>
                    </a:lnTo>
                    <a:lnTo>
                      <a:pt x="30" y="78"/>
                    </a:lnTo>
                    <a:lnTo>
                      <a:pt x="26" y="90"/>
                    </a:lnTo>
                    <a:lnTo>
                      <a:pt x="23" y="107"/>
                    </a:lnTo>
                    <a:lnTo>
                      <a:pt x="22" y="111"/>
                    </a:lnTo>
                    <a:lnTo>
                      <a:pt x="20" y="113"/>
                    </a:lnTo>
                    <a:lnTo>
                      <a:pt x="16" y="114"/>
                    </a:lnTo>
                    <a:lnTo>
                      <a:pt x="12" y="117"/>
                    </a:lnTo>
                    <a:lnTo>
                      <a:pt x="7" y="119"/>
                    </a:lnTo>
                    <a:lnTo>
                      <a:pt x="3" y="121"/>
                    </a:lnTo>
                    <a:lnTo>
                      <a:pt x="1" y="124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5" y="131"/>
                    </a:lnTo>
                    <a:lnTo>
                      <a:pt x="6" y="132"/>
                    </a:lnTo>
                    <a:lnTo>
                      <a:pt x="7" y="133"/>
                    </a:lnTo>
                    <a:lnTo>
                      <a:pt x="6" y="135"/>
                    </a:lnTo>
                    <a:lnTo>
                      <a:pt x="5" y="137"/>
                    </a:lnTo>
                    <a:lnTo>
                      <a:pt x="12" y="137"/>
                    </a:lnTo>
                    <a:lnTo>
                      <a:pt x="17" y="137"/>
                    </a:lnTo>
                    <a:lnTo>
                      <a:pt x="14" y="137"/>
                    </a:lnTo>
                    <a:lnTo>
                      <a:pt x="12" y="138"/>
                    </a:lnTo>
                    <a:lnTo>
                      <a:pt x="12" y="139"/>
                    </a:lnTo>
                    <a:lnTo>
                      <a:pt x="12" y="142"/>
                    </a:lnTo>
                    <a:lnTo>
                      <a:pt x="21" y="142"/>
                    </a:lnTo>
                    <a:lnTo>
                      <a:pt x="32" y="142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44" y="139"/>
                    </a:lnTo>
                    <a:lnTo>
                      <a:pt x="47" y="137"/>
                    </a:lnTo>
                    <a:lnTo>
                      <a:pt x="56" y="128"/>
                    </a:lnTo>
                    <a:lnTo>
                      <a:pt x="66" y="121"/>
                    </a:lnTo>
                    <a:lnTo>
                      <a:pt x="75" y="114"/>
                    </a:lnTo>
                    <a:lnTo>
                      <a:pt x="85" y="108"/>
                    </a:lnTo>
                    <a:lnTo>
                      <a:pt x="105" y="95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42" y="72"/>
                    </a:lnTo>
                    <a:lnTo>
                      <a:pt x="147" y="68"/>
                    </a:lnTo>
                    <a:lnTo>
                      <a:pt x="156" y="58"/>
                    </a:lnTo>
                    <a:lnTo>
                      <a:pt x="165" y="48"/>
                    </a:lnTo>
                    <a:lnTo>
                      <a:pt x="174" y="45"/>
                    </a:lnTo>
                    <a:lnTo>
                      <a:pt x="183" y="42"/>
                    </a:lnTo>
                    <a:lnTo>
                      <a:pt x="191" y="39"/>
                    </a:lnTo>
                    <a:lnTo>
                      <a:pt x="200" y="36"/>
                    </a:lnTo>
                    <a:lnTo>
                      <a:pt x="205" y="33"/>
                    </a:lnTo>
                    <a:lnTo>
                      <a:pt x="208" y="30"/>
                    </a:lnTo>
                    <a:lnTo>
                      <a:pt x="211" y="28"/>
                    </a:lnTo>
                    <a:lnTo>
                      <a:pt x="214" y="25"/>
                    </a:lnTo>
                    <a:lnTo>
                      <a:pt x="215" y="21"/>
                    </a:lnTo>
                    <a:lnTo>
                      <a:pt x="215" y="18"/>
                    </a:lnTo>
                    <a:lnTo>
                      <a:pt x="214" y="15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1" y="5"/>
                    </a:lnTo>
                    <a:lnTo>
                      <a:pt x="209" y="2"/>
                    </a:lnTo>
                    <a:lnTo>
                      <a:pt x="207" y="1"/>
                    </a:lnTo>
                    <a:lnTo>
                      <a:pt x="205" y="1"/>
                    </a:lnTo>
                    <a:lnTo>
                      <a:pt x="200" y="0"/>
                    </a:lnTo>
                    <a:lnTo>
                      <a:pt x="200" y="3"/>
                    </a:lnTo>
                    <a:lnTo>
                      <a:pt x="20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8" name="Freeform 122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3" name="Freeform 127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4" name="Freeform 128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5" name="Freeform 129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6" name="Freeform 130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3" name="Freeform 137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4" name="Freeform 138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5" name="Freeform 139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6" name="Freeform 140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7" name="Freeform 141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8" name="Freeform 142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9" name="Freeform 143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0" name="Freeform 144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1" name="Freeform 145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2" name="Freeform 146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3" name="Freeform 147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4" name="Freeform 148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5" name="Freeform 149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6" name="Freeform 150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7" name="Freeform 151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8" name="Freeform 152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9" name="Freeform 153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0" name="Freeform 154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1" name="Freeform 155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2" name="Freeform 156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3" name="Freeform 157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62" name="Freeform 6"/>
          <p:cNvSpPr>
            <a:spLocks/>
          </p:cNvSpPr>
          <p:nvPr/>
        </p:nvSpPr>
        <p:spPr bwMode="auto">
          <a:xfrm>
            <a:off x="1400175" y="1981200"/>
            <a:ext cx="857250" cy="601663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7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20"/>
              </a:cxn>
              <a:cxn ang="0">
                <a:pos x="456" y="296"/>
              </a:cxn>
              <a:cxn ang="0">
                <a:pos x="544" y="332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9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20"/>
              </a:cxn>
              <a:cxn ang="0">
                <a:pos x="2145" y="373"/>
              </a:cxn>
              <a:cxn ang="0">
                <a:pos x="1902" y="1407"/>
              </a:cxn>
              <a:cxn ang="0">
                <a:pos x="1902" y="1442"/>
              </a:cxn>
              <a:cxn ang="0">
                <a:pos x="1927" y="1478"/>
              </a:cxn>
              <a:cxn ang="0">
                <a:pos x="1914" y="1495"/>
              </a:cxn>
              <a:cxn ang="0">
                <a:pos x="1902" y="1542"/>
              </a:cxn>
              <a:cxn ang="0">
                <a:pos x="1341" y="1435"/>
              </a:cxn>
              <a:cxn ang="0">
                <a:pos x="1270" y="1448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8"/>
              </a:cxn>
              <a:cxn ang="0">
                <a:pos x="905" y="1442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3"/>
              </a:cxn>
              <a:cxn ang="0">
                <a:pos x="284" y="1158"/>
              </a:cxn>
              <a:cxn ang="0">
                <a:pos x="213" y="1052"/>
              </a:cxn>
              <a:cxn ang="0">
                <a:pos x="160" y="1034"/>
              </a:cxn>
              <a:cxn ang="0">
                <a:pos x="83" y="987"/>
              </a:cxn>
            </a:cxnLst>
            <a:rect l="0" t="0" r="r" b="b"/>
            <a:pathLst>
              <a:path w="2145" h="1566">
                <a:moveTo>
                  <a:pt x="83" y="987"/>
                </a:moveTo>
                <a:lnTo>
                  <a:pt x="30" y="951"/>
                </a:lnTo>
                <a:lnTo>
                  <a:pt x="12" y="946"/>
                </a:lnTo>
                <a:lnTo>
                  <a:pt x="0" y="940"/>
                </a:lnTo>
                <a:lnTo>
                  <a:pt x="0" y="928"/>
                </a:lnTo>
                <a:lnTo>
                  <a:pt x="18" y="881"/>
                </a:lnTo>
                <a:lnTo>
                  <a:pt x="24" y="857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7"/>
                </a:lnTo>
                <a:lnTo>
                  <a:pt x="71" y="846"/>
                </a:lnTo>
                <a:lnTo>
                  <a:pt x="71" y="828"/>
                </a:lnTo>
                <a:lnTo>
                  <a:pt x="89" y="804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20"/>
                </a:lnTo>
                <a:lnTo>
                  <a:pt x="378" y="278"/>
                </a:lnTo>
                <a:lnTo>
                  <a:pt x="456" y="296"/>
                </a:lnTo>
                <a:lnTo>
                  <a:pt x="502" y="332"/>
                </a:lnTo>
                <a:lnTo>
                  <a:pt x="544" y="332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9"/>
                </a:lnTo>
                <a:lnTo>
                  <a:pt x="527" y="656"/>
                </a:lnTo>
                <a:lnTo>
                  <a:pt x="544" y="674"/>
                </a:lnTo>
                <a:lnTo>
                  <a:pt x="585" y="651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20"/>
                </a:lnTo>
                <a:lnTo>
                  <a:pt x="644" y="213"/>
                </a:lnTo>
                <a:lnTo>
                  <a:pt x="667" y="220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20"/>
                </a:lnTo>
                <a:lnTo>
                  <a:pt x="2138" y="373"/>
                </a:lnTo>
                <a:lnTo>
                  <a:pt x="2145" y="373"/>
                </a:lnTo>
                <a:lnTo>
                  <a:pt x="1914" y="1394"/>
                </a:lnTo>
                <a:lnTo>
                  <a:pt x="1902" y="1407"/>
                </a:lnTo>
                <a:lnTo>
                  <a:pt x="1902" y="1424"/>
                </a:lnTo>
                <a:lnTo>
                  <a:pt x="1902" y="1442"/>
                </a:lnTo>
                <a:lnTo>
                  <a:pt x="1914" y="1453"/>
                </a:lnTo>
                <a:lnTo>
                  <a:pt x="1927" y="1478"/>
                </a:lnTo>
                <a:lnTo>
                  <a:pt x="1920" y="1489"/>
                </a:lnTo>
                <a:lnTo>
                  <a:pt x="1914" y="1495"/>
                </a:lnTo>
                <a:lnTo>
                  <a:pt x="1902" y="1513"/>
                </a:lnTo>
                <a:lnTo>
                  <a:pt x="1902" y="1542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8"/>
                </a:lnTo>
                <a:lnTo>
                  <a:pt x="1270" y="1448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8"/>
                </a:lnTo>
                <a:lnTo>
                  <a:pt x="975" y="1453"/>
                </a:lnTo>
                <a:lnTo>
                  <a:pt x="905" y="1442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30"/>
                </a:lnTo>
                <a:lnTo>
                  <a:pt x="692" y="1394"/>
                </a:lnTo>
                <a:lnTo>
                  <a:pt x="585" y="1366"/>
                </a:lnTo>
                <a:lnTo>
                  <a:pt x="532" y="1353"/>
                </a:lnTo>
                <a:lnTo>
                  <a:pt x="467" y="1366"/>
                </a:lnTo>
                <a:lnTo>
                  <a:pt x="367" y="1353"/>
                </a:lnTo>
                <a:lnTo>
                  <a:pt x="284" y="1318"/>
                </a:lnTo>
                <a:lnTo>
                  <a:pt x="272" y="1283"/>
                </a:lnTo>
                <a:lnTo>
                  <a:pt x="272" y="1182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2"/>
                </a:lnTo>
                <a:lnTo>
                  <a:pt x="165" y="1052"/>
                </a:lnTo>
                <a:lnTo>
                  <a:pt x="160" y="1034"/>
                </a:lnTo>
                <a:lnTo>
                  <a:pt x="136" y="1011"/>
                </a:lnTo>
                <a:lnTo>
                  <a:pt x="83" y="98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169988" y="2359025"/>
            <a:ext cx="1028700" cy="831850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49"/>
              </a:cxn>
              <a:cxn ang="0">
                <a:pos x="497" y="313"/>
              </a:cxn>
              <a:cxn ang="0">
                <a:pos x="573" y="77"/>
              </a:cxn>
              <a:cxn ang="0">
                <a:pos x="586" y="6"/>
              </a:cxn>
              <a:cxn ang="0">
                <a:pos x="644" y="6"/>
              </a:cxn>
              <a:cxn ang="0">
                <a:pos x="715" y="24"/>
              </a:cxn>
              <a:cxn ang="0">
                <a:pos x="744" y="65"/>
              </a:cxn>
              <a:cxn ang="0">
                <a:pos x="851" y="118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8"/>
              </a:cxn>
              <a:cxn ang="0">
                <a:pos x="1554" y="466"/>
              </a:cxn>
              <a:cxn ang="0">
                <a:pos x="1625" y="437"/>
              </a:cxn>
              <a:cxn ang="0">
                <a:pos x="1702" y="448"/>
              </a:cxn>
              <a:cxn ang="0">
                <a:pos x="1766" y="437"/>
              </a:cxn>
              <a:cxn ang="0">
                <a:pos x="1819" y="448"/>
              </a:cxn>
              <a:cxn ang="0">
                <a:pos x="1879" y="461"/>
              </a:cxn>
              <a:cxn ang="0">
                <a:pos x="2488" y="579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7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49"/>
                </a:lnTo>
                <a:lnTo>
                  <a:pt x="449" y="448"/>
                </a:lnTo>
                <a:lnTo>
                  <a:pt x="497" y="313"/>
                </a:lnTo>
                <a:lnTo>
                  <a:pt x="550" y="136"/>
                </a:lnTo>
                <a:lnTo>
                  <a:pt x="573" y="77"/>
                </a:lnTo>
                <a:lnTo>
                  <a:pt x="586" y="24"/>
                </a:lnTo>
                <a:lnTo>
                  <a:pt x="586" y="6"/>
                </a:lnTo>
                <a:lnTo>
                  <a:pt x="609" y="0"/>
                </a:lnTo>
                <a:lnTo>
                  <a:pt x="644" y="6"/>
                </a:lnTo>
                <a:lnTo>
                  <a:pt x="662" y="0"/>
                </a:lnTo>
                <a:lnTo>
                  <a:pt x="715" y="24"/>
                </a:lnTo>
                <a:lnTo>
                  <a:pt x="739" y="47"/>
                </a:lnTo>
                <a:lnTo>
                  <a:pt x="744" y="65"/>
                </a:lnTo>
                <a:lnTo>
                  <a:pt x="792" y="65"/>
                </a:lnTo>
                <a:lnTo>
                  <a:pt x="851" y="118"/>
                </a:lnTo>
                <a:lnTo>
                  <a:pt x="863" y="171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6"/>
                </a:lnTo>
                <a:lnTo>
                  <a:pt x="1046" y="379"/>
                </a:lnTo>
                <a:lnTo>
                  <a:pt x="1111" y="366"/>
                </a:lnTo>
                <a:lnTo>
                  <a:pt x="1164" y="379"/>
                </a:lnTo>
                <a:lnTo>
                  <a:pt x="1271" y="407"/>
                </a:lnTo>
                <a:lnTo>
                  <a:pt x="1294" y="443"/>
                </a:lnTo>
                <a:lnTo>
                  <a:pt x="1424" y="425"/>
                </a:lnTo>
                <a:lnTo>
                  <a:pt x="1466" y="448"/>
                </a:lnTo>
                <a:lnTo>
                  <a:pt x="1484" y="455"/>
                </a:lnTo>
                <a:lnTo>
                  <a:pt x="1554" y="466"/>
                </a:lnTo>
                <a:lnTo>
                  <a:pt x="1583" y="461"/>
                </a:lnTo>
                <a:lnTo>
                  <a:pt x="1625" y="437"/>
                </a:lnTo>
                <a:lnTo>
                  <a:pt x="1661" y="437"/>
                </a:lnTo>
                <a:lnTo>
                  <a:pt x="1702" y="448"/>
                </a:lnTo>
                <a:lnTo>
                  <a:pt x="1731" y="437"/>
                </a:lnTo>
                <a:lnTo>
                  <a:pt x="1766" y="437"/>
                </a:lnTo>
                <a:lnTo>
                  <a:pt x="1784" y="448"/>
                </a:lnTo>
                <a:lnTo>
                  <a:pt x="1819" y="448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8"/>
                </a:lnTo>
                <a:lnTo>
                  <a:pt x="2488" y="579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1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7"/>
                </a:lnTo>
                <a:lnTo>
                  <a:pt x="1241" y="1949"/>
                </a:lnTo>
                <a:lnTo>
                  <a:pt x="36" y="1619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1084263" y="2982913"/>
            <a:ext cx="1023937" cy="1684337"/>
          </a:xfrm>
          <a:custGeom>
            <a:avLst/>
            <a:gdLst/>
            <a:ahLst/>
            <a:cxnLst>
              <a:cxn ang="0">
                <a:pos x="1447" y="4276"/>
              </a:cxn>
              <a:cxn ang="0">
                <a:pos x="1458" y="4212"/>
              </a:cxn>
              <a:cxn ang="0">
                <a:pos x="1429" y="4164"/>
              </a:cxn>
              <a:cxn ang="0">
                <a:pos x="1359" y="3887"/>
              </a:cxn>
              <a:cxn ang="0">
                <a:pos x="1211" y="3721"/>
              </a:cxn>
              <a:cxn ang="0">
                <a:pos x="1151" y="3657"/>
              </a:cxn>
              <a:cxn ang="0">
                <a:pos x="1116" y="3579"/>
              </a:cxn>
              <a:cxn ang="0">
                <a:pos x="927" y="3497"/>
              </a:cxn>
              <a:cxn ang="0">
                <a:pos x="791" y="3355"/>
              </a:cxn>
              <a:cxn ang="0">
                <a:pos x="537" y="3254"/>
              </a:cxn>
              <a:cxn ang="0">
                <a:pos x="525" y="3155"/>
              </a:cxn>
              <a:cxn ang="0">
                <a:pos x="555" y="3024"/>
              </a:cxn>
              <a:cxn ang="0">
                <a:pos x="502" y="2906"/>
              </a:cxn>
              <a:cxn ang="0">
                <a:pos x="525" y="2853"/>
              </a:cxn>
              <a:cxn ang="0">
                <a:pos x="384" y="2605"/>
              </a:cxn>
              <a:cxn ang="0">
                <a:pos x="289" y="2427"/>
              </a:cxn>
              <a:cxn ang="0">
                <a:pos x="331" y="2298"/>
              </a:cxn>
              <a:cxn ang="0">
                <a:pos x="349" y="2168"/>
              </a:cxn>
              <a:cxn ang="0">
                <a:pos x="230" y="2049"/>
              </a:cxn>
              <a:cxn ang="0">
                <a:pos x="236" y="1867"/>
              </a:cxn>
              <a:cxn ang="0">
                <a:pos x="271" y="1790"/>
              </a:cxn>
              <a:cxn ang="0">
                <a:pos x="295" y="1879"/>
              </a:cxn>
              <a:cxn ang="0">
                <a:pos x="354" y="1867"/>
              </a:cxn>
              <a:cxn ang="0">
                <a:pos x="331" y="1689"/>
              </a:cxn>
              <a:cxn ang="0">
                <a:pos x="283" y="1742"/>
              </a:cxn>
              <a:cxn ang="0">
                <a:pos x="182" y="1677"/>
              </a:cxn>
              <a:cxn ang="0">
                <a:pos x="159" y="1464"/>
              </a:cxn>
              <a:cxn ang="0">
                <a:pos x="23" y="1223"/>
              </a:cxn>
              <a:cxn ang="0">
                <a:pos x="35" y="1111"/>
              </a:cxn>
              <a:cxn ang="0">
                <a:pos x="94" y="957"/>
              </a:cxn>
              <a:cxn ang="0">
                <a:pos x="47" y="768"/>
              </a:cxn>
              <a:cxn ang="0">
                <a:pos x="5" y="685"/>
              </a:cxn>
              <a:cxn ang="0">
                <a:pos x="5" y="579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4"/>
              </a:cxn>
              <a:cxn ang="0">
                <a:pos x="2475" y="3556"/>
              </a:cxn>
              <a:cxn ang="0">
                <a:pos x="2498" y="3662"/>
              </a:cxn>
              <a:cxn ang="0">
                <a:pos x="2540" y="3751"/>
              </a:cxn>
              <a:cxn ang="0">
                <a:pos x="2563" y="3827"/>
              </a:cxn>
              <a:cxn ang="0">
                <a:pos x="2463" y="3869"/>
              </a:cxn>
              <a:cxn ang="0">
                <a:pos x="2333" y="4099"/>
              </a:cxn>
              <a:cxn ang="0">
                <a:pos x="2310" y="4152"/>
              </a:cxn>
              <a:cxn ang="0">
                <a:pos x="2297" y="4247"/>
              </a:cxn>
              <a:cxn ang="0">
                <a:pos x="2340" y="4324"/>
              </a:cxn>
              <a:cxn ang="0">
                <a:pos x="2292" y="4372"/>
              </a:cxn>
            </a:cxnLst>
            <a:rect l="0" t="0" r="r" b="b"/>
            <a:pathLst>
              <a:path w="2563" h="4377">
                <a:moveTo>
                  <a:pt x="2239" y="4365"/>
                </a:moveTo>
                <a:lnTo>
                  <a:pt x="1458" y="4288"/>
                </a:lnTo>
                <a:lnTo>
                  <a:pt x="1447" y="4276"/>
                </a:lnTo>
                <a:lnTo>
                  <a:pt x="1441" y="4235"/>
                </a:lnTo>
                <a:lnTo>
                  <a:pt x="1447" y="4218"/>
                </a:lnTo>
                <a:lnTo>
                  <a:pt x="1458" y="4212"/>
                </a:lnTo>
                <a:lnTo>
                  <a:pt x="1447" y="4200"/>
                </a:lnTo>
                <a:lnTo>
                  <a:pt x="1435" y="4200"/>
                </a:lnTo>
                <a:lnTo>
                  <a:pt x="1429" y="4164"/>
                </a:lnTo>
                <a:lnTo>
                  <a:pt x="1429" y="4152"/>
                </a:lnTo>
                <a:lnTo>
                  <a:pt x="1429" y="4022"/>
                </a:lnTo>
                <a:lnTo>
                  <a:pt x="1359" y="3887"/>
                </a:lnTo>
                <a:lnTo>
                  <a:pt x="1318" y="3845"/>
                </a:lnTo>
                <a:lnTo>
                  <a:pt x="1288" y="3792"/>
                </a:lnTo>
                <a:lnTo>
                  <a:pt x="1211" y="3721"/>
                </a:lnTo>
                <a:lnTo>
                  <a:pt x="1163" y="3721"/>
                </a:lnTo>
                <a:lnTo>
                  <a:pt x="1134" y="3692"/>
                </a:lnTo>
                <a:lnTo>
                  <a:pt x="1151" y="3657"/>
                </a:lnTo>
                <a:lnTo>
                  <a:pt x="1140" y="3632"/>
                </a:lnTo>
                <a:lnTo>
                  <a:pt x="1140" y="3609"/>
                </a:lnTo>
                <a:lnTo>
                  <a:pt x="1116" y="3579"/>
                </a:lnTo>
                <a:lnTo>
                  <a:pt x="1034" y="3568"/>
                </a:lnTo>
                <a:lnTo>
                  <a:pt x="986" y="3550"/>
                </a:lnTo>
                <a:lnTo>
                  <a:pt x="927" y="3497"/>
                </a:lnTo>
                <a:lnTo>
                  <a:pt x="892" y="3408"/>
                </a:lnTo>
                <a:lnTo>
                  <a:pt x="844" y="3367"/>
                </a:lnTo>
                <a:lnTo>
                  <a:pt x="791" y="3355"/>
                </a:lnTo>
                <a:lnTo>
                  <a:pt x="649" y="3290"/>
                </a:lnTo>
                <a:lnTo>
                  <a:pt x="603" y="3290"/>
                </a:lnTo>
                <a:lnTo>
                  <a:pt x="537" y="3254"/>
                </a:lnTo>
                <a:lnTo>
                  <a:pt x="502" y="3219"/>
                </a:lnTo>
                <a:lnTo>
                  <a:pt x="502" y="3183"/>
                </a:lnTo>
                <a:lnTo>
                  <a:pt x="525" y="3155"/>
                </a:lnTo>
                <a:lnTo>
                  <a:pt x="537" y="3084"/>
                </a:lnTo>
                <a:lnTo>
                  <a:pt x="549" y="3042"/>
                </a:lnTo>
                <a:lnTo>
                  <a:pt x="555" y="3024"/>
                </a:lnTo>
                <a:lnTo>
                  <a:pt x="543" y="2971"/>
                </a:lnTo>
                <a:lnTo>
                  <a:pt x="507" y="2954"/>
                </a:lnTo>
                <a:lnTo>
                  <a:pt x="502" y="2906"/>
                </a:lnTo>
                <a:lnTo>
                  <a:pt x="514" y="2894"/>
                </a:lnTo>
                <a:lnTo>
                  <a:pt x="519" y="2894"/>
                </a:lnTo>
                <a:lnTo>
                  <a:pt x="525" y="2853"/>
                </a:lnTo>
                <a:lnTo>
                  <a:pt x="484" y="2823"/>
                </a:lnTo>
                <a:lnTo>
                  <a:pt x="390" y="2652"/>
                </a:lnTo>
                <a:lnTo>
                  <a:pt x="384" y="2605"/>
                </a:lnTo>
                <a:lnTo>
                  <a:pt x="366" y="2564"/>
                </a:lnTo>
                <a:lnTo>
                  <a:pt x="360" y="2528"/>
                </a:lnTo>
                <a:lnTo>
                  <a:pt x="289" y="2427"/>
                </a:lnTo>
                <a:lnTo>
                  <a:pt x="295" y="2321"/>
                </a:lnTo>
                <a:lnTo>
                  <a:pt x="313" y="2298"/>
                </a:lnTo>
                <a:lnTo>
                  <a:pt x="331" y="2298"/>
                </a:lnTo>
                <a:lnTo>
                  <a:pt x="366" y="2262"/>
                </a:lnTo>
                <a:lnTo>
                  <a:pt x="372" y="2191"/>
                </a:lnTo>
                <a:lnTo>
                  <a:pt x="349" y="2168"/>
                </a:lnTo>
                <a:lnTo>
                  <a:pt x="301" y="2144"/>
                </a:lnTo>
                <a:lnTo>
                  <a:pt x="248" y="2097"/>
                </a:lnTo>
                <a:lnTo>
                  <a:pt x="230" y="2049"/>
                </a:lnTo>
                <a:lnTo>
                  <a:pt x="230" y="1920"/>
                </a:lnTo>
                <a:lnTo>
                  <a:pt x="242" y="1897"/>
                </a:lnTo>
                <a:lnTo>
                  <a:pt x="236" y="1867"/>
                </a:lnTo>
                <a:lnTo>
                  <a:pt x="248" y="1861"/>
                </a:lnTo>
                <a:lnTo>
                  <a:pt x="260" y="1790"/>
                </a:lnTo>
                <a:lnTo>
                  <a:pt x="271" y="1790"/>
                </a:lnTo>
                <a:lnTo>
                  <a:pt x="289" y="1808"/>
                </a:lnTo>
                <a:lnTo>
                  <a:pt x="283" y="1861"/>
                </a:lnTo>
                <a:lnTo>
                  <a:pt x="295" y="1879"/>
                </a:lnTo>
                <a:lnTo>
                  <a:pt x="342" y="1914"/>
                </a:lnTo>
                <a:lnTo>
                  <a:pt x="349" y="1897"/>
                </a:lnTo>
                <a:lnTo>
                  <a:pt x="354" y="1867"/>
                </a:lnTo>
                <a:lnTo>
                  <a:pt x="331" y="1790"/>
                </a:lnTo>
                <a:lnTo>
                  <a:pt x="324" y="1748"/>
                </a:lnTo>
                <a:lnTo>
                  <a:pt x="331" y="1689"/>
                </a:lnTo>
                <a:lnTo>
                  <a:pt x="319" y="1684"/>
                </a:lnTo>
                <a:lnTo>
                  <a:pt x="289" y="1719"/>
                </a:lnTo>
                <a:lnTo>
                  <a:pt x="283" y="1742"/>
                </a:lnTo>
                <a:lnTo>
                  <a:pt x="271" y="1766"/>
                </a:lnTo>
                <a:lnTo>
                  <a:pt x="230" y="1748"/>
                </a:lnTo>
                <a:lnTo>
                  <a:pt x="182" y="1677"/>
                </a:lnTo>
                <a:lnTo>
                  <a:pt x="136" y="1659"/>
                </a:lnTo>
                <a:lnTo>
                  <a:pt x="159" y="1618"/>
                </a:lnTo>
                <a:lnTo>
                  <a:pt x="159" y="1464"/>
                </a:lnTo>
                <a:lnTo>
                  <a:pt x="100" y="1400"/>
                </a:lnTo>
                <a:lnTo>
                  <a:pt x="70" y="1347"/>
                </a:lnTo>
                <a:lnTo>
                  <a:pt x="23" y="1223"/>
                </a:lnTo>
                <a:lnTo>
                  <a:pt x="47" y="1182"/>
                </a:lnTo>
                <a:lnTo>
                  <a:pt x="35" y="1146"/>
                </a:lnTo>
                <a:lnTo>
                  <a:pt x="35" y="1111"/>
                </a:lnTo>
                <a:lnTo>
                  <a:pt x="58" y="1022"/>
                </a:lnTo>
                <a:lnTo>
                  <a:pt x="88" y="980"/>
                </a:lnTo>
                <a:lnTo>
                  <a:pt x="94" y="957"/>
                </a:lnTo>
                <a:lnTo>
                  <a:pt x="88" y="875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5"/>
                </a:lnTo>
                <a:lnTo>
                  <a:pt x="0" y="632"/>
                </a:lnTo>
                <a:lnTo>
                  <a:pt x="5" y="620"/>
                </a:lnTo>
                <a:lnTo>
                  <a:pt x="5" y="579"/>
                </a:lnTo>
                <a:lnTo>
                  <a:pt x="47" y="508"/>
                </a:lnTo>
                <a:lnTo>
                  <a:pt x="159" y="384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30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4"/>
                </a:lnTo>
                <a:lnTo>
                  <a:pt x="2475" y="3479"/>
                </a:lnTo>
                <a:lnTo>
                  <a:pt x="2475" y="3538"/>
                </a:lnTo>
                <a:lnTo>
                  <a:pt x="2475" y="3556"/>
                </a:lnTo>
                <a:lnTo>
                  <a:pt x="2475" y="3574"/>
                </a:lnTo>
                <a:lnTo>
                  <a:pt x="2498" y="3621"/>
                </a:lnTo>
                <a:lnTo>
                  <a:pt x="2498" y="3662"/>
                </a:lnTo>
                <a:lnTo>
                  <a:pt x="2510" y="3692"/>
                </a:lnTo>
                <a:lnTo>
                  <a:pt x="2522" y="3739"/>
                </a:lnTo>
                <a:lnTo>
                  <a:pt x="2540" y="3751"/>
                </a:lnTo>
                <a:lnTo>
                  <a:pt x="2563" y="3774"/>
                </a:lnTo>
                <a:lnTo>
                  <a:pt x="2563" y="3816"/>
                </a:lnTo>
                <a:lnTo>
                  <a:pt x="2563" y="3827"/>
                </a:lnTo>
                <a:lnTo>
                  <a:pt x="2546" y="3816"/>
                </a:lnTo>
                <a:lnTo>
                  <a:pt x="2510" y="3852"/>
                </a:lnTo>
                <a:lnTo>
                  <a:pt x="2463" y="3869"/>
                </a:lnTo>
                <a:lnTo>
                  <a:pt x="2422" y="3911"/>
                </a:lnTo>
                <a:lnTo>
                  <a:pt x="2398" y="4017"/>
                </a:lnTo>
                <a:lnTo>
                  <a:pt x="2333" y="4099"/>
                </a:lnTo>
                <a:lnTo>
                  <a:pt x="2304" y="4099"/>
                </a:lnTo>
                <a:lnTo>
                  <a:pt x="2297" y="4123"/>
                </a:lnTo>
                <a:lnTo>
                  <a:pt x="2310" y="4152"/>
                </a:lnTo>
                <a:lnTo>
                  <a:pt x="2304" y="4177"/>
                </a:lnTo>
                <a:lnTo>
                  <a:pt x="2292" y="4230"/>
                </a:lnTo>
                <a:lnTo>
                  <a:pt x="2297" y="4247"/>
                </a:lnTo>
                <a:lnTo>
                  <a:pt x="2345" y="4288"/>
                </a:lnTo>
                <a:lnTo>
                  <a:pt x="2351" y="4306"/>
                </a:lnTo>
                <a:lnTo>
                  <a:pt x="2340" y="4324"/>
                </a:lnTo>
                <a:lnTo>
                  <a:pt x="2333" y="4347"/>
                </a:lnTo>
                <a:lnTo>
                  <a:pt x="2304" y="4377"/>
                </a:lnTo>
                <a:lnTo>
                  <a:pt x="2292" y="4372"/>
                </a:lnTo>
                <a:lnTo>
                  <a:pt x="2239" y="436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-1%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2008188" y="2124075"/>
            <a:ext cx="765175" cy="1195388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3"/>
              </a:cxn>
              <a:cxn ang="0">
                <a:pos x="390" y="1122"/>
              </a:cxn>
              <a:cxn ang="0">
                <a:pos x="378" y="1069"/>
              </a:cxn>
              <a:cxn ang="0">
                <a:pos x="390" y="1021"/>
              </a:cxn>
              <a:cxn ang="0">
                <a:pos x="614" y="0"/>
              </a:cxn>
              <a:cxn ang="0">
                <a:pos x="804" y="455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7"/>
              </a:cxn>
              <a:cxn ang="0">
                <a:pos x="1034" y="1028"/>
              </a:cxn>
              <a:cxn ang="0">
                <a:pos x="1075" y="1062"/>
              </a:cxn>
              <a:cxn ang="0">
                <a:pos x="1159" y="1092"/>
              </a:cxn>
              <a:cxn ang="0">
                <a:pos x="1099" y="1246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8"/>
              </a:cxn>
            </a:cxnLst>
            <a:rect l="0" t="0" r="r" b="b"/>
            <a:pathLst>
              <a:path w="1920" h="3108">
                <a:moveTo>
                  <a:pt x="0" y="2771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5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3"/>
                </a:lnTo>
                <a:lnTo>
                  <a:pt x="378" y="1140"/>
                </a:lnTo>
                <a:lnTo>
                  <a:pt x="390" y="1122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1"/>
                </a:lnTo>
                <a:lnTo>
                  <a:pt x="621" y="0"/>
                </a:lnTo>
                <a:lnTo>
                  <a:pt x="614" y="0"/>
                </a:lnTo>
                <a:lnTo>
                  <a:pt x="869" y="65"/>
                </a:lnTo>
                <a:lnTo>
                  <a:pt x="804" y="455"/>
                </a:lnTo>
                <a:lnTo>
                  <a:pt x="845" y="560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7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2"/>
                </a:lnTo>
                <a:lnTo>
                  <a:pt x="1141" y="1069"/>
                </a:lnTo>
                <a:lnTo>
                  <a:pt x="1159" y="1092"/>
                </a:lnTo>
                <a:lnTo>
                  <a:pt x="1093" y="1222"/>
                </a:lnTo>
                <a:lnTo>
                  <a:pt x="1099" y="1246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399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6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8"/>
                </a:lnTo>
                <a:lnTo>
                  <a:pt x="880" y="2948"/>
                </a:lnTo>
                <a:lnTo>
                  <a:pt x="0" y="277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2328863" y="2149475"/>
            <a:ext cx="1308100" cy="800100"/>
          </a:xfrm>
          <a:custGeom>
            <a:avLst/>
            <a:gdLst/>
            <a:ahLst/>
            <a:cxnLst>
              <a:cxn ang="0">
                <a:pos x="1146" y="1837"/>
              </a:cxn>
              <a:cxn ang="0">
                <a:pos x="1087" y="2014"/>
              </a:cxn>
              <a:cxn ang="0">
                <a:pos x="1034" y="1920"/>
              </a:cxn>
              <a:cxn ang="0">
                <a:pos x="1004" y="1985"/>
              </a:cxn>
              <a:cxn ang="0">
                <a:pos x="910" y="1991"/>
              </a:cxn>
              <a:cxn ang="0">
                <a:pos x="797" y="1967"/>
              </a:cxn>
              <a:cxn ang="0">
                <a:pos x="762" y="1955"/>
              </a:cxn>
              <a:cxn ang="0">
                <a:pos x="703" y="1973"/>
              </a:cxn>
              <a:cxn ang="0">
                <a:pos x="621" y="1961"/>
              </a:cxn>
              <a:cxn ang="0">
                <a:pos x="567" y="1978"/>
              </a:cxn>
              <a:cxn ang="0">
                <a:pos x="543" y="1920"/>
              </a:cxn>
              <a:cxn ang="0">
                <a:pos x="550" y="1843"/>
              </a:cxn>
              <a:cxn ang="0">
                <a:pos x="484" y="1801"/>
              </a:cxn>
              <a:cxn ang="0">
                <a:pos x="472" y="1719"/>
              </a:cxn>
              <a:cxn ang="0">
                <a:pos x="443" y="1641"/>
              </a:cxn>
              <a:cxn ang="0">
                <a:pos x="426" y="1512"/>
              </a:cxn>
              <a:cxn ang="0">
                <a:pos x="419" y="1448"/>
              </a:cxn>
              <a:cxn ang="0">
                <a:pos x="396" y="1412"/>
              </a:cxn>
              <a:cxn ang="0">
                <a:pos x="372" y="1412"/>
              </a:cxn>
              <a:cxn ang="0">
                <a:pos x="271" y="1483"/>
              </a:cxn>
              <a:cxn ang="0">
                <a:pos x="230" y="1394"/>
              </a:cxn>
              <a:cxn ang="0">
                <a:pos x="225" y="1334"/>
              </a:cxn>
              <a:cxn ang="0">
                <a:pos x="271" y="1270"/>
              </a:cxn>
              <a:cxn ang="0">
                <a:pos x="271" y="1199"/>
              </a:cxn>
              <a:cxn ang="0">
                <a:pos x="289" y="1157"/>
              </a:cxn>
              <a:cxn ang="0">
                <a:pos x="337" y="1004"/>
              </a:cxn>
              <a:cxn ang="0">
                <a:pos x="271" y="963"/>
              </a:cxn>
              <a:cxn ang="0">
                <a:pos x="207" y="910"/>
              </a:cxn>
              <a:cxn ang="0">
                <a:pos x="147" y="756"/>
              </a:cxn>
              <a:cxn ang="0">
                <a:pos x="48" y="644"/>
              </a:cxn>
              <a:cxn ang="0">
                <a:pos x="41" y="602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5"/>
              </a:cxn>
            </a:cxnLst>
            <a:rect l="0" t="0" r="r" b="b"/>
            <a:pathLst>
              <a:path w="3279" h="2085">
                <a:moveTo>
                  <a:pt x="3149" y="2085"/>
                </a:moveTo>
                <a:lnTo>
                  <a:pt x="1146" y="1837"/>
                </a:lnTo>
                <a:lnTo>
                  <a:pt x="1116" y="2037"/>
                </a:lnTo>
                <a:lnTo>
                  <a:pt x="1087" y="2014"/>
                </a:lnTo>
                <a:lnTo>
                  <a:pt x="1075" y="1961"/>
                </a:lnTo>
                <a:lnTo>
                  <a:pt x="1034" y="1920"/>
                </a:lnTo>
                <a:lnTo>
                  <a:pt x="999" y="1950"/>
                </a:lnTo>
                <a:lnTo>
                  <a:pt x="1004" y="1985"/>
                </a:lnTo>
                <a:lnTo>
                  <a:pt x="921" y="1978"/>
                </a:lnTo>
                <a:lnTo>
                  <a:pt x="910" y="1991"/>
                </a:lnTo>
                <a:lnTo>
                  <a:pt x="874" y="1973"/>
                </a:lnTo>
                <a:lnTo>
                  <a:pt x="797" y="1967"/>
                </a:lnTo>
                <a:lnTo>
                  <a:pt x="780" y="1950"/>
                </a:lnTo>
                <a:lnTo>
                  <a:pt x="762" y="1955"/>
                </a:lnTo>
                <a:lnTo>
                  <a:pt x="733" y="1978"/>
                </a:lnTo>
                <a:lnTo>
                  <a:pt x="703" y="1973"/>
                </a:lnTo>
                <a:lnTo>
                  <a:pt x="644" y="1950"/>
                </a:lnTo>
                <a:lnTo>
                  <a:pt x="621" y="1961"/>
                </a:lnTo>
                <a:lnTo>
                  <a:pt x="603" y="2003"/>
                </a:lnTo>
                <a:lnTo>
                  <a:pt x="567" y="1978"/>
                </a:lnTo>
                <a:lnTo>
                  <a:pt x="543" y="1932"/>
                </a:lnTo>
                <a:lnTo>
                  <a:pt x="543" y="1920"/>
                </a:lnTo>
                <a:lnTo>
                  <a:pt x="555" y="1866"/>
                </a:lnTo>
                <a:lnTo>
                  <a:pt x="550" y="1843"/>
                </a:lnTo>
                <a:lnTo>
                  <a:pt x="520" y="1801"/>
                </a:lnTo>
                <a:lnTo>
                  <a:pt x="484" y="1801"/>
                </a:lnTo>
                <a:lnTo>
                  <a:pt x="454" y="1755"/>
                </a:lnTo>
                <a:lnTo>
                  <a:pt x="472" y="1719"/>
                </a:lnTo>
                <a:lnTo>
                  <a:pt x="479" y="1689"/>
                </a:lnTo>
                <a:lnTo>
                  <a:pt x="443" y="1641"/>
                </a:lnTo>
                <a:lnTo>
                  <a:pt x="426" y="1588"/>
                </a:lnTo>
                <a:lnTo>
                  <a:pt x="426" y="1512"/>
                </a:lnTo>
                <a:lnTo>
                  <a:pt x="431" y="1459"/>
                </a:lnTo>
                <a:lnTo>
                  <a:pt x="419" y="1448"/>
                </a:lnTo>
                <a:lnTo>
                  <a:pt x="408" y="1441"/>
                </a:lnTo>
                <a:lnTo>
                  <a:pt x="396" y="1412"/>
                </a:lnTo>
                <a:lnTo>
                  <a:pt x="383" y="1400"/>
                </a:lnTo>
                <a:lnTo>
                  <a:pt x="372" y="1412"/>
                </a:lnTo>
                <a:lnTo>
                  <a:pt x="289" y="1476"/>
                </a:lnTo>
                <a:lnTo>
                  <a:pt x="271" y="1483"/>
                </a:lnTo>
                <a:lnTo>
                  <a:pt x="213" y="1430"/>
                </a:lnTo>
                <a:lnTo>
                  <a:pt x="230" y="1394"/>
                </a:lnTo>
                <a:lnTo>
                  <a:pt x="225" y="1370"/>
                </a:lnTo>
                <a:lnTo>
                  <a:pt x="225" y="1334"/>
                </a:lnTo>
                <a:lnTo>
                  <a:pt x="271" y="1306"/>
                </a:lnTo>
                <a:lnTo>
                  <a:pt x="271" y="1270"/>
                </a:lnTo>
                <a:lnTo>
                  <a:pt x="266" y="1264"/>
                </a:lnTo>
                <a:lnTo>
                  <a:pt x="271" y="1199"/>
                </a:lnTo>
                <a:lnTo>
                  <a:pt x="295" y="1181"/>
                </a:lnTo>
                <a:lnTo>
                  <a:pt x="289" y="1157"/>
                </a:lnTo>
                <a:lnTo>
                  <a:pt x="355" y="1027"/>
                </a:lnTo>
                <a:lnTo>
                  <a:pt x="337" y="1004"/>
                </a:lnTo>
                <a:lnTo>
                  <a:pt x="271" y="997"/>
                </a:lnTo>
                <a:lnTo>
                  <a:pt x="271" y="963"/>
                </a:lnTo>
                <a:lnTo>
                  <a:pt x="230" y="963"/>
                </a:lnTo>
                <a:lnTo>
                  <a:pt x="207" y="910"/>
                </a:lnTo>
                <a:lnTo>
                  <a:pt x="195" y="862"/>
                </a:lnTo>
                <a:lnTo>
                  <a:pt x="147" y="756"/>
                </a:lnTo>
                <a:lnTo>
                  <a:pt x="76" y="685"/>
                </a:lnTo>
                <a:lnTo>
                  <a:pt x="48" y="644"/>
                </a:lnTo>
                <a:lnTo>
                  <a:pt x="23" y="620"/>
                </a:lnTo>
                <a:lnTo>
                  <a:pt x="41" y="602"/>
                </a:lnTo>
                <a:lnTo>
                  <a:pt x="59" y="561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9"/>
                </a:lnTo>
                <a:lnTo>
                  <a:pt x="3149" y="2085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2689225" y="2855913"/>
            <a:ext cx="895350" cy="712787"/>
          </a:xfrm>
          <a:custGeom>
            <a:avLst/>
            <a:gdLst/>
            <a:ahLst/>
            <a:cxnLst>
              <a:cxn ang="0">
                <a:pos x="2104" y="1855"/>
              </a:cxn>
              <a:cxn ang="0">
                <a:pos x="2175" y="1046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6"/>
              </a:cxn>
              <a:cxn ang="0">
                <a:pos x="0" y="1595"/>
              </a:cxn>
              <a:cxn ang="0">
                <a:pos x="598" y="1690"/>
              </a:cxn>
              <a:cxn ang="0">
                <a:pos x="2104" y="1855"/>
              </a:cxn>
            </a:cxnLst>
            <a:rect l="0" t="0" r="r" b="b"/>
            <a:pathLst>
              <a:path w="2246" h="1855">
                <a:moveTo>
                  <a:pt x="2104" y="1855"/>
                </a:moveTo>
                <a:lnTo>
                  <a:pt x="2175" y="1046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6"/>
                </a:lnTo>
                <a:lnTo>
                  <a:pt x="0" y="1595"/>
                </a:lnTo>
                <a:lnTo>
                  <a:pt x="598" y="1690"/>
                </a:lnTo>
                <a:lnTo>
                  <a:pt x="2104" y="18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-1%</a:t>
            </a: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1541463" y="3108325"/>
            <a:ext cx="817562" cy="1212850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4"/>
              </a:cxn>
              <a:cxn ang="0">
                <a:pos x="1329" y="3149"/>
              </a:cxn>
              <a:cxn ang="0">
                <a:pos x="1329" y="3126"/>
              </a:cxn>
              <a:cxn ang="0">
                <a:pos x="1341" y="3096"/>
              </a:cxn>
              <a:cxn ang="0">
                <a:pos x="1364" y="3020"/>
              </a:cxn>
              <a:cxn ang="0">
                <a:pos x="1352" y="2984"/>
              </a:cxn>
              <a:cxn ang="0">
                <a:pos x="1370" y="2795"/>
              </a:cxn>
              <a:cxn ang="0">
                <a:pos x="1359" y="2718"/>
              </a:cxn>
              <a:cxn ang="0">
                <a:pos x="1370" y="2700"/>
              </a:cxn>
              <a:cxn ang="0">
                <a:pos x="1417" y="2688"/>
              </a:cxn>
              <a:cxn ang="0">
                <a:pos x="1483" y="2706"/>
              </a:cxn>
              <a:cxn ang="0">
                <a:pos x="1506" y="2736"/>
              </a:cxn>
              <a:cxn ang="0">
                <a:pos x="1506" y="2747"/>
              </a:cxn>
              <a:cxn ang="0">
                <a:pos x="1529" y="2771"/>
              </a:cxn>
              <a:cxn ang="0">
                <a:pos x="1565" y="2771"/>
              </a:cxn>
              <a:cxn ang="0">
                <a:pos x="1625" y="2600"/>
              </a:cxn>
              <a:cxn ang="0">
                <a:pos x="1660" y="2387"/>
              </a:cxn>
              <a:cxn ang="0">
                <a:pos x="2049" y="385"/>
              </a:cxn>
              <a:cxn ang="0">
                <a:pos x="1169" y="208"/>
              </a:cxn>
              <a:cxn ang="0">
                <a:pos x="307" y="0"/>
              </a:cxn>
            </a:cxnLst>
            <a:rect l="0" t="0" r="r" b="b"/>
            <a:pathLst>
              <a:path w="2049" h="3149">
                <a:moveTo>
                  <a:pt x="307" y="0"/>
                </a:moveTo>
                <a:lnTo>
                  <a:pt x="0" y="1194"/>
                </a:lnTo>
                <a:lnTo>
                  <a:pt x="1329" y="3149"/>
                </a:lnTo>
                <a:lnTo>
                  <a:pt x="1329" y="3126"/>
                </a:lnTo>
                <a:lnTo>
                  <a:pt x="1341" y="3096"/>
                </a:lnTo>
                <a:lnTo>
                  <a:pt x="1364" y="3020"/>
                </a:lnTo>
                <a:lnTo>
                  <a:pt x="1352" y="2984"/>
                </a:lnTo>
                <a:lnTo>
                  <a:pt x="1370" y="2795"/>
                </a:lnTo>
                <a:lnTo>
                  <a:pt x="1359" y="2718"/>
                </a:lnTo>
                <a:lnTo>
                  <a:pt x="1370" y="2700"/>
                </a:lnTo>
                <a:lnTo>
                  <a:pt x="1417" y="2688"/>
                </a:lnTo>
                <a:lnTo>
                  <a:pt x="1483" y="2706"/>
                </a:lnTo>
                <a:lnTo>
                  <a:pt x="1506" y="2736"/>
                </a:lnTo>
                <a:lnTo>
                  <a:pt x="1506" y="2747"/>
                </a:lnTo>
                <a:lnTo>
                  <a:pt x="1529" y="2771"/>
                </a:lnTo>
                <a:lnTo>
                  <a:pt x="1565" y="2771"/>
                </a:lnTo>
                <a:lnTo>
                  <a:pt x="1625" y="2600"/>
                </a:lnTo>
                <a:lnTo>
                  <a:pt x="1660" y="2387"/>
                </a:lnTo>
                <a:lnTo>
                  <a:pt x="2049" y="385"/>
                </a:lnTo>
                <a:lnTo>
                  <a:pt x="1169" y="208"/>
                </a:lnTo>
                <a:lnTo>
                  <a:pt x="307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-8%</a:t>
            </a: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965325" y="4027488"/>
            <a:ext cx="876300" cy="974725"/>
          </a:xfrm>
          <a:custGeom>
            <a:avLst/>
            <a:gdLst/>
            <a:ahLst/>
            <a:cxnLst>
              <a:cxn ang="0">
                <a:pos x="1866" y="2535"/>
              </a:cxn>
              <a:cxn ang="0">
                <a:pos x="2192" y="254"/>
              </a:cxn>
              <a:cxn ang="0">
                <a:pos x="597" y="6"/>
              </a:cxn>
              <a:cxn ang="0">
                <a:pos x="597" y="0"/>
              </a:cxn>
              <a:cxn ang="0">
                <a:pos x="562" y="213"/>
              </a:cxn>
              <a:cxn ang="0">
                <a:pos x="502" y="384"/>
              </a:cxn>
              <a:cxn ang="0">
                <a:pos x="466" y="384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1"/>
              </a:cxn>
              <a:cxn ang="0">
                <a:pos x="307" y="313"/>
              </a:cxn>
              <a:cxn ang="0">
                <a:pos x="296" y="331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2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2"/>
              </a:cxn>
              <a:cxn ang="0">
                <a:pos x="213" y="1194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60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5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5"/>
              </a:cxn>
            </a:cxnLst>
            <a:rect l="0" t="0" r="r" b="b"/>
            <a:pathLst>
              <a:path w="2192" h="2535">
                <a:moveTo>
                  <a:pt x="1866" y="2535"/>
                </a:moveTo>
                <a:lnTo>
                  <a:pt x="2192" y="254"/>
                </a:lnTo>
                <a:lnTo>
                  <a:pt x="597" y="6"/>
                </a:lnTo>
                <a:lnTo>
                  <a:pt x="597" y="0"/>
                </a:lnTo>
                <a:lnTo>
                  <a:pt x="562" y="213"/>
                </a:lnTo>
                <a:lnTo>
                  <a:pt x="502" y="384"/>
                </a:lnTo>
                <a:lnTo>
                  <a:pt x="466" y="384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1"/>
                </a:lnTo>
                <a:lnTo>
                  <a:pt x="307" y="313"/>
                </a:lnTo>
                <a:lnTo>
                  <a:pt x="296" y="331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2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2"/>
                </a:lnTo>
                <a:lnTo>
                  <a:pt x="213" y="1194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60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5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841625" y="3505200"/>
            <a:ext cx="930275" cy="711200"/>
          </a:xfrm>
          <a:custGeom>
            <a:avLst/>
            <a:gdLst/>
            <a:ahLst/>
            <a:cxnLst>
              <a:cxn ang="0">
                <a:pos x="0" y="1612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20"/>
              </a:cxn>
              <a:cxn ang="0">
                <a:pos x="2238" y="1849"/>
              </a:cxn>
              <a:cxn ang="0">
                <a:pos x="1926" y="1824"/>
              </a:cxn>
              <a:cxn ang="0">
                <a:pos x="0" y="1612"/>
              </a:cxn>
            </a:cxnLst>
            <a:rect l="0" t="0" r="r" b="b"/>
            <a:pathLst>
              <a:path w="2334" h="1849">
                <a:moveTo>
                  <a:pt x="0" y="1612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20"/>
                </a:lnTo>
                <a:lnTo>
                  <a:pt x="2238" y="1849"/>
                </a:lnTo>
                <a:lnTo>
                  <a:pt x="1926" y="1824"/>
                </a:lnTo>
                <a:lnTo>
                  <a:pt x="0" y="16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2711450" y="4124325"/>
            <a:ext cx="896938" cy="890588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1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8"/>
              </a:cxn>
              <a:cxn ang="0">
                <a:pos x="857" y="2168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3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2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1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8"/>
                </a:lnTo>
                <a:lnTo>
                  <a:pt x="857" y="2168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3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2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-3%</a:t>
            </a:r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3597275" y="2327275"/>
            <a:ext cx="839788" cy="508000"/>
          </a:xfrm>
          <a:custGeom>
            <a:avLst/>
            <a:gdLst/>
            <a:ahLst/>
            <a:cxnLst>
              <a:cxn ang="0">
                <a:pos x="0" y="1228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3"/>
              </a:cxn>
              <a:cxn ang="0">
                <a:pos x="1955" y="431"/>
              </a:cxn>
              <a:cxn ang="0">
                <a:pos x="1980" y="561"/>
              </a:cxn>
              <a:cxn ang="0">
                <a:pos x="2015" y="596"/>
              </a:cxn>
              <a:cxn ang="0">
                <a:pos x="2038" y="714"/>
              </a:cxn>
              <a:cxn ang="0">
                <a:pos x="2044" y="916"/>
              </a:cxn>
              <a:cxn ang="0">
                <a:pos x="2050" y="957"/>
              </a:cxn>
              <a:cxn ang="0">
                <a:pos x="2050" y="1028"/>
              </a:cxn>
              <a:cxn ang="0">
                <a:pos x="2056" y="1056"/>
              </a:cxn>
              <a:cxn ang="0">
                <a:pos x="2109" y="1205"/>
              </a:cxn>
              <a:cxn ang="0">
                <a:pos x="2097" y="1258"/>
              </a:cxn>
              <a:cxn ang="0">
                <a:pos x="2103" y="1322"/>
              </a:cxn>
              <a:cxn ang="0">
                <a:pos x="0" y="1228"/>
              </a:cxn>
            </a:cxnLst>
            <a:rect l="0" t="0" r="r" b="b"/>
            <a:pathLst>
              <a:path w="2109" h="1322">
                <a:moveTo>
                  <a:pt x="0" y="1228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3"/>
                </a:lnTo>
                <a:lnTo>
                  <a:pt x="1955" y="431"/>
                </a:lnTo>
                <a:lnTo>
                  <a:pt x="1980" y="561"/>
                </a:lnTo>
                <a:lnTo>
                  <a:pt x="2015" y="596"/>
                </a:lnTo>
                <a:lnTo>
                  <a:pt x="2038" y="714"/>
                </a:lnTo>
                <a:lnTo>
                  <a:pt x="2044" y="916"/>
                </a:lnTo>
                <a:lnTo>
                  <a:pt x="2050" y="957"/>
                </a:lnTo>
                <a:lnTo>
                  <a:pt x="2050" y="1028"/>
                </a:lnTo>
                <a:lnTo>
                  <a:pt x="2056" y="1056"/>
                </a:lnTo>
                <a:lnTo>
                  <a:pt x="2109" y="1205"/>
                </a:lnTo>
                <a:lnTo>
                  <a:pt x="2097" y="1258"/>
                </a:lnTo>
                <a:lnTo>
                  <a:pt x="2103" y="1322"/>
                </a:lnTo>
                <a:lnTo>
                  <a:pt x="0" y="1228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3556000" y="2798763"/>
            <a:ext cx="893763" cy="581025"/>
          </a:xfrm>
          <a:custGeom>
            <a:avLst/>
            <a:gdLst/>
            <a:ahLst/>
            <a:cxnLst>
              <a:cxn ang="0">
                <a:pos x="0" y="1194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9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8"/>
              </a:cxn>
              <a:cxn ang="0">
                <a:pos x="2220" y="1088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1"/>
              </a:cxn>
              <a:cxn ang="0">
                <a:pos x="2209" y="1182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3"/>
              </a:cxn>
              <a:cxn ang="0">
                <a:pos x="2220" y="1318"/>
              </a:cxn>
              <a:cxn ang="0">
                <a:pos x="2197" y="1388"/>
              </a:cxn>
              <a:cxn ang="0">
                <a:pos x="2220" y="1465"/>
              </a:cxn>
              <a:cxn ang="0">
                <a:pos x="2233" y="1501"/>
              </a:cxn>
              <a:cxn ang="0">
                <a:pos x="2227" y="1512"/>
              </a:cxn>
              <a:cxn ang="0">
                <a:pos x="2167" y="1471"/>
              </a:cxn>
              <a:cxn ang="0">
                <a:pos x="2038" y="1388"/>
              </a:cxn>
              <a:cxn ang="0">
                <a:pos x="2009" y="1377"/>
              </a:cxn>
              <a:cxn ang="0">
                <a:pos x="1949" y="1377"/>
              </a:cxn>
              <a:cxn ang="0">
                <a:pos x="1908" y="1406"/>
              </a:cxn>
              <a:cxn ang="0">
                <a:pos x="1867" y="1418"/>
              </a:cxn>
              <a:cxn ang="0">
                <a:pos x="1825" y="1406"/>
              </a:cxn>
              <a:cxn ang="0">
                <a:pos x="1801" y="1354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3"/>
              </a:cxn>
              <a:cxn ang="0">
                <a:pos x="0" y="1194"/>
              </a:cxn>
            </a:cxnLst>
            <a:rect l="0" t="0" r="r" b="b"/>
            <a:pathLst>
              <a:path w="2238" h="1512">
                <a:moveTo>
                  <a:pt x="0" y="1194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9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8"/>
                </a:lnTo>
                <a:lnTo>
                  <a:pt x="2220" y="1088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1"/>
                </a:lnTo>
                <a:lnTo>
                  <a:pt x="2209" y="1182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3"/>
                </a:lnTo>
                <a:lnTo>
                  <a:pt x="2220" y="1318"/>
                </a:lnTo>
                <a:lnTo>
                  <a:pt x="2197" y="1388"/>
                </a:lnTo>
                <a:lnTo>
                  <a:pt x="2220" y="1465"/>
                </a:lnTo>
                <a:lnTo>
                  <a:pt x="2233" y="1501"/>
                </a:lnTo>
                <a:lnTo>
                  <a:pt x="2227" y="1512"/>
                </a:lnTo>
                <a:lnTo>
                  <a:pt x="2167" y="1471"/>
                </a:lnTo>
                <a:lnTo>
                  <a:pt x="2038" y="1388"/>
                </a:lnTo>
                <a:lnTo>
                  <a:pt x="2009" y="1377"/>
                </a:lnTo>
                <a:lnTo>
                  <a:pt x="1949" y="1377"/>
                </a:lnTo>
                <a:lnTo>
                  <a:pt x="1908" y="1406"/>
                </a:lnTo>
                <a:lnTo>
                  <a:pt x="1867" y="1418"/>
                </a:lnTo>
                <a:lnTo>
                  <a:pt x="1825" y="1406"/>
                </a:lnTo>
                <a:lnTo>
                  <a:pt x="1801" y="1354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3"/>
                </a:lnTo>
                <a:lnTo>
                  <a:pt x="0" y="119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3527425" y="3257550"/>
            <a:ext cx="1055688" cy="504825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7"/>
              </a:cxn>
              <a:cxn ang="0">
                <a:pos x="1796" y="147"/>
              </a:cxn>
              <a:cxn ang="0">
                <a:pos x="1837" y="135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6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1"/>
              </a:cxn>
              <a:cxn ang="0">
                <a:pos x="2458" y="761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3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5"/>
              </a:cxn>
              <a:cxn ang="0">
                <a:pos x="2641" y="1311"/>
              </a:cxn>
              <a:cxn ang="0">
                <a:pos x="584" y="1264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7"/>
                </a:lnTo>
                <a:lnTo>
                  <a:pt x="1796" y="147"/>
                </a:lnTo>
                <a:lnTo>
                  <a:pt x="1837" y="135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6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1"/>
                </a:lnTo>
                <a:lnTo>
                  <a:pt x="2458" y="761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3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5"/>
                </a:lnTo>
                <a:lnTo>
                  <a:pt x="2641" y="1311"/>
                </a:lnTo>
                <a:lnTo>
                  <a:pt x="584" y="1264"/>
                </a:lnTo>
                <a:lnTo>
                  <a:pt x="609" y="862"/>
                </a:lnTo>
                <a:lnTo>
                  <a:pt x="0" y="80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3732213" y="3743325"/>
            <a:ext cx="949325" cy="492125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7"/>
              </a:cxn>
              <a:cxn ang="0">
                <a:pos x="2263" y="154"/>
              </a:cxn>
              <a:cxn ang="0">
                <a:pos x="2222" y="200"/>
              </a:cxn>
              <a:cxn ang="0">
                <a:pos x="2216" y="248"/>
              </a:cxn>
              <a:cxn ang="0">
                <a:pos x="2234" y="278"/>
              </a:cxn>
              <a:cxn ang="0">
                <a:pos x="2270" y="289"/>
              </a:cxn>
              <a:cxn ang="0">
                <a:pos x="2287" y="360"/>
              </a:cxn>
              <a:cxn ang="0">
                <a:pos x="2323" y="384"/>
              </a:cxn>
              <a:cxn ang="0">
                <a:pos x="2352" y="390"/>
              </a:cxn>
              <a:cxn ang="0">
                <a:pos x="2364" y="402"/>
              </a:cxn>
              <a:cxn ang="0">
                <a:pos x="2376" y="1275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5">
                <a:moveTo>
                  <a:pt x="71" y="0"/>
                </a:moveTo>
                <a:lnTo>
                  <a:pt x="2128" y="47"/>
                </a:lnTo>
                <a:lnTo>
                  <a:pt x="2263" y="154"/>
                </a:lnTo>
                <a:lnTo>
                  <a:pt x="2222" y="200"/>
                </a:lnTo>
                <a:lnTo>
                  <a:pt x="2216" y="248"/>
                </a:lnTo>
                <a:lnTo>
                  <a:pt x="2234" y="278"/>
                </a:lnTo>
                <a:lnTo>
                  <a:pt x="2270" y="289"/>
                </a:lnTo>
                <a:lnTo>
                  <a:pt x="2287" y="360"/>
                </a:lnTo>
                <a:lnTo>
                  <a:pt x="2323" y="384"/>
                </a:lnTo>
                <a:lnTo>
                  <a:pt x="2352" y="390"/>
                </a:lnTo>
                <a:lnTo>
                  <a:pt x="2364" y="402"/>
                </a:lnTo>
                <a:lnTo>
                  <a:pt x="2376" y="1275"/>
                </a:lnTo>
                <a:lnTo>
                  <a:pt x="0" y="1229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6%</a:t>
            </a: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3603625" y="4208463"/>
            <a:ext cx="1101725" cy="546100"/>
          </a:xfrm>
          <a:custGeom>
            <a:avLst/>
            <a:gdLst/>
            <a:ahLst/>
            <a:cxnLst>
              <a:cxn ang="0">
                <a:pos x="324" y="25"/>
              </a:cxn>
              <a:cxn ang="0">
                <a:pos x="0" y="202"/>
              </a:cxn>
              <a:cxn ang="0">
                <a:pos x="940" y="1035"/>
              </a:cxn>
              <a:cxn ang="0">
                <a:pos x="993" y="1052"/>
              </a:cxn>
              <a:cxn ang="0">
                <a:pos x="1063" y="1123"/>
              </a:cxn>
              <a:cxn ang="0">
                <a:pos x="1151" y="1100"/>
              </a:cxn>
              <a:cxn ang="0">
                <a:pos x="1199" y="1141"/>
              </a:cxn>
              <a:cxn ang="0">
                <a:pos x="1217" y="1189"/>
              </a:cxn>
              <a:cxn ang="0">
                <a:pos x="1311" y="1206"/>
              </a:cxn>
              <a:cxn ang="0">
                <a:pos x="1364" y="1224"/>
              </a:cxn>
              <a:cxn ang="0">
                <a:pos x="1400" y="1212"/>
              </a:cxn>
              <a:cxn ang="0">
                <a:pos x="1453" y="1260"/>
              </a:cxn>
              <a:cxn ang="0">
                <a:pos x="1559" y="1242"/>
              </a:cxn>
              <a:cxn ang="0">
                <a:pos x="1595" y="1288"/>
              </a:cxn>
              <a:cxn ang="0">
                <a:pos x="1607" y="1336"/>
              </a:cxn>
              <a:cxn ang="0">
                <a:pos x="1678" y="1306"/>
              </a:cxn>
              <a:cxn ang="0">
                <a:pos x="1790" y="1359"/>
              </a:cxn>
              <a:cxn ang="0">
                <a:pos x="1838" y="1336"/>
              </a:cxn>
              <a:cxn ang="0">
                <a:pos x="1866" y="1354"/>
              </a:cxn>
              <a:cxn ang="0">
                <a:pos x="1873" y="1407"/>
              </a:cxn>
              <a:cxn ang="0">
                <a:pos x="1891" y="1371"/>
              </a:cxn>
              <a:cxn ang="0">
                <a:pos x="1950" y="1318"/>
              </a:cxn>
              <a:cxn ang="0">
                <a:pos x="1967" y="1347"/>
              </a:cxn>
              <a:cxn ang="0">
                <a:pos x="2020" y="1359"/>
              </a:cxn>
              <a:cxn ang="0">
                <a:pos x="2056" y="1347"/>
              </a:cxn>
              <a:cxn ang="0">
                <a:pos x="2061" y="1359"/>
              </a:cxn>
              <a:cxn ang="0">
                <a:pos x="2145" y="1413"/>
              </a:cxn>
              <a:cxn ang="0">
                <a:pos x="2221" y="1359"/>
              </a:cxn>
              <a:cxn ang="0">
                <a:pos x="2351" y="1329"/>
              </a:cxn>
              <a:cxn ang="0">
                <a:pos x="2404" y="1324"/>
              </a:cxn>
              <a:cxn ang="0">
                <a:pos x="2523" y="1324"/>
              </a:cxn>
              <a:cxn ang="0">
                <a:pos x="2693" y="1400"/>
              </a:cxn>
              <a:cxn ang="0">
                <a:pos x="2735" y="1425"/>
              </a:cxn>
              <a:cxn ang="0">
                <a:pos x="2759" y="710"/>
              </a:cxn>
              <a:cxn ang="0">
                <a:pos x="2700" y="71"/>
              </a:cxn>
            </a:cxnLst>
            <a:rect l="0" t="0" r="r" b="b"/>
            <a:pathLst>
              <a:path w="2759" h="1425">
                <a:moveTo>
                  <a:pt x="2700" y="71"/>
                </a:moveTo>
                <a:lnTo>
                  <a:pt x="324" y="25"/>
                </a:lnTo>
                <a:lnTo>
                  <a:pt x="12" y="0"/>
                </a:lnTo>
                <a:lnTo>
                  <a:pt x="0" y="202"/>
                </a:lnTo>
                <a:lnTo>
                  <a:pt x="968" y="255"/>
                </a:lnTo>
                <a:lnTo>
                  <a:pt x="940" y="1035"/>
                </a:lnTo>
                <a:lnTo>
                  <a:pt x="975" y="1040"/>
                </a:lnTo>
                <a:lnTo>
                  <a:pt x="993" y="1052"/>
                </a:lnTo>
                <a:lnTo>
                  <a:pt x="1039" y="1118"/>
                </a:lnTo>
                <a:lnTo>
                  <a:pt x="1063" y="1123"/>
                </a:lnTo>
                <a:lnTo>
                  <a:pt x="1128" y="1118"/>
                </a:lnTo>
                <a:lnTo>
                  <a:pt x="1151" y="1100"/>
                </a:lnTo>
                <a:lnTo>
                  <a:pt x="1187" y="1118"/>
                </a:lnTo>
                <a:lnTo>
                  <a:pt x="1199" y="1141"/>
                </a:lnTo>
                <a:lnTo>
                  <a:pt x="1199" y="1153"/>
                </a:lnTo>
                <a:lnTo>
                  <a:pt x="1217" y="1189"/>
                </a:lnTo>
                <a:lnTo>
                  <a:pt x="1222" y="1194"/>
                </a:lnTo>
                <a:lnTo>
                  <a:pt x="1311" y="1206"/>
                </a:lnTo>
                <a:lnTo>
                  <a:pt x="1346" y="1224"/>
                </a:lnTo>
                <a:lnTo>
                  <a:pt x="1364" y="1224"/>
                </a:lnTo>
                <a:lnTo>
                  <a:pt x="1371" y="1217"/>
                </a:lnTo>
                <a:lnTo>
                  <a:pt x="1400" y="1212"/>
                </a:lnTo>
                <a:lnTo>
                  <a:pt x="1417" y="1242"/>
                </a:lnTo>
                <a:lnTo>
                  <a:pt x="1453" y="1260"/>
                </a:lnTo>
                <a:lnTo>
                  <a:pt x="1477" y="1235"/>
                </a:lnTo>
                <a:lnTo>
                  <a:pt x="1559" y="1242"/>
                </a:lnTo>
                <a:lnTo>
                  <a:pt x="1565" y="1260"/>
                </a:lnTo>
                <a:lnTo>
                  <a:pt x="1595" y="1288"/>
                </a:lnTo>
                <a:lnTo>
                  <a:pt x="1607" y="1295"/>
                </a:lnTo>
                <a:lnTo>
                  <a:pt x="1607" y="1336"/>
                </a:lnTo>
                <a:lnTo>
                  <a:pt x="1666" y="1354"/>
                </a:lnTo>
                <a:lnTo>
                  <a:pt x="1678" y="1306"/>
                </a:lnTo>
                <a:lnTo>
                  <a:pt x="1707" y="1301"/>
                </a:lnTo>
                <a:lnTo>
                  <a:pt x="1790" y="1359"/>
                </a:lnTo>
                <a:lnTo>
                  <a:pt x="1795" y="1359"/>
                </a:lnTo>
                <a:lnTo>
                  <a:pt x="1838" y="1336"/>
                </a:lnTo>
                <a:lnTo>
                  <a:pt x="1861" y="1336"/>
                </a:lnTo>
                <a:lnTo>
                  <a:pt x="1866" y="1354"/>
                </a:lnTo>
                <a:lnTo>
                  <a:pt x="1861" y="1383"/>
                </a:lnTo>
                <a:lnTo>
                  <a:pt x="1873" y="1407"/>
                </a:lnTo>
                <a:lnTo>
                  <a:pt x="1896" y="1395"/>
                </a:lnTo>
                <a:lnTo>
                  <a:pt x="1891" y="1371"/>
                </a:lnTo>
                <a:lnTo>
                  <a:pt x="1914" y="1336"/>
                </a:lnTo>
                <a:lnTo>
                  <a:pt x="1950" y="1318"/>
                </a:lnTo>
                <a:lnTo>
                  <a:pt x="1962" y="1318"/>
                </a:lnTo>
                <a:lnTo>
                  <a:pt x="1967" y="1347"/>
                </a:lnTo>
                <a:lnTo>
                  <a:pt x="2003" y="1359"/>
                </a:lnTo>
                <a:lnTo>
                  <a:pt x="2020" y="1359"/>
                </a:lnTo>
                <a:lnTo>
                  <a:pt x="2032" y="1342"/>
                </a:lnTo>
                <a:lnTo>
                  <a:pt x="2056" y="1347"/>
                </a:lnTo>
                <a:lnTo>
                  <a:pt x="2061" y="1354"/>
                </a:lnTo>
                <a:lnTo>
                  <a:pt x="2061" y="1359"/>
                </a:lnTo>
                <a:lnTo>
                  <a:pt x="2097" y="1377"/>
                </a:lnTo>
                <a:lnTo>
                  <a:pt x="2145" y="1413"/>
                </a:lnTo>
                <a:lnTo>
                  <a:pt x="2198" y="1371"/>
                </a:lnTo>
                <a:lnTo>
                  <a:pt x="2221" y="1359"/>
                </a:lnTo>
                <a:lnTo>
                  <a:pt x="2292" y="1354"/>
                </a:lnTo>
                <a:lnTo>
                  <a:pt x="2351" y="1329"/>
                </a:lnTo>
                <a:lnTo>
                  <a:pt x="2375" y="1324"/>
                </a:lnTo>
                <a:lnTo>
                  <a:pt x="2404" y="1324"/>
                </a:lnTo>
                <a:lnTo>
                  <a:pt x="2475" y="1336"/>
                </a:lnTo>
                <a:lnTo>
                  <a:pt x="2523" y="1324"/>
                </a:lnTo>
                <a:lnTo>
                  <a:pt x="2534" y="1318"/>
                </a:lnTo>
                <a:lnTo>
                  <a:pt x="2693" y="1400"/>
                </a:lnTo>
                <a:lnTo>
                  <a:pt x="2723" y="1407"/>
                </a:lnTo>
                <a:lnTo>
                  <a:pt x="2735" y="1425"/>
                </a:lnTo>
                <a:lnTo>
                  <a:pt x="2753" y="1425"/>
                </a:lnTo>
                <a:lnTo>
                  <a:pt x="2759" y="710"/>
                </a:lnTo>
                <a:lnTo>
                  <a:pt x="2700" y="273"/>
                </a:lnTo>
                <a:lnTo>
                  <a:pt x="2700" y="7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 -0.1%</a:t>
            </a:r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3051175" y="4284663"/>
            <a:ext cx="1792288" cy="1682750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8"/>
              </a:cxn>
              <a:cxn ang="0">
                <a:pos x="2747" y="1022"/>
              </a:cxn>
              <a:cxn ang="0">
                <a:pos x="2600" y="987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4"/>
              </a:cxn>
              <a:cxn ang="0">
                <a:pos x="125" y="1931"/>
              </a:cxn>
              <a:cxn ang="0">
                <a:pos x="544" y="2344"/>
              </a:cxn>
              <a:cxn ang="0">
                <a:pos x="603" y="2486"/>
              </a:cxn>
              <a:cxn ang="0">
                <a:pos x="898" y="2917"/>
              </a:cxn>
              <a:cxn ang="0">
                <a:pos x="1176" y="2965"/>
              </a:cxn>
              <a:cxn ang="0">
                <a:pos x="1329" y="2722"/>
              </a:cxn>
              <a:cxn ang="0">
                <a:pos x="1425" y="2694"/>
              </a:cxn>
              <a:cxn ang="0">
                <a:pos x="1595" y="2747"/>
              </a:cxn>
              <a:cxn ang="0">
                <a:pos x="1778" y="2835"/>
              </a:cxn>
              <a:cxn ang="0">
                <a:pos x="1838" y="2876"/>
              </a:cxn>
              <a:cxn ang="0">
                <a:pos x="1991" y="3072"/>
              </a:cxn>
              <a:cxn ang="0">
                <a:pos x="2234" y="3538"/>
              </a:cxn>
              <a:cxn ang="0">
                <a:pos x="2376" y="3698"/>
              </a:cxn>
              <a:cxn ang="0">
                <a:pos x="2435" y="3939"/>
              </a:cxn>
              <a:cxn ang="0">
                <a:pos x="2641" y="4188"/>
              </a:cxn>
              <a:cxn ang="0">
                <a:pos x="3008" y="4306"/>
              </a:cxn>
              <a:cxn ang="0">
                <a:pos x="3208" y="4335"/>
              </a:cxn>
              <a:cxn ang="0">
                <a:pos x="3185" y="4276"/>
              </a:cxn>
              <a:cxn ang="0">
                <a:pos x="3114" y="3857"/>
              </a:cxn>
              <a:cxn ang="0">
                <a:pos x="3084" y="3798"/>
              </a:cxn>
              <a:cxn ang="0">
                <a:pos x="3173" y="3650"/>
              </a:cxn>
              <a:cxn ang="0">
                <a:pos x="3196" y="3586"/>
              </a:cxn>
              <a:cxn ang="0">
                <a:pos x="3256" y="3444"/>
              </a:cxn>
              <a:cxn ang="0">
                <a:pos x="3315" y="3444"/>
              </a:cxn>
              <a:cxn ang="0">
                <a:pos x="3350" y="3384"/>
              </a:cxn>
              <a:cxn ang="0">
                <a:pos x="3397" y="3373"/>
              </a:cxn>
              <a:cxn ang="0">
                <a:pos x="3485" y="3325"/>
              </a:cxn>
              <a:cxn ang="0">
                <a:pos x="3533" y="3242"/>
              </a:cxn>
              <a:cxn ang="0">
                <a:pos x="3569" y="3272"/>
              </a:cxn>
              <a:cxn ang="0">
                <a:pos x="3923" y="3089"/>
              </a:cxn>
              <a:cxn ang="0">
                <a:pos x="3994" y="2889"/>
              </a:cxn>
              <a:cxn ang="0">
                <a:pos x="4065" y="2864"/>
              </a:cxn>
              <a:cxn ang="0">
                <a:pos x="4307" y="2829"/>
              </a:cxn>
              <a:cxn ang="0">
                <a:pos x="4378" y="2793"/>
              </a:cxn>
              <a:cxn ang="0">
                <a:pos x="4413" y="2699"/>
              </a:cxn>
              <a:cxn ang="0">
                <a:pos x="4425" y="2528"/>
              </a:cxn>
              <a:cxn ang="0">
                <a:pos x="4472" y="2392"/>
              </a:cxn>
              <a:cxn ang="0">
                <a:pos x="4449" y="2174"/>
              </a:cxn>
              <a:cxn ang="0">
                <a:pos x="4413" y="2085"/>
              </a:cxn>
              <a:cxn ang="0">
                <a:pos x="4367" y="1949"/>
              </a:cxn>
              <a:cxn ang="0">
                <a:pos x="4289" y="1258"/>
              </a:cxn>
              <a:cxn ang="0">
                <a:pos x="4136" y="1223"/>
              </a:cxn>
            </a:cxnLst>
            <a:rect l="0" t="0" r="r" b="b"/>
            <a:pathLst>
              <a:path w="4490" h="4377">
                <a:moveTo>
                  <a:pt x="4136" y="1223"/>
                </a:moveTo>
                <a:lnTo>
                  <a:pt x="4118" y="1223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2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1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2"/>
                </a:lnTo>
                <a:lnTo>
                  <a:pt x="3439" y="1145"/>
                </a:lnTo>
                <a:lnTo>
                  <a:pt x="3415" y="1140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3"/>
                </a:lnTo>
                <a:lnTo>
                  <a:pt x="3256" y="1205"/>
                </a:lnTo>
                <a:lnTo>
                  <a:pt x="3244" y="1181"/>
                </a:lnTo>
                <a:lnTo>
                  <a:pt x="3249" y="1152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9"/>
                </a:lnTo>
                <a:lnTo>
                  <a:pt x="3061" y="1104"/>
                </a:lnTo>
                <a:lnTo>
                  <a:pt x="3049" y="1152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8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8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7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6"/>
                </a:lnTo>
                <a:lnTo>
                  <a:pt x="2534" y="898"/>
                </a:lnTo>
                <a:lnTo>
                  <a:pt x="2511" y="916"/>
                </a:lnTo>
                <a:lnTo>
                  <a:pt x="2446" y="921"/>
                </a:lnTo>
                <a:lnTo>
                  <a:pt x="2422" y="916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3"/>
                </a:lnTo>
                <a:lnTo>
                  <a:pt x="2351" y="53"/>
                </a:lnTo>
                <a:lnTo>
                  <a:pt x="1383" y="0"/>
                </a:lnTo>
                <a:lnTo>
                  <a:pt x="1365" y="0"/>
                </a:lnTo>
                <a:lnTo>
                  <a:pt x="1217" y="1819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4"/>
                </a:lnTo>
                <a:lnTo>
                  <a:pt x="18" y="1784"/>
                </a:lnTo>
                <a:lnTo>
                  <a:pt x="18" y="1789"/>
                </a:lnTo>
                <a:lnTo>
                  <a:pt x="83" y="1831"/>
                </a:lnTo>
                <a:lnTo>
                  <a:pt x="95" y="1878"/>
                </a:lnTo>
                <a:lnTo>
                  <a:pt x="125" y="1931"/>
                </a:lnTo>
                <a:lnTo>
                  <a:pt x="190" y="1973"/>
                </a:lnTo>
                <a:lnTo>
                  <a:pt x="373" y="2197"/>
                </a:lnTo>
                <a:lnTo>
                  <a:pt x="532" y="2321"/>
                </a:lnTo>
                <a:lnTo>
                  <a:pt x="544" y="2344"/>
                </a:lnTo>
                <a:lnTo>
                  <a:pt x="556" y="2374"/>
                </a:lnTo>
                <a:lnTo>
                  <a:pt x="550" y="2410"/>
                </a:lnTo>
                <a:lnTo>
                  <a:pt x="561" y="2428"/>
                </a:lnTo>
                <a:lnTo>
                  <a:pt x="603" y="2486"/>
                </a:lnTo>
                <a:lnTo>
                  <a:pt x="597" y="2610"/>
                </a:lnTo>
                <a:lnTo>
                  <a:pt x="609" y="2658"/>
                </a:lnTo>
                <a:lnTo>
                  <a:pt x="662" y="2747"/>
                </a:lnTo>
                <a:lnTo>
                  <a:pt x="898" y="2917"/>
                </a:lnTo>
                <a:lnTo>
                  <a:pt x="1063" y="3018"/>
                </a:lnTo>
                <a:lnTo>
                  <a:pt x="1106" y="3024"/>
                </a:lnTo>
                <a:lnTo>
                  <a:pt x="1134" y="3013"/>
                </a:lnTo>
                <a:lnTo>
                  <a:pt x="1176" y="2965"/>
                </a:lnTo>
                <a:lnTo>
                  <a:pt x="1200" y="2947"/>
                </a:lnTo>
                <a:lnTo>
                  <a:pt x="1271" y="2782"/>
                </a:lnTo>
                <a:lnTo>
                  <a:pt x="1306" y="2735"/>
                </a:lnTo>
                <a:lnTo>
                  <a:pt x="1329" y="2722"/>
                </a:lnTo>
                <a:lnTo>
                  <a:pt x="1383" y="2735"/>
                </a:lnTo>
                <a:lnTo>
                  <a:pt x="1395" y="2735"/>
                </a:lnTo>
                <a:lnTo>
                  <a:pt x="1407" y="2711"/>
                </a:lnTo>
                <a:lnTo>
                  <a:pt x="1425" y="2694"/>
                </a:lnTo>
                <a:lnTo>
                  <a:pt x="1454" y="2705"/>
                </a:lnTo>
                <a:lnTo>
                  <a:pt x="1484" y="2722"/>
                </a:lnTo>
                <a:lnTo>
                  <a:pt x="1578" y="2735"/>
                </a:lnTo>
                <a:lnTo>
                  <a:pt x="1595" y="2747"/>
                </a:lnTo>
                <a:lnTo>
                  <a:pt x="1661" y="2765"/>
                </a:lnTo>
                <a:lnTo>
                  <a:pt x="1690" y="2752"/>
                </a:lnTo>
                <a:lnTo>
                  <a:pt x="1761" y="2793"/>
                </a:lnTo>
                <a:lnTo>
                  <a:pt x="1778" y="2835"/>
                </a:lnTo>
                <a:lnTo>
                  <a:pt x="1791" y="2835"/>
                </a:lnTo>
                <a:lnTo>
                  <a:pt x="1796" y="2853"/>
                </a:lnTo>
                <a:lnTo>
                  <a:pt x="1808" y="2859"/>
                </a:lnTo>
                <a:lnTo>
                  <a:pt x="1838" y="2876"/>
                </a:lnTo>
                <a:lnTo>
                  <a:pt x="1885" y="2935"/>
                </a:lnTo>
                <a:lnTo>
                  <a:pt x="1950" y="2995"/>
                </a:lnTo>
                <a:lnTo>
                  <a:pt x="1986" y="3048"/>
                </a:lnTo>
                <a:lnTo>
                  <a:pt x="1991" y="3072"/>
                </a:lnTo>
                <a:lnTo>
                  <a:pt x="2098" y="3325"/>
                </a:lnTo>
                <a:lnTo>
                  <a:pt x="2110" y="3373"/>
                </a:lnTo>
                <a:lnTo>
                  <a:pt x="2227" y="3508"/>
                </a:lnTo>
                <a:lnTo>
                  <a:pt x="2234" y="3538"/>
                </a:lnTo>
                <a:lnTo>
                  <a:pt x="2310" y="3621"/>
                </a:lnTo>
                <a:lnTo>
                  <a:pt x="2334" y="3639"/>
                </a:lnTo>
                <a:lnTo>
                  <a:pt x="2369" y="3673"/>
                </a:lnTo>
                <a:lnTo>
                  <a:pt x="2376" y="3698"/>
                </a:lnTo>
                <a:lnTo>
                  <a:pt x="2369" y="3780"/>
                </a:lnTo>
                <a:lnTo>
                  <a:pt x="2394" y="3810"/>
                </a:lnTo>
                <a:lnTo>
                  <a:pt x="2405" y="3911"/>
                </a:lnTo>
                <a:lnTo>
                  <a:pt x="2435" y="3939"/>
                </a:lnTo>
                <a:lnTo>
                  <a:pt x="2511" y="4094"/>
                </a:lnTo>
                <a:lnTo>
                  <a:pt x="2523" y="4141"/>
                </a:lnTo>
                <a:lnTo>
                  <a:pt x="2577" y="4147"/>
                </a:lnTo>
                <a:lnTo>
                  <a:pt x="2641" y="4188"/>
                </a:lnTo>
                <a:lnTo>
                  <a:pt x="2712" y="4211"/>
                </a:lnTo>
                <a:lnTo>
                  <a:pt x="2825" y="4282"/>
                </a:lnTo>
                <a:lnTo>
                  <a:pt x="2978" y="4294"/>
                </a:lnTo>
                <a:lnTo>
                  <a:pt x="3008" y="4306"/>
                </a:lnTo>
                <a:lnTo>
                  <a:pt x="3090" y="4360"/>
                </a:lnTo>
                <a:lnTo>
                  <a:pt x="3132" y="4377"/>
                </a:lnTo>
                <a:lnTo>
                  <a:pt x="3173" y="4330"/>
                </a:lnTo>
                <a:lnTo>
                  <a:pt x="3208" y="4335"/>
                </a:lnTo>
                <a:lnTo>
                  <a:pt x="3214" y="4324"/>
                </a:lnTo>
                <a:lnTo>
                  <a:pt x="3214" y="4306"/>
                </a:lnTo>
                <a:lnTo>
                  <a:pt x="3178" y="4289"/>
                </a:lnTo>
                <a:lnTo>
                  <a:pt x="3185" y="4276"/>
                </a:lnTo>
                <a:lnTo>
                  <a:pt x="3150" y="4235"/>
                </a:lnTo>
                <a:lnTo>
                  <a:pt x="3102" y="4046"/>
                </a:lnTo>
                <a:lnTo>
                  <a:pt x="3079" y="3969"/>
                </a:lnTo>
                <a:lnTo>
                  <a:pt x="3114" y="3857"/>
                </a:lnTo>
                <a:lnTo>
                  <a:pt x="3114" y="3822"/>
                </a:lnTo>
                <a:lnTo>
                  <a:pt x="3096" y="3810"/>
                </a:lnTo>
                <a:lnTo>
                  <a:pt x="3090" y="3810"/>
                </a:lnTo>
                <a:lnTo>
                  <a:pt x="3084" y="3798"/>
                </a:lnTo>
                <a:lnTo>
                  <a:pt x="3084" y="3792"/>
                </a:lnTo>
                <a:lnTo>
                  <a:pt x="3090" y="3786"/>
                </a:lnTo>
                <a:lnTo>
                  <a:pt x="3143" y="3751"/>
                </a:lnTo>
                <a:lnTo>
                  <a:pt x="3173" y="3650"/>
                </a:lnTo>
                <a:lnTo>
                  <a:pt x="3150" y="3639"/>
                </a:lnTo>
                <a:lnTo>
                  <a:pt x="3137" y="3591"/>
                </a:lnTo>
                <a:lnTo>
                  <a:pt x="3161" y="3561"/>
                </a:lnTo>
                <a:lnTo>
                  <a:pt x="3196" y="3586"/>
                </a:lnTo>
                <a:lnTo>
                  <a:pt x="3256" y="3544"/>
                </a:lnTo>
                <a:lnTo>
                  <a:pt x="3267" y="3485"/>
                </a:lnTo>
                <a:lnTo>
                  <a:pt x="3244" y="3467"/>
                </a:lnTo>
                <a:lnTo>
                  <a:pt x="3256" y="3444"/>
                </a:lnTo>
                <a:lnTo>
                  <a:pt x="3267" y="3444"/>
                </a:lnTo>
                <a:lnTo>
                  <a:pt x="3285" y="3450"/>
                </a:lnTo>
                <a:lnTo>
                  <a:pt x="3297" y="3437"/>
                </a:lnTo>
                <a:lnTo>
                  <a:pt x="3315" y="3444"/>
                </a:lnTo>
                <a:lnTo>
                  <a:pt x="3333" y="3444"/>
                </a:lnTo>
                <a:lnTo>
                  <a:pt x="3350" y="3437"/>
                </a:lnTo>
                <a:lnTo>
                  <a:pt x="3350" y="3426"/>
                </a:lnTo>
                <a:lnTo>
                  <a:pt x="3350" y="3384"/>
                </a:lnTo>
                <a:lnTo>
                  <a:pt x="3362" y="3366"/>
                </a:lnTo>
                <a:lnTo>
                  <a:pt x="3374" y="3366"/>
                </a:lnTo>
                <a:lnTo>
                  <a:pt x="3386" y="3373"/>
                </a:lnTo>
                <a:lnTo>
                  <a:pt x="3397" y="3373"/>
                </a:lnTo>
                <a:lnTo>
                  <a:pt x="3480" y="3355"/>
                </a:lnTo>
                <a:lnTo>
                  <a:pt x="3492" y="3349"/>
                </a:lnTo>
                <a:lnTo>
                  <a:pt x="3492" y="3338"/>
                </a:lnTo>
                <a:lnTo>
                  <a:pt x="3485" y="3325"/>
                </a:lnTo>
                <a:lnTo>
                  <a:pt x="3444" y="3295"/>
                </a:lnTo>
                <a:lnTo>
                  <a:pt x="3444" y="3278"/>
                </a:lnTo>
                <a:lnTo>
                  <a:pt x="3521" y="3254"/>
                </a:lnTo>
                <a:lnTo>
                  <a:pt x="3533" y="3242"/>
                </a:lnTo>
                <a:lnTo>
                  <a:pt x="3563" y="3237"/>
                </a:lnTo>
                <a:lnTo>
                  <a:pt x="3563" y="3242"/>
                </a:lnTo>
                <a:lnTo>
                  <a:pt x="3556" y="3254"/>
                </a:lnTo>
                <a:lnTo>
                  <a:pt x="3569" y="3272"/>
                </a:lnTo>
                <a:lnTo>
                  <a:pt x="3581" y="3272"/>
                </a:lnTo>
                <a:lnTo>
                  <a:pt x="3592" y="3260"/>
                </a:lnTo>
                <a:lnTo>
                  <a:pt x="3716" y="3225"/>
                </a:lnTo>
                <a:lnTo>
                  <a:pt x="3923" y="3089"/>
                </a:lnTo>
                <a:lnTo>
                  <a:pt x="3934" y="3036"/>
                </a:lnTo>
                <a:lnTo>
                  <a:pt x="4030" y="2960"/>
                </a:lnTo>
                <a:lnTo>
                  <a:pt x="4035" y="2947"/>
                </a:lnTo>
                <a:lnTo>
                  <a:pt x="3994" y="2889"/>
                </a:lnTo>
                <a:lnTo>
                  <a:pt x="4000" y="2841"/>
                </a:lnTo>
                <a:lnTo>
                  <a:pt x="4065" y="2811"/>
                </a:lnTo>
                <a:lnTo>
                  <a:pt x="4076" y="2818"/>
                </a:lnTo>
                <a:lnTo>
                  <a:pt x="4065" y="2864"/>
                </a:lnTo>
                <a:lnTo>
                  <a:pt x="4076" y="2882"/>
                </a:lnTo>
                <a:lnTo>
                  <a:pt x="4147" y="2876"/>
                </a:lnTo>
                <a:lnTo>
                  <a:pt x="4159" y="2894"/>
                </a:lnTo>
                <a:lnTo>
                  <a:pt x="4307" y="2829"/>
                </a:lnTo>
                <a:lnTo>
                  <a:pt x="4390" y="2823"/>
                </a:lnTo>
                <a:lnTo>
                  <a:pt x="4396" y="2818"/>
                </a:lnTo>
                <a:lnTo>
                  <a:pt x="4390" y="2811"/>
                </a:lnTo>
                <a:lnTo>
                  <a:pt x="4378" y="2793"/>
                </a:lnTo>
                <a:lnTo>
                  <a:pt x="4367" y="2765"/>
                </a:lnTo>
                <a:lnTo>
                  <a:pt x="4378" y="2752"/>
                </a:lnTo>
                <a:lnTo>
                  <a:pt x="4390" y="2729"/>
                </a:lnTo>
                <a:lnTo>
                  <a:pt x="4413" y="2699"/>
                </a:lnTo>
                <a:lnTo>
                  <a:pt x="4443" y="2610"/>
                </a:lnTo>
                <a:lnTo>
                  <a:pt x="4419" y="2575"/>
                </a:lnTo>
                <a:lnTo>
                  <a:pt x="4419" y="2546"/>
                </a:lnTo>
                <a:lnTo>
                  <a:pt x="4425" y="2528"/>
                </a:lnTo>
                <a:lnTo>
                  <a:pt x="4425" y="2504"/>
                </a:lnTo>
                <a:lnTo>
                  <a:pt x="4437" y="2457"/>
                </a:lnTo>
                <a:lnTo>
                  <a:pt x="4461" y="2433"/>
                </a:lnTo>
                <a:lnTo>
                  <a:pt x="4472" y="2392"/>
                </a:lnTo>
                <a:lnTo>
                  <a:pt x="4490" y="2321"/>
                </a:lnTo>
                <a:lnTo>
                  <a:pt x="4490" y="2280"/>
                </a:lnTo>
                <a:lnTo>
                  <a:pt x="4472" y="2215"/>
                </a:lnTo>
                <a:lnTo>
                  <a:pt x="4449" y="2174"/>
                </a:lnTo>
                <a:lnTo>
                  <a:pt x="4437" y="2162"/>
                </a:lnTo>
                <a:lnTo>
                  <a:pt x="4437" y="2138"/>
                </a:lnTo>
                <a:lnTo>
                  <a:pt x="4431" y="2121"/>
                </a:lnTo>
                <a:lnTo>
                  <a:pt x="4413" y="2085"/>
                </a:lnTo>
                <a:lnTo>
                  <a:pt x="4390" y="2067"/>
                </a:lnTo>
                <a:lnTo>
                  <a:pt x="4378" y="2050"/>
                </a:lnTo>
                <a:lnTo>
                  <a:pt x="4396" y="2009"/>
                </a:lnTo>
                <a:lnTo>
                  <a:pt x="4367" y="1949"/>
                </a:lnTo>
                <a:lnTo>
                  <a:pt x="4319" y="1908"/>
                </a:lnTo>
                <a:lnTo>
                  <a:pt x="4301" y="1878"/>
                </a:lnTo>
                <a:lnTo>
                  <a:pt x="4296" y="1477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4"/>
                </a:lnTo>
                <a:lnTo>
                  <a:pt x="4183" y="1264"/>
                </a:lnTo>
                <a:lnTo>
                  <a:pt x="4136" y="12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1%</a:t>
            </a:r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4368800" y="2303463"/>
            <a:ext cx="842963" cy="914400"/>
          </a:xfrm>
          <a:custGeom>
            <a:avLst/>
            <a:gdLst/>
            <a:ahLst/>
            <a:cxnLst>
              <a:cxn ang="0">
                <a:pos x="200" y="1636"/>
              </a:cxn>
              <a:cxn ang="0">
                <a:pos x="94" y="1507"/>
              </a:cxn>
              <a:cxn ang="0">
                <a:pos x="165" y="1412"/>
              </a:cxn>
              <a:cxn ang="0">
                <a:pos x="159" y="1318"/>
              </a:cxn>
              <a:cxn ang="0">
                <a:pos x="118" y="1116"/>
              </a:cxn>
              <a:cxn ang="0">
                <a:pos x="112" y="1017"/>
              </a:cxn>
              <a:cxn ang="0">
                <a:pos x="100" y="774"/>
              </a:cxn>
              <a:cxn ang="0">
                <a:pos x="42" y="621"/>
              </a:cxn>
              <a:cxn ang="0">
                <a:pos x="12" y="373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1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2"/>
              </a:cxn>
              <a:cxn ang="0">
                <a:pos x="1034" y="302"/>
              </a:cxn>
              <a:cxn ang="0">
                <a:pos x="1222" y="314"/>
              </a:cxn>
              <a:cxn ang="0">
                <a:pos x="1234" y="337"/>
              </a:cxn>
              <a:cxn ang="0">
                <a:pos x="1270" y="355"/>
              </a:cxn>
              <a:cxn ang="0">
                <a:pos x="1293" y="420"/>
              </a:cxn>
              <a:cxn ang="0">
                <a:pos x="1353" y="396"/>
              </a:cxn>
              <a:cxn ang="0">
                <a:pos x="1400" y="396"/>
              </a:cxn>
              <a:cxn ang="0">
                <a:pos x="1483" y="449"/>
              </a:cxn>
              <a:cxn ang="0">
                <a:pos x="1530" y="497"/>
              </a:cxn>
              <a:cxn ang="0">
                <a:pos x="1612" y="485"/>
              </a:cxn>
              <a:cxn ang="0">
                <a:pos x="1737" y="426"/>
              </a:cxn>
              <a:cxn ang="0">
                <a:pos x="1919" y="456"/>
              </a:cxn>
              <a:cxn ang="0">
                <a:pos x="1967" y="473"/>
              </a:cxn>
              <a:cxn ang="0">
                <a:pos x="2038" y="485"/>
              </a:cxn>
              <a:cxn ang="0">
                <a:pos x="2074" y="520"/>
              </a:cxn>
              <a:cxn ang="0">
                <a:pos x="1926" y="591"/>
              </a:cxn>
              <a:cxn ang="0">
                <a:pos x="1849" y="644"/>
              </a:cxn>
              <a:cxn ang="0">
                <a:pos x="1731" y="710"/>
              </a:cxn>
              <a:cxn ang="0">
                <a:pos x="1406" y="1029"/>
              </a:cxn>
              <a:cxn ang="0">
                <a:pos x="1371" y="1075"/>
              </a:cxn>
              <a:cxn ang="0">
                <a:pos x="1353" y="1318"/>
              </a:cxn>
              <a:cxn ang="0">
                <a:pos x="1247" y="1400"/>
              </a:cxn>
              <a:cxn ang="0">
                <a:pos x="1229" y="1442"/>
              </a:cxn>
              <a:cxn ang="0">
                <a:pos x="1252" y="1531"/>
              </a:cxn>
              <a:cxn ang="0">
                <a:pos x="1258" y="1625"/>
              </a:cxn>
              <a:cxn ang="0">
                <a:pos x="1252" y="1732"/>
              </a:cxn>
              <a:cxn ang="0">
                <a:pos x="1270" y="1861"/>
              </a:cxn>
              <a:cxn ang="0">
                <a:pos x="1311" y="1902"/>
              </a:cxn>
              <a:cxn ang="0">
                <a:pos x="1394" y="1927"/>
              </a:cxn>
              <a:cxn ang="0">
                <a:pos x="1417" y="1955"/>
              </a:cxn>
              <a:cxn ang="0">
                <a:pos x="1536" y="2056"/>
              </a:cxn>
              <a:cxn ang="0">
                <a:pos x="1707" y="2180"/>
              </a:cxn>
              <a:cxn ang="0">
                <a:pos x="1719" y="2257"/>
              </a:cxn>
              <a:cxn ang="0">
                <a:pos x="200" y="2376"/>
              </a:cxn>
            </a:cxnLst>
            <a:rect l="0" t="0" r="r" b="b"/>
            <a:pathLst>
              <a:path w="2115" h="2376">
                <a:moveTo>
                  <a:pt x="200" y="2376"/>
                </a:moveTo>
                <a:lnTo>
                  <a:pt x="200" y="1636"/>
                </a:lnTo>
                <a:lnTo>
                  <a:pt x="100" y="1542"/>
                </a:lnTo>
                <a:lnTo>
                  <a:pt x="94" y="1507"/>
                </a:lnTo>
                <a:lnTo>
                  <a:pt x="147" y="1453"/>
                </a:lnTo>
                <a:lnTo>
                  <a:pt x="165" y="1412"/>
                </a:lnTo>
                <a:lnTo>
                  <a:pt x="165" y="1382"/>
                </a:lnTo>
                <a:lnTo>
                  <a:pt x="159" y="1318"/>
                </a:lnTo>
                <a:lnTo>
                  <a:pt x="171" y="1265"/>
                </a:lnTo>
                <a:lnTo>
                  <a:pt x="118" y="1116"/>
                </a:lnTo>
                <a:lnTo>
                  <a:pt x="112" y="1088"/>
                </a:lnTo>
                <a:lnTo>
                  <a:pt x="112" y="1017"/>
                </a:lnTo>
                <a:lnTo>
                  <a:pt x="106" y="976"/>
                </a:lnTo>
                <a:lnTo>
                  <a:pt x="100" y="774"/>
                </a:lnTo>
                <a:lnTo>
                  <a:pt x="77" y="656"/>
                </a:lnTo>
                <a:lnTo>
                  <a:pt x="42" y="621"/>
                </a:lnTo>
                <a:lnTo>
                  <a:pt x="17" y="491"/>
                </a:lnTo>
                <a:lnTo>
                  <a:pt x="12" y="373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5"/>
                </a:lnTo>
                <a:lnTo>
                  <a:pt x="661" y="112"/>
                </a:lnTo>
                <a:lnTo>
                  <a:pt x="679" y="172"/>
                </a:lnTo>
                <a:lnTo>
                  <a:pt x="674" y="231"/>
                </a:lnTo>
                <a:lnTo>
                  <a:pt x="732" y="272"/>
                </a:lnTo>
                <a:lnTo>
                  <a:pt x="756" y="266"/>
                </a:lnTo>
                <a:lnTo>
                  <a:pt x="798" y="272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2"/>
                </a:lnTo>
                <a:lnTo>
                  <a:pt x="1004" y="325"/>
                </a:lnTo>
                <a:lnTo>
                  <a:pt x="1034" y="302"/>
                </a:lnTo>
                <a:lnTo>
                  <a:pt x="1146" y="289"/>
                </a:lnTo>
                <a:lnTo>
                  <a:pt x="1222" y="314"/>
                </a:lnTo>
                <a:lnTo>
                  <a:pt x="1240" y="314"/>
                </a:lnTo>
                <a:lnTo>
                  <a:pt x="1234" y="337"/>
                </a:lnTo>
                <a:lnTo>
                  <a:pt x="1258" y="355"/>
                </a:lnTo>
                <a:lnTo>
                  <a:pt x="1270" y="355"/>
                </a:lnTo>
                <a:lnTo>
                  <a:pt x="1282" y="367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6"/>
                </a:lnTo>
                <a:lnTo>
                  <a:pt x="1371" y="385"/>
                </a:lnTo>
                <a:lnTo>
                  <a:pt x="1400" y="396"/>
                </a:lnTo>
                <a:lnTo>
                  <a:pt x="1424" y="431"/>
                </a:lnTo>
                <a:lnTo>
                  <a:pt x="1483" y="449"/>
                </a:lnTo>
                <a:lnTo>
                  <a:pt x="1500" y="473"/>
                </a:lnTo>
                <a:lnTo>
                  <a:pt x="1530" y="497"/>
                </a:lnTo>
                <a:lnTo>
                  <a:pt x="1571" y="497"/>
                </a:lnTo>
                <a:lnTo>
                  <a:pt x="1612" y="485"/>
                </a:lnTo>
                <a:lnTo>
                  <a:pt x="1719" y="414"/>
                </a:lnTo>
                <a:lnTo>
                  <a:pt x="1737" y="426"/>
                </a:lnTo>
                <a:lnTo>
                  <a:pt x="1760" y="461"/>
                </a:lnTo>
                <a:lnTo>
                  <a:pt x="1919" y="456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5"/>
                </a:lnTo>
                <a:lnTo>
                  <a:pt x="2115" y="485"/>
                </a:lnTo>
                <a:lnTo>
                  <a:pt x="2074" y="520"/>
                </a:lnTo>
                <a:lnTo>
                  <a:pt x="1979" y="573"/>
                </a:lnTo>
                <a:lnTo>
                  <a:pt x="1926" y="591"/>
                </a:lnTo>
                <a:lnTo>
                  <a:pt x="1891" y="603"/>
                </a:lnTo>
                <a:lnTo>
                  <a:pt x="1849" y="644"/>
                </a:lnTo>
                <a:lnTo>
                  <a:pt x="1772" y="680"/>
                </a:lnTo>
                <a:lnTo>
                  <a:pt x="1731" y="710"/>
                </a:lnTo>
                <a:lnTo>
                  <a:pt x="1600" y="857"/>
                </a:lnTo>
                <a:lnTo>
                  <a:pt x="1406" y="1029"/>
                </a:lnTo>
                <a:lnTo>
                  <a:pt x="1389" y="1058"/>
                </a:lnTo>
                <a:lnTo>
                  <a:pt x="1371" y="1075"/>
                </a:lnTo>
                <a:lnTo>
                  <a:pt x="1376" y="1294"/>
                </a:lnTo>
                <a:lnTo>
                  <a:pt x="1353" y="1318"/>
                </a:lnTo>
                <a:lnTo>
                  <a:pt x="1329" y="1329"/>
                </a:lnTo>
                <a:lnTo>
                  <a:pt x="1247" y="1400"/>
                </a:lnTo>
                <a:lnTo>
                  <a:pt x="1240" y="1436"/>
                </a:lnTo>
                <a:lnTo>
                  <a:pt x="1229" y="1442"/>
                </a:lnTo>
                <a:lnTo>
                  <a:pt x="1211" y="1507"/>
                </a:lnTo>
                <a:lnTo>
                  <a:pt x="1252" y="1531"/>
                </a:lnTo>
                <a:lnTo>
                  <a:pt x="1282" y="1577"/>
                </a:lnTo>
                <a:lnTo>
                  <a:pt x="1258" y="1625"/>
                </a:lnTo>
                <a:lnTo>
                  <a:pt x="1264" y="1661"/>
                </a:lnTo>
                <a:lnTo>
                  <a:pt x="1252" y="1732"/>
                </a:lnTo>
                <a:lnTo>
                  <a:pt x="1252" y="1838"/>
                </a:lnTo>
                <a:lnTo>
                  <a:pt x="1270" y="1861"/>
                </a:lnTo>
                <a:lnTo>
                  <a:pt x="1300" y="1884"/>
                </a:lnTo>
                <a:lnTo>
                  <a:pt x="1311" y="1902"/>
                </a:lnTo>
                <a:lnTo>
                  <a:pt x="1382" y="1914"/>
                </a:lnTo>
                <a:lnTo>
                  <a:pt x="1394" y="1927"/>
                </a:lnTo>
                <a:lnTo>
                  <a:pt x="1400" y="1944"/>
                </a:lnTo>
                <a:lnTo>
                  <a:pt x="1417" y="1955"/>
                </a:lnTo>
                <a:lnTo>
                  <a:pt x="1506" y="1998"/>
                </a:lnTo>
                <a:lnTo>
                  <a:pt x="1536" y="2056"/>
                </a:lnTo>
                <a:lnTo>
                  <a:pt x="1618" y="2115"/>
                </a:lnTo>
                <a:lnTo>
                  <a:pt x="1707" y="2180"/>
                </a:lnTo>
                <a:lnTo>
                  <a:pt x="1719" y="2204"/>
                </a:lnTo>
                <a:lnTo>
                  <a:pt x="1719" y="2257"/>
                </a:lnTo>
                <a:lnTo>
                  <a:pt x="1724" y="2328"/>
                </a:lnTo>
                <a:lnTo>
                  <a:pt x="200" y="2376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5%</a:t>
            </a: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4432300" y="3198813"/>
            <a:ext cx="768350" cy="488950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5"/>
              </a:cxn>
              <a:cxn ang="0">
                <a:pos x="1849" y="502"/>
              </a:cxn>
              <a:cxn ang="0">
                <a:pos x="1926" y="608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3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5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0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5"/>
              </a:cxn>
              <a:cxn ang="0">
                <a:pos x="23" y="278"/>
              </a:cxn>
              <a:cxn ang="0">
                <a:pos x="41" y="218"/>
              </a:cxn>
              <a:cxn ang="0">
                <a:pos x="12" y="142"/>
              </a:cxn>
              <a:cxn ang="0">
                <a:pos x="12" y="76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6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2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5"/>
                </a:lnTo>
                <a:lnTo>
                  <a:pt x="1844" y="466"/>
                </a:lnTo>
                <a:lnTo>
                  <a:pt x="1849" y="502"/>
                </a:lnTo>
                <a:lnTo>
                  <a:pt x="1902" y="537"/>
                </a:lnTo>
                <a:lnTo>
                  <a:pt x="1926" y="608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3"/>
                </a:lnTo>
                <a:lnTo>
                  <a:pt x="1702" y="833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5"/>
                </a:lnTo>
                <a:lnTo>
                  <a:pt x="195" y="885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0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5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8"/>
                </a:lnTo>
                <a:lnTo>
                  <a:pt x="30" y="159"/>
                </a:lnTo>
                <a:lnTo>
                  <a:pt x="12" y="142"/>
                </a:lnTo>
                <a:lnTo>
                  <a:pt x="23" y="101"/>
                </a:lnTo>
                <a:lnTo>
                  <a:pt x="12" y="76"/>
                </a:lnTo>
                <a:lnTo>
                  <a:pt x="0" y="53"/>
                </a:lnTo>
                <a:lnTo>
                  <a:pt x="23" y="48"/>
                </a:lnTo>
                <a:lnTo>
                  <a:pt x="41" y="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4535488" y="3654425"/>
            <a:ext cx="855662" cy="717550"/>
          </a:xfrm>
          <a:custGeom>
            <a:avLst/>
            <a:gdLst/>
            <a:ahLst/>
            <a:cxnLst>
              <a:cxn ang="0">
                <a:pos x="1808" y="1648"/>
              </a:cxn>
              <a:cxn ang="0">
                <a:pos x="1831" y="1684"/>
              </a:cxn>
              <a:cxn ang="0">
                <a:pos x="1838" y="1749"/>
              </a:cxn>
              <a:cxn ang="0">
                <a:pos x="1755" y="1831"/>
              </a:cxn>
              <a:cxn ang="0">
                <a:pos x="1968" y="1843"/>
              </a:cxn>
              <a:cxn ang="0">
                <a:pos x="1980" y="1760"/>
              </a:cxn>
              <a:cxn ang="0">
                <a:pos x="2021" y="1637"/>
              </a:cxn>
              <a:cxn ang="0">
                <a:pos x="2080" y="1589"/>
              </a:cxn>
              <a:cxn ang="0">
                <a:pos x="2115" y="1584"/>
              </a:cxn>
              <a:cxn ang="0">
                <a:pos x="2139" y="1442"/>
              </a:cxn>
              <a:cxn ang="0">
                <a:pos x="2110" y="1430"/>
              </a:cxn>
              <a:cxn ang="0">
                <a:pos x="2097" y="1407"/>
              </a:cxn>
              <a:cxn ang="0">
                <a:pos x="2074" y="1430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2"/>
              </a:cxn>
              <a:cxn ang="0">
                <a:pos x="1749" y="1011"/>
              </a:cxn>
              <a:cxn ang="0">
                <a:pos x="1678" y="910"/>
              </a:cxn>
              <a:cxn ang="0">
                <a:pos x="1749" y="816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2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9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2"/>
              </a:cxn>
              <a:cxn ang="0">
                <a:pos x="254" y="385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8"/>
              </a:cxn>
            </a:cxnLst>
            <a:rect l="0" t="0" r="r" b="b"/>
            <a:pathLst>
              <a:path w="2151" h="1861">
                <a:moveTo>
                  <a:pt x="367" y="1708"/>
                </a:moveTo>
                <a:lnTo>
                  <a:pt x="1808" y="1648"/>
                </a:lnTo>
                <a:lnTo>
                  <a:pt x="1802" y="1666"/>
                </a:lnTo>
                <a:lnTo>
                  <a:pt x="1831" y="1684"/>
                </a:lnTo>
                <a:lnTo>
                  <a:pt x="1843" y="1719"/>
                </a:lnTo>
                <a:lnTo>
                  <a:pt x="1838" y="1749"/>
                </a:lnTo>
                <a:lnTo>
                  <a:pt x="1796" y="1785"/>
                </a:lnTo>
                <a:lnTo>
                  <a:pt x="1755" y="1831"/>
                </a:lnTo>
                <a:lnTo>
                  <a:pt x="1749" y="1861"/>
                </a:lnTo>
                <a:lnTo>
                  <a:pt x="1968" y="1843"/>
                </a:lnTo>
                <a:lnTo>
                  <a:pt x="1985" y="1785"/>
                </a:lnTo>
                <a:lnTo>
                  <a:pt x="1980" y="1760"/>
                </a:lnTo>
                <a:lnTo>
                  <a:pt x="1998" y="1696"/>
                </a:lnTo>
                <a:lnTo>
                  <a:pt x="2021" y="1637"/>
                </a:lnTo>
                <a:lnTo>
                  <a:pt x="2039" y="1602"/>
                </a:lnTo>
                <a:lnTo>
                  <a:pt x="2080" y="1589"/>
                </a:lnTo>
                <a:lnTo>
                  <a:pt x="2097" y="1595"/>
                </a:lnTo>
                <a:lnTo>
                  <a:pt x="2115" y="1584"/>
                </a:lnTo>
                <a:lnTo>
                  <a:pt x="2151" y="1483"/>
                </a:lnTo>
                <a:lnTo>
                  <a:pt x="2139" y="1442"/>
                </a:lnTo>
                <a:lnTo>
                  <a:pt x="2122" y="1430"/>
                </a:lnTo>
                <a:lnTo>
                  <a:pt x="2110" y="1430"/>
                </a:lnTo>
                <a:lnTo>
                  <a:pt x="2104" y="1418"/>
                </a:lnTo>
                <a:lnTo>
                  <a:pt x="2097" y="1407"/>
                </a:lnTo>
                <a:lnTo>
                  <a:pt x="2074" y="1407"/>
                </a:lnTo>
                <a:lnTo>
                  <a:pt x="2074" y="1430"/>
                </a:lnTo>
                <a:lnTo>
                  <a:pt x="2062" y="1430"/>
                </a:lnTo>
                <a:lnTo>
                  <a:pt x="1991" y="1323"/>
                </a:lnTo>
                <a:lnTo>
                  <a:pt x="1998" y="1306"/>
                </a:lnTo>
                <a:lnTo>
                  <a:pt x="2021" y="1282"/>
                </a:lnTo>
                <a:lnTo>
                  <a:pt x="2021" y="1265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2"/>
                </a:lnTo>
                <a:lnTo>
                  <a:pt x="1838" y="1064"/>
                </a:lnTo>
                <a:lnTo>
                  <a:pt x="1749" y="1011"/>
                </a:lnTo>
                <a:lnTo>
                  <a:pt x="1702" y="958"/>
                </a:lnTo>
                <a:lnTo>
                  <a:pt x="1678" y="910"/>
                </a:lnTo>
                <a:lnTo>
                  <a:pt x="1689" y="887"/>
                </a:lnTo>
                <a:lnTo>
                  <a:pt x="1749" y="816"/>
                </a:lnTo>
                <a:lnTo>
                  <a:pt x="1737" y="763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2"/>
                </a:lnTo>
                <a:lnTo>
                  <a:pt x="1613" y="692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9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60"/>
                </a:lnTo>
                <a:lnTo>
                  <a:pt x="106" y="213"/>
                </a:lnTo>
                <a:lnTo>
                  <a:pt x="124" y="225"/>
                </a:lnTo>
                <a:lnTo>
                  <a:pt x="119" y="272"/>
                </a:lnTo>
                <a:lnTo>
                  <a:pt x="119" y="278"/>
                </a:lnTo>
                <a:lnTo>
                  <a:pt x="254" y="385"/>
                </a:lnTo>
                <a:lnTo>
                  <a:pt x="213" y="431"/>
                </a:lnTo>
                <a:lnTo>
                  <a:pt x="207" y="479"/>
                </a:lnTo>
                <a:lnTo>
                  <a:pt x="225" y="509"/>
                </a:lnTo>
                <a:lnTo>
                  <a:pt x="261" y="520"/>
                </a:lnTo>
                <a:lnTo>
                  <a:pt x="278" y="591"/>
                </a:lnTo>
                <a:lnTo>
                  <a:pt x="314" y="615"/>
                </a:lnTo>
                <a:lnTo>
                  <a:pt x="343" y="621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-1%</a:t>
            </a: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4764088" y="4840288"/>
            <a:ext cx="725487" cy="609600"/>
          </a:xfrm>
          <a:custGeom>
            <a:avLst/>
            <a:gdLst/>
            <a:ahLst/>
            <a:cxnLst>
              <a:cxn ang="0">
                <a:pos x="969" y="35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5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1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9"/>
              </a:cxn>
              <a:cxn ang="0">
                <a:pos x="880" y="1329"/>
              </a:cxn>
              <a:cxn ang="0">
                <a:pos x="809" y="1318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8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0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4">
                <a:moveTo>
                  <a:pt x="0" y="30"/>
                </a:moveTo>
                <a:lnTo>
                  <a:pt x="974" y="0"/>
                </a:lnTo>
                <a:lnTo>
                  <a:pt x="969" y="35"/>
                </a:lnTo>
                <a:lnTo>
                  <a:pt x="1015" y="113"/>
                </a:lnTo>
                <a:lnTo>
                  <a:pt x="1022" y="189"/>
                </a:lnTo>
                <a:lnTo>
                  <a:pt x="1040" y="236"/>
                </a:lnTo>
                <a:lnTo>
                  <a:pt x="1063" y="253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5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1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400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3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4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400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3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4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9"/>
                </a:lnTo>
                <a:lnTo>
                  <a:pt x="885" y="1359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8"/>
                </a:lnTo>
                <a:lnTo>
                  <a:pt x="844" y="1329"/>
                </a:lnTo>
                <a:lnTo>
                  <a:pt x="809" y="1318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400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8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0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1"/>
                </a:lnTo>
                <a:lnTo>
                  <a:pt x="135" y="674"/>
                </a:lnTo>
                <a:lnTo>
                  <a:pt x="117" y="638"/>
                </a:lnTo>
                <a:lnTo>
                  <a:pt x="94" y="620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-1%</a:t>
            </a:r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4852988" y="2660650"/>
            <a:ext cx="673100" cy="693738"/>
          </a:xfrm>
          <a:custGeom>
            <a:avLst/>
            <a:gdLst/>
            <a:ahLst/>
            <a:cxnLst>
              <a:cxn ang="0">
                <a:pos x="703" y="1766"/>
              </a:cxn>
              <a:cxn ang="0">
                <a:pos x="584" y="1707"/>
              </a:cxn>
              <a:cxn ang="0">
                <a:pos x="538" y="1542"/>
              </a:cxn>
              <a:cxn ang="0">
                <a:pos x="567" y="1483"/>
              </a:cxn>
              <a:cxn ang="0">
                <a:pos x="513" y="1400"/>
              </a:cxn>
              <a:cxn ang="0">
                <a:pos x="508" y="1276"/>
              </a:cxn>
              <a:cxn ang="0">
                <a:pos x="407" y="1187"/>
              </a:cxn>
              <a:cxn ang="0">
                <a:pos x="295" y="1070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3"/>
              </a:cxn>
              <a:cxn ang="0">
                <a:pos x="71" y="649"/>
              </a:cxn>
              <a:cxn ang="0">
                <a:pos x="0" y="579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5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0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8"/>
              </a:cxn>
              <a:cxn ang="0">
                <a:pos x="1512" y="815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6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4"/>
              </a:cxn>
              <a:cxn ang="0">
                <a:pos x="1553" y="1748"/>
              </a:cxn>
            </a:cxnLst>
            <a:rect l="0" t="0" r="r" b="b"/>
            <a:pathLst>
              <a:path w="1690" h="1801">
                <a:moveTo>
                  <a:pt x="715" y="1801"/>
                </a:moveTo>
                <a:lnTo>
                  <a:pt x="703" y="1766"/>
                </a:lnTo>
                <a:lnTo>
                  <a:pt x="673" y="1742"/>
                </a:lnTo>
                <a:lnTo>
                  <a:pt x="584" y="1707"/>
                </a:lnTo>
                <a:lnTo>
                  <a:pt x="556" y="1595"/>
                </a:lnTo>
                <a:lnTo>
                  <a:pt x="538" y="1542"/>
                </a:lnTo>
                <a:lnTo>
                  <a:pt x="561" y="1506"/>
                </a:lnTo>
                <a:lnTo>
                  <a:pt x="567" y="1483"/>
                </a:lnTo>
                <a:lnTo>
                  <a:pt x="531" y="1448"/>
                </a:lnTo>
                <a:lnTo>
                  <a:pt x="513" y="1400"/>
                </a:lnTo>
                <a:lnTo>
                  <a:pt x="508" y="1329"/>
                </a:lnTo>
                <a:lnTo>
                  <a:pt x="508" y="1276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70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9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4"/>
                </a:lnTo>
                <a:lnTo>
                  <a:pt x="53" y="733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9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6"/>
                </a:lnTo>
                <a:lnTo>
                  <a:pt x="531" y="5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0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9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5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8"/>
                </a:lnTo>
                <a:lnTo>
                  <a:pt x="1464" y="903"/>
                </a:lnTo>
                <a:lnTo>
                  <a:pt x="1512" y="815"/>
                </a:lnTo>
                <a:lnTo>
                  <a:pt x="1560" y="774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5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6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6"/>
                </a:lnTo>
                <a:lnTo>
                  <a:pt x="1553" y="1684"/>
                </a:lnTo>
                <a:lnTo>
                  <a:pt x="1548" y="1701"/>
                </a:lnTo>
                <a:lnTo>
                  <a:pt x="1553" y="1748"/>
                </a:lnTo>
                <a:lnTo>
                  <a:pt x="715" y="180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-4%</a:t>
            </a: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5051425" y="3333750"/>
            <a:ext cx="511175" cy="871538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8"/>
              </a:cxn>
              <a:cxn ang="0">
                <a:pos x="348" y="189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5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8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1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5"/>
              </a:cxn>
              <a:cxn ang="0">
                <a:pos x="378" y="1749"/>
              </a:cxn>
              <a:cxn ang="0">
                <a:pos x="449" y="1850"/>
              </a:cxn>
              <a:cxn ang="0">
                <a:pos x="584" y="1921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9"/>
              </a:cxn>
              <a:cxn ang="0">
                <a:pos x="797" y="2246"/>
              </a:cxn>
              <a:cxn ang="0">
                <a:pos x="822" y="2186"/>
              </a:cxn>
              <a:cxn ang="0">
                <a:pos x="916" y="2175"/>
              </a:cxn>
              <a:cxn ang="0">
                <a:pos x="992" y="2228"/>
              </a:cxn>
              <a:cxn ang="0">
                <a:pos x="1022" y="2127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4"/>
              </a:cxn>
              <a:cxn ang="0">
                <a:pos x="1134" y="1932"/>
              </a:cxn>
              <a:cxn ang="0">
                <a:pos x="1140" y="1909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1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9">
                <a:moveTo>
                  <a:pt x="1051" y="0"/>
                </a:moveTo>
                <a:lnTo>
                  <a:pt x="213" y="53"/>
                </a:lnTo>
                <a:lnTo>
                  <a:pt x="224" y="77"/>
                </a:lnTo>
                <a:lnTo>
                  <a:pt x="290" y="118"/>
                </a:lnTo>
                <a:lnTo>
                  <a:pt x="295" y="154"/>
                </a:lnTo>
                <a:lnTo>
                  <a:pt x="348" y="189"/>
                </a:lnTo>
                <a:lnTo>
                  <a:pt x="372" y="260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5"/>
                </a:lnTo>
                <a:lnTo>
                  <a:pt x="148" y="485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8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1"/>
                </a:lnTo>
                <a:lnTo>
                  <a:pt x="343" y="1501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2"/>
                </a:lnTo>
                <a:lnTo>
                  <a:pt x="449" y="1655"/>
                </a:lnTo>
                <a:lnTo>
                  <a:pt x="389" y="1726"/>
                </a:lnTo>
                <a:lnTo>
                  <a:pt x="378" y="1749"/>
                </a:lnTo>
                <a:lnTo>
                  <a:pt x="402" y="1797"/>
                </a:lnTo>
                <a:lnTo>
                  <a:pt x="449" y="1850"/>
                </a:lnTo>
                <a:lnTo>
                  <a:pt x="538" y="1903"/>
                </a:lnTo>
                <a:lnTo>
                  <a:pt x="584" y="1921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4"/>
                </a:lnTo>
                <a:lnTo>
                  <a:pt x="721" y="2121"/>
                </a:lnTo>
                <a:lnTo>
                  <a:pt x="698" y="2145"/>
                </a:lnTo>
                <a:lnTo>
                  <a:pt x="691" y="2162"/>
                </a:lnTo>
                <a:lnTo>
                  <a:pt x="762" y="2269"/>
                </a:lnTo>
                <a:lnTo>
                  <a:pt x="774" y="2269"/>
                </a:lnTo>
                <a:lnTo>
                  <a:pt x="774" y="2246"/>
                </a:lnTo>
                <a:lnTo>
                  <a:pt x="797" y="2246"/>
                </a:lnTo>
                <a:lnTo>
                  <a:pt x="804" y="2257"/>
                </a:lnTo>
                <a:lnTo>
                  <a:pt x="822" y="2186"/>
                </a:lnTo>
                <a:lnTo>
                  <a:pt x="863" y="2168"/>
                </a:lnTo>
                <a:lnTo>
                  <a:pt x="916" y="2175"/>
                </a:lnTo>
                <a:lnTo>
                  <a:pt x="957" y="2198"/>
                </a:lnTo>
                <a:lnTo>
                  <a:pt x="992" y="2228"/>
                </a:lnTo>
                <a:lnTo>
                  <a:pt x="1040" y="2203"/>
                </a:lnTo>
                <a:lnTo>
                  <a:pt x="1022" y="2127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2"/>
                </a:lnTo>
                <a:lnTo>
                  <a:pt x="1117" y="1974"/>
                </a:lnTo>
                <a:lnTo>
                  <a:pt x="1122" y="1967"/>
                </a:lnTo>
                <a:lnTo>
                  <a:pt x="1134" y="1932"/>
                </a:lnTo>
                <a:lnTo>
                  <a:pt x="1147" y="1914"/>
                </a:lnTo>
                <a:lnTo>
                  <a:pt x="1140" y="1909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6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5"/>
                </a:lnTo>
                <a:lnTo>
                  <a:pt x="1164" y="301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-5%</a:t>
            </a:r>
          </a:p>
        </p:txBody>
      </p:sp>
      <p:grpSp>
        <p:nvGrpSpPr>
          <p:cNvPr id="4" name="Group 129"/>
          <p:cNvGrpSpPr/>
          <p:nvPr/>
        </p:nvGrpSpPr>
        <p:grpSpPr>
          <a:xfrm>
            <a:off x="5126633" y="2557881"/>
            <a:ext cx="966533" cy="881844"/>
            <a:chOff x="5421313" y="2084388"/>
            <a:chExt cx="1274762" cy="12065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505" name="Freeform 49"/>
            <p:cNvSpPr>
              <a:spLocks/>
            </p:cNvSpPr>
            <p:nvPr/>
          </p:nvSpPr>
          <p:spPr bwMode="auto">
            <a:xfrm>
              <a:off x="6038850" y="2387600"/>
              <a:ext cx="657225" cy="903288"/>
            </a:xfrm>
            <a:custGeom>
              <a:avLst/>
              <a:gdLst/>
              <a:ahLst/>
              <a:cxnLst>
                <a:cxn ang="0">
                  <a:pos x="620" y="1638"/>
                </a:cxn>
                <a:cxn ang="0">
                  <a:pos x="1016" y="1602"/>
                </a:cxn>
                <a:cxn ang="0">
                  <a:pos x="1069" y="1489"/>
                </a:cxn>
                <a:cxn ang="0">
                  <a:pos x="1081" y="1402"/>
                </a:cxn>
                <a:cxn ang="0">
                  <a:pos x="1152" y="1306"/>
                </a:cxn>
                <a:cxn ang="0">
                  <a:pos x="1158" y="1247"/>
                </a:cxn>
                <a:cxn ang="0">
                  <a:pos x="1193" y="1194"/>
                </a:cxn>
                <a:cxn ang="0">
                  <a:pos x="1216" y="1224"/>
                </a:cxn>
                <a:cxn ang="0">
                  <a:pos x="1241" y="1194"/>
                </a:cxn>
                <a:cxn ang="0">
                  <a:pos x="1234" y="1118"/>
                </a:cxn>
                <a:cxn ang="0">
                  <a:pos x="1223" y="999"/>
                </a:cxn>
                <a:cxn ang="0">
                  <a:pos x="1122" y="674"/>
                </a:cxn>
                <a:cxn ang="0">
                  <a:pos x="1004" y="669"/>
                </a:cxn>
                <a:cxn ang="0">
                  <a:pos x="856" y="864"/>
                </a:cxn>
                <a:cxn ang="0">
                  <a:pos x="838" y="857"/>
                </a:cxn>
                <a:cxn ang="0">
                  <a:pos x="780" y="828"/>
                </a:cxn>
                <a:cxn ang="0">
                  <a:pos x="780" y="728"/>
                </a:cxn>
                <a:cxn ang="0">
                  <a:pos x="851" y="669"/>
                </a:cxn>
                <a:cxn ang="0">
                  <a:pos x="863" y="621"/>
                </a:cxn>
                <a:cxn ang="0">
                  <a:pos x="892" y="574"/>
                </a:cxn>
                <a:cxn ang="0">
                  <a:pos x="916" y="426"/>
                </a:cxn>
                <a:cxn ang="0">
                  <a:pos x="886" y="350"/>
                </a:cxn>
                <a:cxn ang="0">
                  <a:pos x="845" y="291"/>
                </a:cxn>
                <a:cxn ang="0">
                  <a:pos x="886" y="255"/>
                </a:cxn>
                <a:cxn ang="0">
                  <a:pos x="851" y="167"/>
                </a:cxn>
                <a:cxn ang="0">
                  <a:pos x="714" y="114"/>
                </a:cxn>
                <a:cxn ang="0">
                  <a:pos x="608" y="66"/>
                </a:cxn>
                <a:cxn ang="0">
                  <a:pos x="496" y="36"/>
                </a:cxn>
                <a:cxn ang="0">
                  <a:pos x="432" y="30"/>
                </a:cxn>
                <a:cxn ang="0">
                  <a:pos x="366" y="96"/>
                </a:cxn>
                <a:cxn ang="0">
                  <a:pos x="366" y="160"/>
                </a:cxn>
                <a:cxn ang="0">
                  <a:pos x="389" y="178"/>
                </a:cxn>
                <a:cxn ang="0">
                  <a:pos x="348" y="196"/>
                </a:cxn>
                <a:cxn ang="0">
                  <a:pos x="307" y="243"/>
                </a:cxn>
                <a:cxn ang="0">
                  <a:pos x="295" y="320"/>
                </a:cxn>
                <a:cxn ang="0">
                  <a:pos x="277" y="414"/>
                </a:cxn>
                <a:cxn ang="0">
                  <a:pos x="236" y="396"/>
                </a:cxn>
                <a:cxn ang="0">
                  <a:pos x="236" y="314"/>
                </a:cxn>
                <a:cxn ang="0">
                  <a:pos x="236" y="284"/>
                </a:cxn>
                <a:cxn ang="0">
                  <a:pos x="201" y="320"/>
                </a:cxn>
                <a:cxn ang="0">
                  <a:pos x="183" y="385"/>
                </a:cxn>
                <a:cxn ang="0">
                  <a:pos x="123" y="414"/>
                </a:cxn>
                <a:cxn ang="0">
                  <a:pos x="106" y="467"/>
                </a:cxn>
                <a:cxn ang="0">
                  <a:pos x="70" y="568"/>
                </a:cxn>
                <a:cxn ang="0">
                  <a:pos x="59" y="687"/>
                </a:cxn>
                <a:cxn ang="0">
                  <a:pos x="17" y="769"/>
                </a:cxn>
                <a:cxn ang="0">
                  <a:pos x="47" y="893"/>
                </a:cxn>
                <a:cxn ang="0">
                  <a:pos x="52" y="994"/>
                </a:cxn>
                <a:cxn ang="0">
                  <a:pos x="153" y="1212"/>
                </a:cxn>
                <a:cxn ang="0">
                  <a:pos x="171" y="1313"/>
                </a:cxn>
                <a:cxn ang="0">
                  <a:pos x="159" y="1336"/>
                </a:cxn>
                <a:cxn ang="0">
                  <a:pos x="136" y="1484"/>
                </a:cxn>
                <a:cxn ang="0">
                  <a:pos x="59" y="1661"/>
                </a:cxn>
                <a:cxn ang="0">
                  <a:pos x="0" y="1714"/>
                </a:cxn>
              </a:cxnLst>
              <a:rect l="0" t="0" r="r" b="b"/>
              <a:pathLst>
                <a:path w="1246" h="1714">
                  <a:moveTo>
                    <a:pt x="0" y="1714"/>
                  </a:moveTo>
                  <a:lnTo>
                    <a:pt x="620" y="1638"/>
                  </a:lnTo>
                  <a:lnTo>
                    <a:pt x="626" y="1655"/>
                  </a:lnTo>
                  <a:lnTo>
                    <a:pt x="1016" y="1602"/>
                  </a:lnTo>
                  <a:lnTo>
                    <a:pt x="1021" y="1584"/>
                  </a:lnTo>
                  <a:lnTo>
                    <a:pt x="1069" y="1489"/>
                  </a:lnTo>
                  <a:lnTo>
                    <a:pt x="1087" y="1466"/>
                  </a:lnTo>
                  <a:lnTo>
                    <a:pt x="1081" y="1402"/>
                  </a:lnTo>
                  <a:lnTo>
                    <a:pt x="1104" y="1348"/>
                  </a:lnTo>
                  <a:lnTo>
                    <a:pt x="1152" y="1306"/>
                  </a:lnTo>
                  <a:lnTo>
                    <a:pt x="1152" y="1260"/>
                  </a:lnTo>
                  <a:lnTo>
                    <a:pt x="1158" y="1247"/>
                  </a:lnTo>
                  <a:lnTo>
                    <a:pt x="1163" y="1218"/>
                  </a:lnTo>
                  <a:lnTo>
                    <a:pt x="1193" y="1194"/>
                  </a:lnTo>
                  <a:lnTo>
                    <a:pt x="1205" y="1218"/>
                  </a:lnTo>
                  <a:lnTo>
                    <a:pt x="1216" y="1224"/>
                  </a:lnTo>
                  <a:lnTo>
                    <a:pt x="1234" y="1212"/>
                  </a:lnTo>
                  <a:lnTo>
                    <a:pt x="1241" y="1194"/>
                  </a:lnTo>
                  <a:lnTo>
                    <a:pt x="1246" y="1171"/>
                  </a:lnTo>
                  <a:lnTo>
                    <a:pt x="1234" y="1118"/>
                  </a:lnTo>
                  <a:lnTo>
                    <a:pt x="1246" y="1047"/>
                  </a:lnTo>
                  <a:lnTo>
                    <a:pt x="1223" y="999"/>
                  </a:lnTo>
                  <a:lnTo>
                    <a:pt x="1216" y="905"/>
                  </a:lnTo>
                  <a:lnTo>
                    <a:pt x="1122" y="674"/>
                  </a:lnTo>
                  <a:lnTo>
                    <a:pt x="1033" y="644"/>
                  </a:lnTo>
                  <a:lnTo>
                    <a:pt x="1004" y="669"/>
                  </a:lnTo>
                  <a:lnTo>
                    <a:pt x="963" y="710"/>
                  </a:lnTo>
                  <a:lnTo>
                    <a:pt x="856" y="864"/>
                  </a:lnTo>
                  <a:lnTo>
                    <a:pt x="845" y="864"/>
                  </a:lnTo>
                  <a:lnTo>
                    <a:pt x="838" y="857"/>
                  </a:lnTo>
                  <a:lnTo>
                    <a:pt x="792" y="840"/>
                  </a:lnTo>
                  <a:lnTo>
                    <a:pt x="780" y="828"/>
                  </a:lnTo>
                  <a:lnTo>
                    <a:pt x="767" y="793"/>
                  </a:lnTo>
                  <a:lnTo>
                    <a:pt x="780" y="728"/>
                  </a:lnTo>
                  <a:lnTo>
                    <a:pt x="797" y="704"/>
                  </a:lnTo>
                  <a:lnTo>
                    <a:pt x="851" y="669"/>
                  </a:lnTo>
                  <a:lnTo>
                    <a:pt x="863" y="644"/>
                  </a:lnTo>
                  <a:lnTo>
                    <a:pt x="863" y="621"/>
                  </a:lnTo>
                  <a:lnTo>
                    <a:pt x="874" y="591"/>
                  </a:lnTo>
                  <a:lnTo>
                    <a:pt x="892" y="574"/>
                  </a:lnTo>
                  <a:lnTo>
                    <a:pt x="916" y="527"/>
                  </a:lnTo>
                  <a:lnTo>
                    <a:pt x="916" y="426"/>
                  </a:lnTo>
                  <a:lnTo>
                    <a:pt x="904" y="373"/>
                  </a:lnTo>
                  <a:lnTo>
                    <a:pt x="886" y="350"/>
                  </a:lnTo>
                  <a:lnTo>
                    <a:pt x="856" y="309"/>
                  </a:lnTo>
                  <a:lnTo>
                    <a:pt x="845" y="291"/>
                  </a:lnTo>
                  <a:lnTo>
                    <a:pt x="851" y="267"/>
                  </a:lnTo>
                  <a:lnTo>
                    <a:pt x="886" y="255"/>
                  </a:lnTo>
                  <a:lnTo>
                    <a:pt x="892" y="243"/>
                  </a:lnTo>
                  <a:lnTo>
                    <a:pt x="851" y="167"/>
                  </a:lnTo>
                  <a:lnTo>
                    <a:pt x="815" y="149"/>
                  </a:lnTo>
                  <a:lnTo>
                    <a:pt x="714" y="114"/>
                  </a:lnTo>
                  <a:lnTo>
                    <a:pt x="638" y="96"/>
                  </a:lnTo>
                  <a:lnTo>
                    <a:pt x="608" y="66"/>
                  </a:lnTo>
                  <a:lnTo>
                    <a:pt x="549" y="48"/>
                  </a:lnTo>
                  <a:lnTo>
                    <a:pt x="496" y="36"/>
                  </a:lnTo>
                  <a:lnTo>
                    <a:pt x="449" y="0"/>
                  </a:lnTo>
                  <a:lnTo>
                    <a:pt x="432" y="30"/>
                  </a:lnTo>
                  <a:lnTo>
                    <a:pt x="396" y="43"/>
                  </a:lnTo>
                  <a:lnTo>
                    <a:pt x="366" y="96"/>
                  </a:lnTo>
                  <a:lnTo>
                    <a:pt x="361" y="142"/>
                  </a:lnTo>
                  <a:lnTo>
                    <a:pt x="366" y="160"/>
                  </a:lnTo>
                  <a:lnTo>
                    <a:pt x="384" y="160"/>
                  </a:lnTo>
                  <a:lnTo>
                    <a:pt x="389" y="178"/>
                  </a:lnTo>
                  <a:lnTo>
                    <a:pt x="378" y="184"/>
                  </a:lnTo>
                  <a:lnTo>
                    <a:pt x="348" y="196"/>
                  </a:lnTo>
                  <a:lnTo>
                    <a:pt x="331" y="208"/>
                  </a:lnTo>
                  <a:lnTo>
                    <a:pt x="307" y="243"/>
                  </a:lnTo>
                  <a:lnTo>
                    <a:pt x="290" y="279"/>
                  </a:lnTo>
                  <a:lnTo>
                    <a:pt x="295" y="320"/>
                  </a:lnTo>
                  <a:lnTo>
                    <a:pt x="301" y="367"/>
                  </a:lnTo>
                  <a:lnTo>
                    <a:pt x="277" y="414"/>
                  </a:lnTo>
                  <a:lnTo>
                    <a:pt x="242" y="432"/>
                  </a:lnTo>
                  <a:lnTo>
                    <a:pt x="236" y="396"/>
                  </a:lnTo>
                  <a:lnTo>
                    <a:pt x="248" y="355"/>
                  </a:lnTo>
                  <a:lnTo>
                    <a:pt x="236" y="314"/>
                  </a:lnTo>
                  <a:lnTo>
                    <a:pt x="242" y="291"/>
                  </a:lnTo>
                  <a:lnTo>
                    <a:pt x="236" y="284"/>
                  </a:lnTo>
                  <a:lnTo>
                    <a:pt x="219" y="291"/>
                  </a:lnTo>
                  <a:lnTo>
                    <a:pt x="201" y="320"/>
                  </a:lnTo>
                  <a:lnTo>
                    <a:pt x="194" y="362"/>
                  </a:lnTo>
                  <a:lnTo>
                    <a:pt x="183" y="385"/>
                  </a:lnTo>
                  <a:lnTo>
                    <a:pt x="159" y="385"/>
                  </a:lnTo>
                  <a:lnTo>
                    <a:pt x="123" y="414"/>
                  </a:lnTo>
                  <a:lnTo>
                    <a:pt x="106" y="444"/>
                  </a:lnTo>
                  <a:lnTo>
                    <a:pt x="106" y="467"/>
                  </a:lnTo>
                  <a:lnTo>
                    <a:pt x="70" y="503"/>
                  </a:lnTo>
                  <a:lnTo>
                    <a:pt x="70" y="568"/>
                  </a:lnTo>
                  <a:lnTo>
                    <a:pt x="65" y="639"/>
                  </a:lnTo>
                  <a:lnTo>
                    <a:pt x="59" y="687"/>
                  </a:lnTo>
                  <a:lnTo>
                    <a:pt x="35" y="740"/>
                  </a:lnTo>
                  <a:lnTo>
                    <a:pt x="17" y="769"/>
                  </a:lnTo>
                  <a:lnTo>
                    <a:pt x="17" y="804"/>
                  </a:lnTo>
                  <a:lnTo>
                    <a:pt x="47" y="893"/>
                  </a:lnTo>
                  <a:lnTo>
                    <a:pt x="29" y="946"/>
                  </a:lnTo>
                  <a:lnTo>
                    <a:pt x="52" y="994"/>
                  </a:lnTo>
                  <a:lnTo>
                    <a:pt x="112" y="1111"/>
                  </a:lnTo>
                  <a:lnTo>
                    <a:pt x="153" y="1212"/>
                  </a:lnTo>
                  <a:lnTo>
                    <a:pt x="153" y="1295"/>
                  </a:lnTo>
                  <a:lnTo>
                    <a:pt x="171" y="1313"/>
                  </a:lnTo>
                  <a:lnTo>
                    <a:pt x="171" y="1324"/>
                  </a:lnTo>
                  <a:lnTo>
                    <a:pt x="159" y="1336"/>
                  </a:lnTo>
                  <a:lnTo>
                    <a:pt x="148" y="1425"/>
                  </a:lnTo>
                  <a:lnTo>
                    <a:pt x="136" y="1484"/>
                  </a:lnTo>
                  <a:lnTo>
                    <a:pt x="106" y="1542"/>
                  </a:lnTo>
                  <a:lnTo>
                    <a:pt x="59" y="1661"/>
                  </a:lnTo>
                  <a:lnTo>
                    <a:pt x="17" y="1702"/>
                  </a:lnTo>
                  <a:lnTo>
                    <a:pt x="0" y="17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-2%</a:t>
              </a:r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>
              <a:off x="5421313" y="2084388"/>
              <a:ext cx="1028700" cy="508000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1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6"/>
                </a:cxn>
                <a:cxn ang="0">
                  <a:pos x="1861" y="484"/>
                </a:cxn>
                <a:cxn ang="0">
                  <a:pos x="1778" y="496"/>
                </a:cxn>
                <a:cxn ang="0">
                  <a:pos x="1643" y="496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8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1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5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0"/>
                  </a:lnTo>
                  <a:lnTo>
                    <a:pt x="538" y="301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6"/>
                  </a:lnTo>
                  <a:lnTo>
                    <a:pt x="1885" y="502"/>
                  </a:lnTo>
                  <a:lnTo>
                    <a:pt x="1867" y="496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6"/>
                  </a:lnTo>
                  <a:lnTo>
                    <a:pt x="1755" y="496"/>
                  </a:lnTo>
                  <a:lnTo>
                    <a:pt x="1684" y="508"/>
                  </a:lnTo>
                  <a:lnTo>
                    <a:pt x="1643" y="496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6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8"/>
                  </a:lnTo>
                  <a:lnTo>
                    <a:pt x="1271" y="585"/>
                  </a:lnTo>
                  <a:lnTo>
                    <a:pt x="1228" y="578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5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6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509" name="Freeform 53"/>
          <p:cNvSpPr>
            <a:spLocks/>
          </p:cNvSpPr>
          <p:nvPr/>
        </p:nvSpPr>
        <p:spPr bwMode="auto">
          <a:xfrm>
            <a:off x="5503863" y="3409950"/>
            <a:ext cx="390525" cy="660400"/>
          </a:xfrm>
          <a:custGeom>
            <a:avLst/>
            <a:gdLst/>
            <a:ahLst/>
            <a:cxnLst>
              <a:cxn ang="0">
                <a:pos x="30" y="99"/>
              </a:cxn>
              <a:cxn ang="0">
                <a:pos x="112" y="1063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4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7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9"/>
              </a:cxn>
              <a:cxn ang="0">
                <a:pos x="124" y="1666"/>
              </a:cxn>
              <a:cxn ang="0">
                <a:pos x="201" y="1636"/>
              </a:cxn>
              <a:cxn ang="0">
                <a:pos x="295" y="1677"/>
              </a:cxn>
              <a:cxn ang="0">
                <a:pos x="302" y="1689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4"/>
              </a:cxn>
              <a:cxn ang="0">
                <a:pos x="543" y="1524"/>
              </a:cxn>
              <a:cxn ang="0">
                <a:pos x="579" y="1565"/>
              </a:cxn>
              <a:cxn ang="0">
                <a:pos x="657" y="1565"/>
              </a:cxn>
              <a:cxn ang="0">
                <a:pos x="674" y="1494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8"/>
              </a:cxn>
              <a:cxn ang="0">
                <a:pos x="928" y="1222"/>
              </a:cxn>
              <a:cxn ang="0">
                <a:pos x="964" y="1217"/>
              </a:cxn>
              <a:cxn ang="0">
                <a:pos x="975" y="1187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7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99"/>
              </a:cxn>
            </a:cxnLst>
            <a:rect l="0" t="0" r="r" b="b"/>
            <a:pathLst>
              <a:path w="975" h="1712">
                <a:moveTo>
                  <a:pt x="30" y="99"/>
                </a:moveTo>
                <a:lnTo>
                  <a:pt x="112" y="1063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4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7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9"/>
                </a:lnTo>
                <a:lnTo>
                  <a:pt x="124" y="1666"/>
                </a:lnTo>
                <a:lnTo>
                  <a:pt x="201" y="1636"/>
                </a:lnTo>
                <a:lnTo>
                  <a:pt x="295" y="1677"/>
                </a:lnTo>
                <a:lnTo>
                  <a:pt x="302" y="1689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4"/>
                </a:lnTo>
                <a:lnTo>
                  <a:pt x="543" y="1524"/>
                </a:lnTo>
                <a:lnTo>
                  <a:pt x="579" y="1565"/>
                </a:lnTo>
                <a:lnTo>
                  <a:pt x="657" y="1565"/>
                </a:lnTo>
                <a:lnTo>
                  <a:pt x="674" y="1494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8"/>
                </a:lnTo>
                <a:lnTo>
                  <a:pt x="928" y="1222"/>
                </a:lnTo>
                <a:lnTo>
                  <a:pt x="964" y="1217"/>
                </a:lnTo>
                <a:lnTo>
                  <a:pt x="975" y="1187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7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9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7% </a:t>
            </a:r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5340350" y="3817938"/>
            <a:ext cx="939800" cy="466725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0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6"/>
              </a:cxn>
              <a:cxn ang="0">
                <a:pos x="2115" y="785"/>
              </a:cxn>
              <a:cxn ang="0">
                <a:pos x="2150" y="732"/>
              </a:cxn>
              <a:cxn ang="0">
                <a:pos x="2345" y="560"/>
              </a:cxn>
              <a:cxn ang="0">
                <a:pos x="2333" y="532"/>
              </a:cxn>
              <a:cxn ang="0">
                <a:pos x="2303" y="507"/>
              </a:cxn>
              <a:cxn ang="0">
                <a:pos x="2262" y="484"/>
              </a:cxn>
              <a:cxn ang="0">
                <a:pos x="2239" y="478"/>
              </a:cxn>
              <a:cxn ang="0">
                <a:pos x="2133" y="337"/>
              </a:cxn>
              <a:cxn ang="0">
                <a:pos x="2126" y="283"/>
              </a:cxn>
              <a:cxn ang="0">
                <a:pos x="2120" y="195"/>
              </a:cxn>
              <a:cxn ang="0">
                <a:pos x="2074" y="159"/>
              </a:cxn>
              <a:cxn ang="0">
                <a:pos x="2003" y="100"/>
              </a:cxn>
              <a:cxn ang="0">
                <a:pos x="1950" y="106"/>
              </a:cxn>
              <a:cxn ang="0">
                <a:pos x="1914" y="136"/>
              </a:cxn>
              <a:cxn ang="0">
                <a:pos x="1861" y="154"/>
              </a:cxn>
              <a:cxn ang="0">
                <a:pos x="1783" y="136"/>
              </a:cxn>
              <a:cxn ang="0">
                <a:pos x="1689" y="118"/>
              </a:cxn>
              <a:cxn ang="0">
                <a:pos x="1583" y="106"/>
              </a:cxn>
              <a:cxn ang="0">
                <a:pos x="1489" y="0"/>
              </a:cxn>
              <a:cxn ang="0">
                <a:pos x="1441" y="23"/>
              </a:cxn>
              <a:cxn ang="0">
                <a:pos x="1382" y="5"/>
              </a:cxn>
              <a:cxn ang="0">
                <a:pos x="1370" y="58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0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7"/>
              </a:cxn>
              <a:cxn ang="0">
                <a:pos x="827" y="567"/>
              </a:cxn>
              <a:cxn ang="0">
                <a:pos x="756" y="560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8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2"/>
              </a:cxn>
              <a:cxn ang="0">
                <a:pos x="325" y="803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3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0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8"/>
                </a:lnTo>
                <a:lnTo>
                  <a:pt x="1890" y="974"/>
                </a:lnTo>
                <a:lnTo>
                  <a:pt x="1914" y="956"/>
                </a:lnTo>
                <a:lnTo>
                  <a:pt x="2026" y="903"/>
                </a:lnTo>
                <a:lnTo>
                  <a:pt x="2044" y="874"/>
                </a:lnTo>
                <a:lnTo>
                  <a:pt x="2103" y="826"/>
                </a:lnTo>
                <a:lnTo>
                  <a:pt x="2109" y="797"/>
                </a:lnTo>
                <a:lnTo>
                  <a:pt x="2115" y="785"/>
                </a:lnTo>
                <a:lnTo>
                  <a:pt x="2150" y="768"/>
                </a:lnTo>
                <a:lnTo>
                  <a:pt x="2150" y="732"/>
                </a:lnTo>
                <a:lnTo>
                  <a:pt x="2186" y="702"/>
                </a:lnTo>
                <a:lnTo>
                  <a:pt x="2345" y="560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7"/>
                </a:lnTo>
                <a:lnTo>
                  <a:pt x="2298" y="502"/>
                </a:lnTo>
                <a:lnTo>
                  <a:pt x="2262" y="484"/>
                </a:lnTo>
                <a:lnTo>
                  <a:pt x="2250" y="490"/>
                </a:lnTo>
                <a:lnTo>
                  <a:pt x="2239" y="478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3"/>
                </a:lnTo>
                <a:lnTo>
                  <a:pt x="2126" y="248"/>
                </a:lnTo>
                <a:lnTo>
                  <a:pt x="2120" y="195"/>
                </a:lnTo>
                <a:lnTo>
                  <a:pt x="2103" y="182"/>
                </a:lnTo>
                <a:lnTo>
                  <a:pt x="2074" y="159"/>
                </a:lnTo>
                <a:lnTo>
                  <a:pt x="2032" y="147"/>
                </a:lnTo>
                <a:lnTo>
                  <a:pt x="2003" y="100"/>
                </a:lnTo>
                <a:lnTo>
                  <a:pt x="1991" y="76"/>
                </a:lnTo>
                <a:lnTo>
                  <a:pt x="1950" y="106"/>
                </a:lnTo>
                <a:lnTo>
                  <a:pt x="1943" y="124"/>
                </a:lnTo>
                <a:lnTo>
                  <a:pt x="1914" y="136"/>
                </a:lnTo>
                <a:lnTo>
                  <a:pt x="1908" y="147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6"/>
                </a:lnTo>
                <a:lnTo>
                  <a:pt x="1760" y="165"/>
                </a:lnTo>
                <a:lnTo>
                  <a:pt x="1689" y="118"/>
                </a:lnTo>
                <a:lnTo>
                  <a:pt x="1630" y="124"/>
                </a:lnTo>
                <a:lnTo>
                  <a:pt x="1583" y="106"/>
                </a:lnTo>
                <a:lnTo>
                  <a:pt x="1554" y="47"/>
                </a:lnTo>
                <a:lnTo>
                  <a:pt x="1489" y="0"/>
                </a:lnTo>
                <a:lnTo>
                  <a:pt x="1459" y="23"/>
                </a:lnTo>
                <a:lnTo>
                  <a:pt x="1441" y="23"/>
                </a:lnTo>
                <a:lnTo>
                  <a:pt x="1412" y="5"/>
                </a:lnTo>
                <a:lnTo>
                  <a:pt x="1382" y="5"/>
                </a:lnTo>
                <a:lnTo>
                  <a:pt x="1370" y="35"/>
                </a:lnTo>
                <a:lnTo>
                  <a:pt x="1370" y="58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59"/>
                </a:lnTo>
                <a:lnTo>
                  <a:pt x="1299" y="195"/>
                </a:lnTo>
                <a:lnTo>
                  <a:pt x="1246" y="189"/>
                </a:lnTo>
                <a:lnTo>
                  <a:pt x="1217" y="200"/>
                </a:lnTo>
                <a:lnTo>
                  <a:pt x="1217" y="260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4"/>
                </a:lnTo>
                <a:lnTo>
                  <a:pt x="886" y="567"/>
                </a:lnTo>
                <a:lnTo>
                  <a:pt x="862" y="590"/>
                </a:lnTo>
                <a:lnTo>
                  <a:pt x="827" y="567"/>
                </a:lnTo>
                <a:lnTo>
                  <a:pt x="809" y="537"/>
                </a:lnTo>
                <a:lnTo>
                  <a:pt x="756" y="560"/>
                </a:lnTo>
                <a:lnTo>
                  <a:pt x="738" y="620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1"/>
                </a:lnTo>
                <a:lnTo>
                  <a:pt x="472" y="638"/>
                </a:lnTo>
                <a:lnTo>
                  <a:pt x="443" y="649"/>
                </a:lnTo>
                <a:lnTo>
                  <a:pt x="419" y="644"/>
                </a:lnTo>
                <a:lnTo>
                  <a:pt x="426" y="649"/>
                </a:lnTo>
                <a:lnTo>
                  <a:pt x="413" y="667"/>
                </a:lnTo>
                <a:lnTo>
                  <a:pt x="401" y="702"/>
                </a:lnTo>
                <a:lnTo>
                  <a:pt x="396" y="709"/>
                </a:lnTo>
                <a:lnTo>
                  <a:pt x="396" y="727"/>
                </a:lnTo>
                <a:lnTo>
                  <a:pt x="426" y="762"/>
                </a:lnTo>
                <a:lnTo>
                  <a:pt x="419" y="773"/>
                </a:lnTo>
                <a:lnTo>
                  <a:pt x="325" y="803"/>
                </a:lnTo>
                <a:lnTo>
                  <a:pt x="295" y="814"/>
                </a:lnTo>
                <a:lnTo>
                  <a:pt x="301" y="862"/>
                </a:lnTo>
                <a:lnTo>
                  <a:pt x="319" y="938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3"/>
                </a:lnTo>
                <a:lnTo>
                  <a:pt x="18" y="1176"/>
                </a:lnTo>
                <a:lnTo>
                  <a:pt x="0" y="121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2%</a:t>
            </a:r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5256213" y="4168775"/>
            <a:ext cx="1052512" cy="354013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8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0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19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3"/>
              </a:cxn>
              <a:cxn ang="0">
                <a:pos x="2357" y="283"/>
              </a:cxn>
              <a:cxn ang="0">
                <a:pos x="2381" y="301"/>
              </a:cxn>
              <a:cxn ang="0">
                <a:pos x="2404" y="283"/>
              </a:cxn>
              <a:cxn ang="0">
                <a:pos x="2410" y="271"/>
              </a:cxn>
              <a:cxn ang="0">
                <a:pos x="2445" y="241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8"/>
              </a:cxn>
              <a:cxn ang="0">
                <a:pos x="2629" y="28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8"/>
                </a:lnTo>
                <a:lnTo>
                  <a:pt x="745" y="206"/>
                </a:lnTo>
                <a:lnTo>
                  <a:pt x="727" y="195"/>
                </a:lnTo>
                <a:lnTo>
                  <a:pt x="674" y="200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19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3"/>
                </a:lnTo>
                <a:lnTo>
                  <a:pt x="2357" y="283"/>
                </a:lnTo>
                <a:lnTo>
                  <a:pt x="2381" y="301"/>
                </a:lnTo>
                <a:lnTo>
                  <a:pt x="2404" y="283"/>
                </a:lnTo>
                <a:lnTo>
                  <a:pt x="2410" y="271"/>
                </a:lnTo>
                <a:lnTo>
                  <a:pt x="2445" y="241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8"/>
                </a:lnTo>
                <a:lnTo>
                  <a:pt x="2629" y="28"/>
                </a:lnTo>
                <a:lnTo>
                  <a:pt x="2640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</a:t>
            </a: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12%</a:t>
            </a:r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5111750" y="4505325"/>
            <a:ext cx="450850" cy="758825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9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4"/>
              </a:cxn>
              <a:cxn ang="0">
                <a:pos x="154" y="401"/>
              </a:cxn>
              <a:cxn ang="0">
                <a:pos x="154" y="455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2"/>
              </a:cxn>
              <a:cxn ang="0">
                <a:pos x="118" y="774"/>
              </a:cxn>
              <a:cxn ang="0">
                <a:pos x="129" y="785"/>
              </a:cxn>
              <a:cxn ang="0">
                <a:pos x="129" y="803"/>
              </a:cxn>
              <a:cxn ang="0">
                <a:pos x="112" y="815"/>
              </a:cxn>
              <a:cxn ang="0">
                <a:pos x="101" y="850"/>
              </a:cxn>
              <a:cxn ang="0">
                <a:pos x="106" y="874"/>
              </a:cxn>
              <a:cxn ang="0">
                <a:pos x="101" y="909"/>
              </a:cxn>
              <a:cxn ang="0">
                <a:pos x="147" y="987"/>
              </a:cxn>
              <a:cxn ang="0">
                <a:pos x="154" y="1063"/>
              </a:cxn>
              <a:cxn ang="0">
                <a:pos x="172" y="1110"/>
              </a:cxn>
              <a:cxn ang="0">
                <a:pos x="195" y="1127"/>
              </a:cxn>
              <a:cxn ang="0">
                <a:pos x="200" y="1163"/>
              </a:cxn>
              <a:cxn ang="0">
                <a:pos x="154" y="1193"/>
              </a:cxn>
              <a:cxn ang="0">
                <a:pos x="142" y="1205"/>
              </a:cxn>
              <a:cxn ang="0">
                <a:pos x="118" y="1294"/>
              </a:cxn>
              <a:cxn ang="0">
                <a:pos x="58" y="1388"/>
              </a:cxn>
              <a:cxn ang="0">
                <a:pos x="0" y="1560"/>
              </a:cxn>
              <a:cxn ang="0">
                <a:pos x="0" y="1683"/>
              </a:cxn>
              <a:cxn ang="0">
                <a:pos x="632" y="1659"/>
              </a:cxn>
              <a:cxn ang="0">
                <a:pos x="644" y="1677"/>
              </a:cxn>
              <a:cxn ang="0">
                <a:pos x="626" y="1736"/>
              </a:cxn>
              <a:cxn ang="0">
                <a:pos x="632" y="1831"/>
              </a:cxn>
              <a:cxn ang="0">
                <a:pos x="697" y="1896"/>
              </a:cxn>
              <a:cxn ang="0">
                <a:pos x="715" y="1973"/>
              </a:cxn>
              <a:cxn ang="0">
                <a:pos x="756" y="1973"/>
              </a:cxn>
              <a:cxn ang="0">
                <a:pos x="827" y="1920"/>
              </a:cxn>
              <a:cxn ang="0">
                <a:pos x="981" y="1872"/>
              </a:cxn>
              <a:cxn ang="0">
                <a:pos x="1016" y="1884"/>
              </a:cxn>
              <a:cxn ang="0">
                <a:pos x="1075" y="1867"/>
              </a:cxn>
              <a:cxn ang="0">
                <a:pos x="1081" y="1878"/>
              </a:cxn>
              <a:cxn ang="0">
                <a:pos x="1116" y="1890"/>
              </a:cxn>
              <a:cxn ang="0">
                <a:pos x="1128" y="1884"/>
              </a:cxn>
              <a:cxn ang="0">
                <a:pos x="1057" y="1282"/>
              </a:cxn>
              <a:cxn ang="0">
                <a:pos x="1052" y="1223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3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9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4"/>
                </a:lnTo>
                <a:lnTo>
                  <a:pt x="154" y="401"/>
                </a:lnTo>
                <a:lnTo>
                  <a:pt x="154" y="455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2"/>
                </a:lnTo>
                <a:lnTo>
                  <a:pt x="118" y="774"/>
                </a:lnTo>
                <a:lnTo>
                  <a:pt x="129" y="785"/>
                </a:lnTo>
                <a:lnTo>
                  <a:pt x="129" y="803"/>
                </a:lnTo>
                <a:lnTo>
                  <a:pt x="112" y="815"/>
                </a:lnTo>
                <a:lnTo>
                  <a:pt x="101" y="850"/>
                </a:lnTo>
                <a:lnTo>
                  <a:pt x="106" y="874"/>
                </a:lnTo>
                <a:lnTo>
                  <a:pt x="101" y="909"/>
                </a:lnTo>
                <a:lnTo>
                  <a:pt x="147" y="987"/>
                </a:lnTo>
                <a:lnTo>
                  <a:pt x="154" y="1063"/>
                </a:lnTo>
                <a:lnTo>
                  <a:pt x="172" y="1110"/>
                </a:lnTo>
                <a:lnTo>
                  <a:pt x="195" y="1127"/>
                </a:lnTo>
                <a:lnTo>
                  <a:pt x="200" y="1163"/>
                </a:lnTo>
                <a:lnTo>
                  <a:pt x="154" y="1193"/>
                </a:lnTo>
                <a:lnTo>
                  <a:pt x="142" y="1205"/>
                </a:lnTo>
                <a:lnTo>
                  <a:pt x="118" y="1294"/>
                </a:lnTo>
                <a:lnTo>
                  <a:pt x="58" y="1388"/>
                </a:lnTo>
                <a:lnTo>
                  <a:pt x="0" y="1560"/>
                </a:lnTo>
                <a:lnTo>
                  <a:pt x="0" y="1683"/>
                </a:lnTo>
                <a:lnTo>
                  <a:pt x="632" y="1659"/>
                </a:lnTo>
                <a:lnTo>
                  <a:pt x="644" y="1677"/>
                </a:lnTo>
                <a:lnTo>
                  <a:pt x="626" y="1736"/>
                </a:lnTo>
                <a:lnTo>
                  <a:pt x="632" y="1831"/>
                </a:lnTo>
                <a:lnTo>
                  <a:pt x="697" y="1896"/>
                </a:lnTo>
                <a:lnTo>
                  <a:pt x="715" y="1973"/>
                </a:lnTo>
                <a:lnTo>
                  <a:pt x="756" y="1973"/>
                </a:lnTo>
                <a:lnTo>
                  <a:pt x="827" y="1920"/>
                </a:lnTo>
                <a:lnTo>
                  <a:pt x="981" y="1872"/>
                </a:lnTo>
                <a:lnTo>
                  <a:pt x="1016" y="1884"/>
                </a:lnTo>
                <a:lnTo>
                  <a:pt x="1075" y="1867"/>
                </a:lnTo>
                <a:lnTo>
                  <a:pt x="1081" y="1878"/>
                </a:lnTo>
                <a:lnTo>
                  <a:pt x="1116" y="1890"/>
                </a:lnTo>
                <a:lnTo>
                  <a:pt x="1128" y="1884"/>
                </a:lnTo>
                <a:lnTo>
                  <a:pt x="1057" y="1282"/>
                </a:lnTo>
                <a:lnTo>
                  <a:pt x="1052" y="1223"/>
                </a:lnTo>
                <a:lnTo>
                  <a:pt x="1075" y="36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-3%</a:t>
            </a:r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5529263" y="4478338"/>
            <a:ext cx="492125" cy="754062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4"/>
              </a:cxn>
              <a:cxn ang="0">
                <a:pos x="12" y="1353"/>
              </a:cxn>
              <a:cxn ang="0">
                <a:pos x="83" y="1955"/>
              </a:cxn>
              <a:cxn ang="0">
                <a:pos x="101" y="1943"/>
              </a:cxn>
              <a:cxn ang="0">
                <a:pos x="119" y="1931"/>
              </a:cxn>
              <a:cxn ang="0">
                <a:pos x="172" y="1949"/>
              </a:cxn>
              <a:cxn ang="0">
                <a:pos x="183" y="1926"/>
              </a:cxn>
              <a:cxn ang="0">
                <a:pos x="195" y="1837"/>
              </a:cxn>
              <a:cxn ang="0">
                <a:pos x="218" y="1778"/>
              </a:cxn>
              <a:cxn ang="0">
                <a:pos x="248" y="1837"/>
              </a:cxn>
              <a:cxn ang="0">
                <a:pos x="243" y="1860"/>
              </a:cxn>
              <a:cxn ang="0">
                <a:pos x="266" y="1908"/>
              </a:cxn>
              <a:cxn ang="0">
                <a:pos x="302" y="1961"/>
              </a:cxn>
              <a:cxn ang="0">
                <a:pos x="337" y="1961"/>
              </a:cxn>
              <a:cxn ang="0">
                <a:pos x="367" y="1961"/>
              </a:cxn>
              <a:cxn ang="0">
                <a:pos x="408" y="1920"/>
              </a:cxn>
              <a:cxn ang="0">
                <a:pos x="414" y="1913"/>
              </a:cxn>
              <a:cxn ang="0">
                <a:pos x="431" y="1896"/>
              </a:cxn>
              <a:cxn ang="0">
                <a:pos x="431" y="1890"/>
              </a:cxn>
              <a:cxn ang="0">
                <a:pos x="426" y="1878"/>
              </a:cxn>
              <a:cxn ang="0">
                <a:pos x="408" y="1872"/>
              </a:cxn>
              <a:cxn ang="0">
                <a:pos x="408" y="1860"/>
              </a:cxn>
              <a:cxn ang="0">
                <a:pos x="426" y="1825"/>
              </a:cxn>
              <a:cxn ang="0">
                <a:pos x="420" y="1807"/>
              </a:cxn>
              <a:cxn ang="0">
                <a:pos x="396" y="1789"/>
              </a:cxn>
              <a:cxn ang="0">
                <a:pos x="385" y="1789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1"/>
              </a:cxn>
              <a:cxn ang="0">
                <a:pos x="343" y="1695"/>
              </a:cxn>
              <a:cxn ang="0">
                <a:pos x="343" y="1683"/>
              </a:cxn>
              <a:cxn ang="0">
                <a:pos x="343" y="1665"/>
              </a:cxn>
              <a:cxn ang="0">
                <a:pos x="1235" y="1578"/>
              </a:cxn>
              <a:cxn ang="0">
                <a:pos x="1229" y="1553"/>
              </a:cxn>
              <a:cxn ang="0">
                <a:pos x="1187" y="1489"/>
              </a:cxn>
              <a:cxn ang="0">
                <a:pos x="1194" y="1388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2"/>
              </a:cxn>
              <a:cxn ang="0">
                <a:pos x="1199" y="1081"/>
              </a:cxn>
              <a:cxn ang="0">
                <a:pos x="1205" y="1069"/>
              </a:cxn>
              <a:cxn ang="0">
                <a:pos x="1176" y="1033"/>
              </a:cxn>
              <a:cxn ang="0">
                <a:pos x="1187" y="998"/>
              </a:cxn>
              <a:cxn ang="0">
                <a:pos x="1170" y="975"/>
              </a:cxn>
              <a:cxn ang="0">
                <a:pos x="1135" y="957"/>
              </a:cxn>
              <a:cxn ang="0">
                <a:pos x="1123" y="927"/>
              </a:cxn>
              <a:cxn ang="0">
                <a:pos x="1105" y="868"/>
              </a:cxn>
              <a:cxn ang="0">
                <a:pos x="1082" y="845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1">
                <a:moveTo>
                  <a:pt x="0" y="71"/>
                </a:moveTo>
                <a:lnTo>
                  <a:pt x="30" y="107"/>
                </a:lnTo>
                <a:lnTo>
                  <a:pt x="7" y="1294"/>
                </a:lnTo>
                <a:lnTo>
                  <a:pt x="12" y="1353"/>
                </a:lnTo>
                <a:lnTo>
                  <a:pt x="83" y="1955"/>
                </a:lnTo>
                <a:lnTo>
                  <a:pt x="101" y="1943"/>
                </a:lnTo>
                <a:lnTo>
                  <a:pt x="119" y="1931"/>
                </a:lnTo>
                <a:lnTo>
                  <a:pt x="172" y="1949"/>
                </a:lnTo>
                <a:lnTo>
                  <a:pt x="183" y="1926"/>
                </a:lnTo>
                <a:lnTo>
                  <a:pt x="195" y="1837"/>
                </a:lnTo>
                <a:lnTo>
                  <a:pt x="218" y="1778"/>
                </a:lnTo>
                <a:lnTo>
                  <a:pt x="248" y="1837"/>
                </a:lnTo>
                <a:lnTo>
                  <a:pt x="243" y="1860"/>
                </a:lnTo>
                <a:lnTo>
                  <a:pt x="266" y="1908"/>
                </a:lnTo>
                <a:lnTo>
                  <a:pt x="302" y="1961"/>
                </a:lnTo>
                <a:lnTo>
                  <a:pt x="337" y="1961"/>
                </a:lnTo>
                <a:lnTo>
                  <a:pt x="367" y="1961"/>
                </a:lnTo>
                <a:lnTo>
                  <a:pt x="408" y="1920"/>
                </a:lnTo>
                <a:lnTo>
                  <a:pt x="414" y="1913"/>
                </a:lnTo>
                <a:lnTo>
                  <a:pt x="431" y="1896"/>
                </a:lnTo>
                <a:lnTo>
                  <a:pt x="431" y="1890"/>
                </a:lnTo>
                <a:lnTo>
                  <a:pt x="426" y="1878"/>
                </a:lnTo>
                <a:lnTo>
                  <a:pt x="408" y="1872"/>
                </a:lnTo>
                <a:lnTo>
                  <a:pt x="408" y="1860"/>
                </a:lnTo>
                <a:lnTo>
                  <a:pt x="426" y="1825"/>
                </a:lnTo>
                <a:lnTo>
                  <a:pt x="420" y="1807"/>
                </a:lnTo>
                <a:lnTo>
                  <a:pt x="396" y="1789"/>
                </a:lnTo>
                <a:lnTo>
                  <a:pt x="385" y="1789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1"/>
                </a:lnTo>
                <a:lnTo>
                  <a:pt x="343" y="1695"/>
                </a:lnTo>
                <a:lnTo>
                  <a:pt x="343" y="1683"/>
                </a:lnTo>
                <a:lnTo>
                  <a:pt x="343" y="1665"/>
                </a:lnTo>
                <a:lnTo>
                  <a:pt x="1235" y="1578"/>
                </a:lnTo>
                <a:lnTo>
                  <a:pt x="1229" y="1553"/>
                </a:lnTo>
                <a:lnTo>
                  <a:pt x="1187" y="1489"/>
                </a:lnTo>
                <a:lnTo>
                  <a:pt x="1194" y="1388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2"/>
                </a:lnTo>
                <a:lnTo>
                  <a:pt x="1199" y="1081"/>
                </a:lnTo>
                <a:lnTo>
                  <a:pt x="1205" y="1069"/>
                </a:lnTo>
                <a:lnTo>
                  <a:pt x="1176" y="1033"/>
                </a:lnTo>
                <a:lnTo>
                  <a:pt x="1187" y="998"/>
                </a:lnTo>
                <a:lnTo>
                  <a:pt x="1170" y="975"/>
                </a:lnTo>
                <a:lnTo>
                  <a:pt x="1135" y="957"/>
                </a:lnTo>
                <a:lnTo>
                  <a:pt x="1123" y="927"/>
                </a:lnTo>
                <a:lnTo>
                  <a:pt x="1105" y="868"/>
                </a:lnTo>
                <a:lnTo>
                  <a:pt x="1082" y="845"/>
                </a:lnTo>
                <a:lnTo>
                  <a:pt x="845" y="0"/>
                </a:lnTo>
                <a:lnTo>
                  <a:pt x="0" y="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-9%</a:t>
            </a:r>
          </a:p>
        </p:txBody>
      </p:sp>
      <p:sp>
        <p:nvSpPr>
          <p:cNvPr id="19520" name="Freeform 64"/>
          <p:cNvSpPr>
            <a:spLocks/>
          </p:cNvSpPr>
          <p:nvPr/>
        </p:nvSpPr>
        <p:spPr bwMode="auto">
          <a:xfrm>
            <a:off x="5843588" y="3314700"/>
            <a:ext cx="536575" cy="579438"/>
          </a:xfrm>
          <a:custGeom>
            <a:avLst/>
            <a:gdLst/>
            <a:ahLst/>
            <a:cxnLst>
              <a:cxn ang="0">
                <a:pos x="118" y="1317"/>
              </a:cxn>
              <a:cxn ang="0">
                <a:pos x="177" y="1335"/>
              </a:cxn>
              <a:cxn ang="0">
                <a:pos x="225" y="1312"/>
              </a:cxn>
              <a:cxn ang="0">
                <a:pos x="319" y="1418"/>
              </a:cxn>
              <a:cxn ang="0">
                <a:pos x="425" y="1430"/>
              </a:cxn>
              <a:cxn ang="0">
                <a:pos x="519" y="1448"/>
              </a:cxn>
              <a:cxn ang="0">
                <a:pos x="597" y="1466"/>
              </a:cxn>
              <a:cxn ang="0">
                <a:pos x="650" y="1448"/>
              </a:cxn>
              <a:cxn ang="0">
                <a:pos x="686" y="1418"/>
              </a:cxn>
              <a:cxn ang="0">
                <a:pos x="739" y="1412"/>
              </a:cxn>
              <a:cxn ang="0">
                <a:pos x="810" y="1471"/>
              </a:cxn>
              <a:cxn ang="0">
                <a:pos x="856" y="1507"/>
              </a:cxn>
              <a:cxn ang="0">
                <a:pos x="927" y="1448"/>
              </a:cxn>
              <a:cxn ang="0">
                <a:pos x="951" y="1388"/>
              </a:cxn>
              <a:cxn ang="0">
                <a:pos x="981" y="1246"/>
              </a:cxn>
              <a:cxn ang="0">
                <a:pos x="1034" y="1294"/>
              </a:cxn>
              <a:cxn ang="0">
                <a:pos x="1057" y="1205"/>
              </a:cxn>
              <a:cxn ang="0">
                <a:pos x="1117" y="1111"/>
              </a:cxn>
              <a:cxn ang="0">
                <a:pos x="1140" y="1063"/>
              </a:cxn>
              <a:cxn ang="0">
                <a:pos x="1206" y="1058"/>
              </a:cxn>
              <a:cxn ang="0">
                <a:pos x="1270" y="975"/>
              </a:cxn>
              <a:cxn ang="0">
                <a:pos x="1318" y="939"/>
              </a:cxn>
              <a:cxn ang="0">
                <a:pos x="1305" y="868"/>
              </a:cxn>
              <a:cxn ang="0">
                <a:pos x="1323" y="804"/>
              </a:cxn>
              <a:cxn ang="0">
                <a:pos x="1282" y="627"/>
              </a:cxn>
              <a:cxn ang="0">
                <a:pos x="1312" y="550"/>
              </a:cxn>
              <a:cxn ang="0">
                <a:pos x="1341" y="532"/>
              </a:cxn>
              <a:cxn ang="0">
                <a:pos x="1099" y="77"/>
              </a:cxn>
              <a:cxn ang="0">
                <a:pos x="1004" y="142"/>
              </a:cxn>
              <a:cxn ang="0">
                <a:pos x="886" y="249"/>
              </a:cxn>
              <a:cxn ang="0">
                <a:pos x="815" y="249"/>
              </a:cxn>
              <a:cxn ang="0">
                <a:pos x="715" y="313"/>
              </a:cxn>
              <a:cxn ang="0">
                <a:pos x="626" y="290"/>
              </a:cxn>
              <a:cxn ang="0">
                <a:pos x="590" y="295"/>
              </a:cxn>
              <a:cxn ang="0">
                <a:pos x="590" y="266"/>
              </a:cxn>
              <a:cxn ang="0">
                <a:pos x="455" y="231"/>
              </a:cxn>
              <a:cxn ang="0">
                <a:pos x="390" y="231"/>
              </a:cxn>
              <a:cxn ang="0">
                <a:pos x="0" y="266"/>
              </a:cxn>
            </a:cxnLst>
            <a:rect l="0" t="0" r="r" b="b"/>
            <a:pathLst>
              <a:path w="1341" h="1507">
                <a:moveTo>
                  <a:pt x="0" y="266"/>
                </a:moveTo>
                <a:lnTo>
                  <a:pt x="118" y="1317"/>
                </a:lnTo>
                <a:lnTo>
                  <a:pt x="148" y="1317"/>
                </a:lnTo>
                <a:lnTo>
                  <a:pt x="177" y="1335"/>
                </a:lnTo>
                <a:lnTo>
                  <a:pt x="195" y="1335"/>
                </a:lnTo>
                <a:lnTo>
                  <a:pt x="225" y="1312"/>
                </a:lnTo>
                <a:lnTo>
                  <a:pt x="290" y="1359"/>
                </a:lnTo>
                <a:lnTo>
                  <a:pt x="319" y="1418"/>
                </a:lnTo>
                <a:lnTo>
                  <a:pt x="366" y="1436"/>
                </a:lnTo>
                <a:lnTo>
                  <a:pt x="425" y="1430"/>
                </a:lnTo>
                <a:lnTo>
                  <a:pt x="496" y="1477"/>
                </a:lnTo>
                <a:lnTo>
                  <a:pt x="519" y="1448"/>
                </a:lnTo>
                <a:lnTo>
                  <a:pt x="544" y="1436"/>
                </a:lnTo>
                <a:lnTo>
                  <a:pt x="597" y="1466"/>
                </a:lnTo>
                <a:lnTo>
                  <a:pt x="644" y="1459"/>
                </a:lnTo>
                <a:lnTo>
                  <a:pt x="650" y="1448"/>
                </a:lnTo>
                <a:lnTo>
                  <a:pt x="679" y="1436"/>
                </a:lnTo>
                <a:lnTo>
                  <a:pt x="686" y="1418"/>
                </a:lnTo>
                <a:lnTo>
                  <a:pt x="727" y="1388"/>
                </a:lnTo>
                <a:lnTo>
                  <a:pt x="739" y="1412"/>
                </a:lnTo>
                <a:lnTo>
                  <a:pt x="768" y="1459"/>
                </a:lnTo>
                <a:lnTo>
                  <a:pt x="810" y="1471"/>
                </a:lnTo>
                <a:lnTo>
                  <a:pt x="839" y="1494"/>
                </a:lnTo>
                <a:lnTo>
                  <a:pt x="856" y="1507"/>
                </a:lnTo>
                <a:lnTo>
                  <a:pt x="897" y="1507"/>
                </a:lnTo>
                <a:lnTo>
                  <a:pt x="927" y="1448"/>
                </a:lnTo>
                <a:lnTo>
                  <a:pt x="951" y="1436"/>
                </a:lnTo>
                <a:lnTo>
                  <a:pt x="951" y="1388"/>
                </a:lnTo>
                <a:lnTo>
                  <a:pt x="951" y="1342"/>
                </a:lnTo>
                <a:lnTo>
                  <a:pt x="981" y="1246"/>
                </a:lnTo>
                <a:lnTo>
                  <a:pt x="1004" y="1246"/>
                </a:lnTo>
                <a:lnTo>
                  <a:pt x="1034" y="1294"/>
                </a:lnTo>
                <a:lnTo>
                  <a:pt x="1069" y="1253"/>
                </a:lnTo>
                <a:lnTo>
                  <a:pt x="1057" y="1205"/>
                </a:lnTo>
                <a:lnTo>
                  <a:pt x="1087" y="1134"/>
                </a:lnTo>
                <a:lnTo>
                  <a:pt x="1117" y="1111"/>
                </a:lnTo>
                <a:lnTo>
                  <a:pt x="1117" y="1093"/>
                </a:lnTo>
                <a:lnTo>
                  <a:pt x="1140" y="1063"/>
                </a:lnTo>
                <a:lnTo>
                  <a:pt x="1170" y="1070"/>
                </a:lnTo>
                <a:lnTo>
                  <a:pt x="1206" y="1058"/>
                </a:lnTo>
                <a:lnTo>
                  <a:pt x="1211" y="1046"/>
                </a:lnTo>
                <a:lnTo>
                  <a:pt x="1270" y="975"/>
                </a:lnTo>
                <a:lnTo>
                  <a:pt x="1282" y="969"/>
                </a:lnTo>
                <a:lnTo>
                  <a:pt x="1318" y="939"/>
                </a:lnTo>
                <a:lnTo>
                  <a:pt x="1312" y="893"/>
                </a:lnTo>
                <a:lnTo>
                  <a:pt x="1305" y="868"/>
                </a:lnTo>
                <a:lnTo>
                  <a:pt x="1305" y="839"/>
                </a:lnTo>
                <a:lnTo>
                  <a:pt x="1323" y="804"/>
                </a:lnTo>
                <a:lnTo>
                  <a:pt x="1341" y="655"/>
                </a:lnTo>
                <a:lnTo>
                  <a:pt x="1282" y="627"/>
                </a:lnTo>
                <a:lnTo>
                  <a:pt x="1330" y="591"/>
                </a:lnTo>
                <a:lnTo>
                  <a:pt x="1312" y="550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7"/>
                </a:lnTo>
                <a:lnTo>
                  <a:pt x="1034" y="118"/>
                </a:lnTo>
                <a:lnTo>
                  <a:pt x="1004" y="142"/>
                </a:lnTo>
                <a:lnTo>
                  <a:pt x="915" y="236"/>
                </a:lnTo>
                <a:lnTo>
                  <a:pt x="886" y="249"/>
                </a:lnTo>
                <a:lnTo>
                  <a:pt x="862" y="249"/>
                </a:lnTo>
                <a:lnTo>
                  <a:pt x="815" y="249"/>
                </a:lnTo>
                <a:lnTo>
                  <a:pt x="785" y="254"/>
                </a:lnTo>
                <a:lnTo>
                  <a:pt x="715" y="313"/>
                </a:lnTo>
                <a:lnTo>
                  <a:pt x="686" y="313"/>
                </a:lnTo>
                <a:lnTo>
                  <a:pt x="626" y="290"/>
                </a:lnTo>
                <a:lnTo>
                  <a:pt x="608" y="302"/>
                </a:lnTo>
                <a:lnTo>
                  <a:pt x="590" y="295"/>
                </a:lnTo>
                <a:lnTo>
                  <a:pt x="608" y="272"/>
                </a:lnTo>
                <a:lnTo>
                  <a:pt x="590" y="266"/>
                </a:lnTo>
                <a:lnTo>
                  <a:pt x="549" y="260"/>
                </a:lnTo>
                <a:lnTo>
                  <a:pt x="455" y="231"/>
                </a:lnTo>
                <a:lnTo>
                  <a:pt x="437" y="219"/>
                </a:lnTo>
                <a:lnTo>
                  <a:pt x="390" y="231"/>
                </a:lnTo>
                <a:lnTo>
                  <a:pt x="390" y="213"/>
                </a:lnTo>
                <a:lnTo>
                  <a:pt x="0" y="26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6424613" y="2684463"/>
            <a:ext cx="966787" cy="712787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1"/>
              </a:cxn>
              <a:cxn ang="0">
                <a:pos x="1784" y="1784"/>
              </a:cxn>
              <a:cxn ang="0">
                <a:pos x="1772" y="1855"/>
              </a:cxn>
              <a:cxn ang="0">
                <a:pos x="1832" y="1796"/>
              </a:cxn>
              <a:cxn ang="0">
                <a:pos x="1932" y="1784"/>
              </a:cxn>
              <a:cxn ang="0">
                <a:pos x="2062" y="1736"/>
              </a:cxn>
              <a:cxn ang="0">
                <a:pos x="2281" y="1578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5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1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8"/>
              </a:cxn>
              <a:cxn ang="0">
                <a:pos x="1873" y="1175"/>
              </a:cxn>
              <a:cxn ang="0">
                <a:pos x="1832" y="821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4"/>
              </a:cxn>
              <a:cxn ang="0">
                <a:pos x="202" y="992"/>
              </a:cxn>
              <a:cxn ang="0">
                <a:pos x="148" y="1099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2"/>
              </a:cxn>
              <a:cxn ang="0">
                <a:pos x="1359" y="1365"/>
              </a:cxn>
              <a:cxn ang="0">
                <a:pos x="1406" y="1376"/>
              </a:cxn>
              <a:cxn ang="0">
                <a:pos x="1465" y="1494"/>
              </a:cxn>
              <a:cxn ang="0">
                <a:pos x="1572" y="1530"/>
              </a:cxn>
            </a:cxnLst>
            <a:rect l="0" t="0" r="r" b="b"/>
            <a:pathLst>
              <a:path w="2422" h="1855">
                <a:moveTo>
                  <a:pt x="1572" y="1530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3"/>
                </a:lnTo>
                <a:lnTo>
                  <a:pt x="1820" y="1701"/>
                </a:lnTo>
                <a:lnTo>
                  <a:pt x="1814" y="1731"/>
                </a:lnTo>
                <a:lnTo>
                  <a:pt x="1814" y="1772"/>
                </a:lnTo>
                <a:lnTo>
                  <a:pt x="1802" y="1778"/>
                </a:lnTo>
                <a:lnTo>
                  <a:pt x="1784" y="1784"/>
                </a:lnTo>
                <a:lnTo>
                  <a:pt x="1761" y="1837"/>
                </a:lnTo>
                <a:lnTo>
                  <a:pt x="1761" y="1855"/>
                </a:lnTo>
                <a:lnTo>
                  <a:pt x="1772" y="1855"/>
                </a:lnTo>
                <a:lnTo>
                  <a:pt x="1784" y="1849"/>
                </a:lnTo>
                <a:lnTo>
                  <a:pt x="1790" y="1837"/>
                </a:lnTo>
                <a:lnTo>
                  <a:pt x="1832" y="1796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4"/>
                </a:lnTo>
                <a:lnTo>
                  <a:pt x="1985" y="1772"/>
                </a:lnTo>
                <a:lnTo>
                  <a:pt x="2033" y="1754"/>
                </a:lnTo>
                <a:lnTo>
                  <a:pt x="2062" y="1736"/>
                </a:lnTo>
                <a:lnTo>
                  <a:pt x="2092" y="1701"/>
                </a:lnTo>
                <a:lnTo>
                  <a:pt x="2239" y="1601"/>
                </a:lnTo>
                <a:lnTo>
                  <a:pt x="2281" y="1578"/>
                </a:lnTo>
                <a:lnTo>
                  <a:pt x="2310" y="1548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7"/>
                </a:lnTo>
                <a:lnTo>
                  <a:pt x="2404" y="1489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6"/>
                </a:lnTo>
                <a:lnTo>
                  <a:pt x="2386" y="1465"/>
                </a:lnTo>
                <a:lnTo>
                  <a:pt x="2352" y="1477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8"/>
                </a:lnTo>
                <a:lnTo>
                  <a:pt x="2274" y="1489"/>
                </a:lnTo>
                <a:lnTo>
                  <a:pt x="2304" y="1441"/>
                </a:lnTo>
                <a:lnTo>
                  <a:pt x="2292" y="1436"/>
                </a:lnTo>
                <a:lnTo>
                  <a:pt x="2269" y="1459"/>
                </a:lnTo>
                <a:lnTo>
                  <a:pt x="2257" y="1482"/>
                </a:lnTo>
                <a:lnTo>
                  <a:pt x="2233" y="1507"/>
                </a:lnTo>
                <a:lnTo>
                  <a:pt x="2150" y="1553"/>
                </a:lnTo>
                <a:lnTo>
                  <a:pt x="2044" y="1601"/>
                </a:lnTo>
                <a:lnTo>
                  <a:pt x="1962" y="1649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5"/>
                </a:lnTo>
                <a:lnTo>
                  <a:pt x="1873" y="1660"/>
                </a:lnTo>
                <a:lnTo>
                  <a:pt x="1884" y="1624"/>
                </a:lnTo>
                <a:lnTo>
                  <a:pt x="1914" y="1601"/>
                </a:lnTo>
                <a:lnTo>
                  <a:pt x="1879" y="1565"/>
                </a:lnTo>
                <a:lnTo>
                  <a:pt x="1926" y="1518"/>
                </a:lnTo>
                <a:lnTo>
                  <a:pt x="1932" y="1500"/>
                </a:lnTo>
                <a:lnTo>
                  <a:pt x="1909" y="1477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1"/>
                </a:lnTo>
                <a:lnTo>
                  <a:pt x="1808" y="750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6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7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4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6"/>
                </a:lnTo>
                <a:lnTo>
                  <a:pt x="148" y="1069"/>
                </a:lnTo>
                <a:lnTo>
                  <a:pt x="148" y="1099"/>
                </a:lnTo>
                <a:lnTo>
                  <a:pt x="219" y="1175"/>
                </a:lnTo>
                <a:lnTo>
                  <a:pt x="225" y="1211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2"/>
                </a:lnTo>
                <a:lnTo>
                  <a:pt x="42" y="1429"/>
                </a:lnTo>
                <a:lnTo>
                  <a:pt x="0" y="1465"/>
                </a:lnTo>
                <a:lnTo>
                  <a:pt x="24" y="1571"/>
                </a:lnTo>
                <a:lnTo>
                  <a:pt x="1318" y="1312"/>
                </a:lnTo>
                <a:lnTo>
                  <a:pt x="1341" y="1329"/>
                </a:lnTo>
                <a:lnTo>
                  <a:pt x="1348" y="1353"/>
                </a:lnTo>
                <a:lnTo>
                  <a:pt x="1359" y="1365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6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7"/>
                </a:lnTo>
                <a:lnTo>
                  <a:pt x="1542" y="1512"/>
                </a:lnTo>
                <a:lnTo>
                  <a:pt x="1572" y="15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-0.3%</a:t>
            </a:r>
          </a:p>
        </p:txBody>
      </p:sp>
      <p:sp>
        <p:nvSpPr>
          <p:cNvPr id="19523" name="Freeform 67"/>
          <p:cNvSpPr>
            <a:spLocks/>
          </p:cNvSpPr>
          <p:nvPr/>
        </p:nvSpPr>
        <p:spPr bwMode="auto">
          <a:xfrm>
            <a:off x="6345238" y="3190875"/>
            <a:ext cx="747712" cy="468313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8"/>
              </a:cxn>
              <a:cxn ang="0">
                <a:pos x="1590" y="938"/>
              </a:cxn>
              <a:cxn ang="0">
                <a:pos x="1595" y="933"/>
              </a:cxn>
              <a:cxn ang="0">
                <a:pos x="1601" y="908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6"/>
              </a:cxn>
              <a:cxn ang="0">
                <a:pos x="1778" y="785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1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7"/>
              </a:cxn>
              <a:cxn ang="0">
                <a:pos x="1707" y="466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3"/>
              </a:cxn>
              <a:cxn ang="0">
                <a:pos x="1732" y="266"/>
              </a:cxn>
              <a:cxn ang="0">
                <a:pos x="1755" y="230"/>
              </a:cxn>
              <a:cxn ang="0">
                <a:pos x="1773" y="218"/>
              </a:cxn>
              <a:cxn ang="0">
                <a:pos x="1743" y="200"/>
              </a:cxn>
              <a:cxn ang="0">
                <a:pos x="1666" y="195"/>
              </a:cxn>
              <a:cxn ang="0">
                <a:pos x="1666" y="182"/>
              </a:cxn>
              <a:cxn ang="0">
                <a:pos x="1648" y="170"/>
              </a:cxn>
              <a:cxn ang="0">
                <a:pos x="1643" y="141"/>
              </a:cxn>
              <a:cxn ang="0">
                <a:pos x="1607" y="64"/>
              </a:cxn>
              <a:cxn ang="0">
                <a:pos x="1583" y="58"/>
              </a:cxn>
              <a:cxn ang="0">
                <a:pos x="1572" y="46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7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3"/>
              </a:cxn>
              <a:cxn ang="0">
                <a:pos x="119" y="230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4"/>
              </a:cxn>
              <a:cxn ang="0">
                <a:pos x="89" y="856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8"/>
                </a:lnTo>
                <a:lnTo>
                  <a:pt x="1590" y="938"/>
                </a:lnTo>
                <a:lnTo>
                  <a:pt x="1595" y="933"/>
                </a:lnTo>
                <a:lnTo>
                  <a:pt x="1601" y="908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6"/>
                </a:lnTo>
                <a:lnTo>
                  <a:pt x="1778" y="785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1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7"/>
                </a:lnTo>
                <a:lnTo>
                  <a:pt x="1707" y="466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3"/>
                </a:lnTo>
                <a:lnTo>
                  <a:pt x="1732" y="266"/>
                </a:lnTo>
                <a:lnTo>
                  <a:pt x="1755" y="230"/>
                </a:lnTo>
                <a:lnTo>
                  <a:pt x="1773" y="218"/>
                </a:lnTo>
                <a:lnTo>
                  <a:pt x="1743" y="200"/>
                </a:lnTo>
                <a:lnTo>
                  <a:pt x="1666" y="195"/>
                </a:lnTo>
                <a:lnTo>
                  <a:pt x="1666" y="182"/>
                </a:lnTo>
                <a:lnTo>
                  <a:pt x="1648" y="170"/>
                </a:lnTo>
                <a:lnTo>
                  <a:pt x="1643" y="141"/>
                </a:lnTo>
                <a:lnTo>
                  <a:pt x="1607" y="64"/>
                </a:lnTo>
                <a:lnTo>
                  <a:pt x="1583" y="58"/>
                </a:lnTo>
                <a:lnTo>
                  <a:pt x="1572" y="46"/>
                </a:lnTo>
                <a:lnTo>
                  <a:pt x="1560" y="53"/>
                </a:lnTo>
                <a:lnTo>
                  <a:pt x="1549" y="41"/>
                </a:lnTo>
                <a:lnTo>
                  <a:pt x="1542" y="17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3"/>
                </a:lnTo>
                <a:lnTo>
                  <a:pt x="119" y="230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4"/>
                </a:lnTo>
                <a:lnTo>
                  <a:pt x="89" y="856"/>
                </a:lnTo>
                <a:lnTo>
                  <a:pt x="154" y="1217"/>
                </a:lnTo>
                <a:lnTo>
                  <a:pt x="467" y="11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6%</a:t>
            </a:r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6092825" y="3654425"/>
            <a:ext cx="976313" cy="539750"/>
          </a:xfrm>
          <a:custGeom>
            <a:avLst/>
            <a:gdLst/>
            <a:ahLst/>
            <a:cxnLst>
              <a:cxn ang="0">
                <a:pos x="1607" y="1176"/>
              </a:cxn>
              <a:cxn ang="0">
                <a:pos x="745" y="1311"/>
              </a:cxn>
              <a:cxn ang="0">
                <a:pos x="621" y="1329"/>
              </a:cxn>
              <a:cxn ang="0">
                <a:pos x="537" y="1329"/>
              </a:cxn>
              <a:cxn ang="0">
                <a:pos x="0" y="1400"/>
              </a:cxn>
              <a:cxn ang="0">
                <a:pos x="136" y="1329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40"/>
              </a:cxn>
              <a:cxn ang="0">
                <a:pos x="621" y="1070"/>
              </a:cxn>
              <a:cxn ang="0">
                <a:pos x="662" y="1022"/>
              </a:cxn>
              <a:cxn ang="0">
                <a:pos x="715" y="1029"/>
              </a:cxn>
              <a:cxn ang="0">
                <a:pos x="750" y="1029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6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4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9"/>
              </a:cxn>
              <a:cxn ang="0">
                <a:pos x="1920" y="201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1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3"/>
              </a:cxn>
              <a:cxn ang="0">
                <a:pos x="2216" y="763"/>
              </a:cxn>
              <a:cxn ang="0">
                <a:pos x="2198" y="768"/>
              </a:cxn>
              <a:cxn ang="0">
                <a:pos x="2251" y="786"/>
              </a:cxn>
              <a:cxn ang="0">
                <a:pos x="2298" y="816"/>
              </a:cxn>
              <a:cxn ang="0">
                <a:pos x="2239" y="857"/>
              </a:cxn>
              <a:cxn ang="0">
                <a:pos x="2198" y="857"/>
              </a:cxn>
              <a:cxn ang="0">
                <a:pos x="2257" y="898"/>
              </a:cxn>
              <a:cxn ang="0">
                <a:pos x="2322" y="857"/>
              </a:cxn>
              <a:cxn ang="0">
                <a:pos x="2404" y="857"/>
              </a:cxn>
              <a:cxn ang="0">
                <a:pos x="2446" y="981"/>
              </a:cxn>
              <a:cxn ang="0">
                <a:pos x="2411" y="1004"/>
              </a:cxn>
            </a:cxnLst>
            <a:rect l="0" t="0" r="r" b="b"/>
            <a:pathLst>
              <a:path w="2446" h="1400">
                <a:moveTo>
                  <a:pt x="2416" y="1022"/>
                </a:moveTo>
                <a:lnTo>
                  <a:pt x="1607" y="1176"/>
                </a:lnTo>
                <a:lnTo>
                  <a:pt x="762" y="1318"/>
                </a:lnTo>
                <a:lnTo>
                  <a:pt x="745" y="1311"/>
                </a:lnTo>
                <a:lnTo>
                  <a:pt x="709" y="1318"/>
                </a:lnTo>
                <a:lnTo>
                  <a:pt x="621" y="1329"/>
                </a:lnTo>
                <a:lnTo>
                  <a:pt x="626" y="1311"/>
                </a:lnTo>
                <a:lnTo>
                  <a:pt x="537" y="1329"/>
                </a:lnTo>
                <a:lnTo>
                  <a:pt x="537" y="1336"/>
                </a:lnTo>
                <a:lnTo>
                  <a:pt x="0" y="1400"/>
                </a:lnTo>
                <a:lnTo>
                  <a:pt x="24" y="1382"/>
                </a:lnTo>
                <a:lnTo>
                  <a:pt x="136" y="1329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3"/>
                </a:lnTo>
                <a:lnTo>
                  <a:pt x="225" y="1211"/>
                </a:lnTo>
                <a:lnTo>
                  <a:pt x="260" y="1194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8"/>
                </a:lnTo>
                <a:lnTo>
                  <a:pt x="479" y="963"/>
                </a:lnTo>
                <a:lnTo>
                  <a:pt x="467" y="993"/>
                </a:lnTo>
                <a:lnTo>
                  <a:pt x="514" y="1040"/>
                </a:lnTo>
                <a:lnTo>
                  <a:pt x="585" y="1070"/>
                </a:lnTo>
                <a:lnTo>
                  <a:pt x="621" y="1070"/>
                </a:lnTo>
                <a:lnTo>
                  <a:pt x="656" y="1040"/>
                </a:lnTo>
                <a:lnTo>
                  <a:pt x="662" y="1022"/>
                </a:lnTo>
                <a:lnTo>
                  <a:pt x="686" y="1004"/>
                </a:lnTo>
                <a:lnTo>
                  <a:pt x="715" y="1029"/>
                </a:lnTo>
                <a:lnTo>
                  <a:pt x="727" y="1034"/>
                </a:lnTo>
                <a:lnTo>
                  <a:pt x="750" y="1029"/>
                </a:lnTo>
                <a:lnTo>
                  <a:pt x="833" y="999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6"/>
                </a:lnTo>
                <a:lnTo>
                  <a:pt x="1011" y="845"/>
                </a:lnTo>
                <a:lnTo>
                  <a:pt x="999" y="821"/>
                </a:lnTo>
                <a:lnTo>
                  <a:pt x="1004" y="774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7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4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1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9"/>
                </a:lnTo>
                <a:lnTo>
                  <a:pt x="1926" y="184"/>
                </a:lnTo>
                <a:lnTo>
                  <a:pt x="1920" y="201"/>
                </a:lnTo>
                <a:lnTo>
                  <a:pt x="1879" y="272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5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6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9"/>
                </a:lnTo>
                <a:lnTo>
                  <a:pt x="2239" y="520"/>
                </a:lnTo>
                <a:lnTo>
                  <a:pt x="2216" y="538"/>
                </a:lnTo>
                <a:lnTo>
                  <a:pt x="2227" y="591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3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3"/>
                </a:lnTo>
                <a:lnTo>
                  <a:pt x="2239" y="750"/>
                </a:lnTo>
                <a:lnTo>
                  <a:pt x="2216" y="763"/>
                </a:lnTo>
                <a:lnTo>
                  <a:pt x="2204" y="763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6"/>
                </a:lnTo>
                <a:lnTo>
                  <a:pt x="2287" y="804"/>
                </a:lnTo>
                <a:lnTo>
                  <a:pt x="2298" y="816"/>
                </a:lnTo>
                <a:lnTo>
                  <a:pt x="2257" y="857"/>
                </a:lnTo>
                <a:lnTo>
                  <a:pt x="2239" y="857"/>
                </a:lnTo>
                <a:lnTo>
                  <a:pt x="2198" y="839"/>
                </a:lnTo>
                <a:lnTo>
                  <a:pt x="2198" y="857"/>
                </a:lnTo>
                <a:lnTo>
                  <a:pt x="2221" y="875"/>
                </a:lnTo>
                <a:lnTo>
                  <a:pt x="2257" y="898"/>
                </a:lnTo>
                <a:lnTo>
                  <a:pt x="2287" y="887"/>
                </a:lnTo>
                <a:lnTo>
                  <a:pt x="2322" y="857"/>
                </a:lnTo>
                <a:lnTo>
                  <a:pt x="2358" y="862"/>
                </a:lnTo>
                <a:lnTo>
                  <a:pt x="2404" y="857"/>
                </a:lnTo>
                <a:lnTo>
                  <a:pt x="2411" y="869"/>
                </a:lnTo>
                <a:lnTo>
                  <a:pt x="2446" y="981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b="1" dirty="0">
                <a:latin typeface="Calibri" pitchFamily="34" charset="0"/>
                <a:cs typeface="Arial" pitchFamily="34" charset="0"/>
              </a:rPr>
              <a:t>       </a:t>
            </a:r>
          </a:p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0%</a:t>
            </a:r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5997575" y="4048125"/>
            <a:ext cx="1130300" cy="466725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7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2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8"/>
              </a:cxn>
              <a:cxn ang="0">
                <a:pos x="2552" y="225"/>
              </a:cxn>
              <a:cxn ang="0">
                <a:pos x="2493" y="278"/>
              </a:cxn>
              <a:cxn ang="0">
                <a:pos x="2570" y="248"/>
              </a:cxn>
              <a:cxn ang="0">
                <a:pos x="2699" y="218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3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1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4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3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7"/>
                </a:lnTo>
                <a:lnTo>
                  <a:pt x="496" y="597"/>
                </a:lnTo>
                <a:lnTo>
                  <a:pt x="520" y="615"/>
                </a:lnTo>
                <a:lnTo>
                  <a:pt x="543" y="597"/>
                </a:lnTo>
                <a:lnTo>
                  <a:pt x="549" y="585"/>
                </a:lnTo>
                <a:lnTo>
                  <a:pt x="584" y="555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2"/>
                </a:lnTo>
                <a:lnTo>
                  <a:pt x="768" y="342"/>
                </a:lnTo>
                <a:lnTo>
                  <a:pt x="779" y="314"/>
                </a:lnTo>
                <a:lnTo>
                  <a:pt x="779" y="307"/>
                </a:lnTo>
                <a:lnTo>
                  <a:pt x="868" y="289"/>
                </a:lnTo>
                <a:lnTo>
                  <a:pt x="863" y="307"/>
                </a:lnTo>
                <a:lnTo>
                  <a:pt x="951" y="296"/>
                </a:lnTo>
                <a:lnTo>
                  <a:pt x="987" y="289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2"/>
                </a:lnTo>
                <a:lnTo>
                  <a:pt x="2676" y="24"/>
                </a:lnTo>
                <a:lnTo>
                  <a:pt x="2699" y="42"/>
                </a:lnTo>
                <a:lnTo>
                  <a:pt x="2712" y="48"/>
                </a:lnTo>
                <a:lnTo>
                  <a:pt x="2729" y="65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4"/>
                </a:lnTo>
                <a:lnTo>
                  <a:pt x="2694" y="124"/>
                </a:lnTo>
                <a:lnTo>
                  <a:pt x="2682" y="119"/>
                </a:lnTo>
                <a:lnTo>
                  <a:pt x="2671" y="124"/>
                </a:lnTo>
                <a:lnTo>
                  <a:pt x="2676" y="136"/>
                </a:lnTo>
                <a:lnTo>
                  <a:pt x="2676" y="148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8"/>
                </a:lnTo>
                <a:lnTo>
                  <a:pt x="2504" y="278"/>
                </a:lnTo>
                <a:lnTo>
                  <a:pt x="2522" y="272"/>
                </a:lnTo>
                <a:lnTo>
                  <a:pt x="2570" y="248"/>
                </a:lnTo>
                <a:lnTo>
                  <a:pt x="2623" y="236"/>
                </a:lnTo>
                <a:lnTo>
                  <a:pt x="2653" y="218"/>
                </a:lnTo>
                <a:lnTo>
                  <a:pt x="2699" y="218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8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8"/>
                </a:lnTo>
                <a:lnTo>
                  <a:pt x="2795" y="218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2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3"/>
                </a:lnTo>
                <a:lnTo>
                  <a:pt x="2617" y="467"/>
                </a:lnTo>
                <a:lnTo>
                  <a:pt x="2611" y="473"/>
                </a:lnTo>
                <a:lnTo>
                  <a:pt x="2605" y="473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4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4"/>
                </a:lnTo>
                <a:lnTo>
                  <a:pt x="2593" y="514"/>
                </a:lnTo>
                <a:lnTo>
                  <a:pt x="2617" y="538"/>
                </a:lnTo>
                <a:lnTo>
                  <a:pt x="2600" y="567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79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8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1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5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4"/>
                </a:lnTo>
                <a:lnTo>
                  <a:pt x="614" y="945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 3%</a:t>
            </a:r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865813" y="4437063"/>
            <a:ext cx="703262" cy="693737"/>
          </a:xfrm>
          <a:custGeom>
            <a:avLst/>
            <a:gdLst/>
            <a:ahLst/>
            <a:cxnLst>
              <a:cxn ang="0">
                <a:pos x="237" y="951"/>
              </a:cxn>
              <a:cxn ang="0">
                <a:pos x="278" y="1033"/>
              </a:cxn>
              <a:cxn ang="0">
                <a:pos x="325" y="1081"/>
              </a:cxn>
              <a:cxn ang="0">
                <a:pos x="331" y="1139"/>
              </a:cxn>
              <a:cxn ang="0">
                <a:pos x="354" y="1187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5"/>
              </a:cxn>
              <a:cxn ang="0">
                <a:pos x="390" y="1684"/>
              </a:cxn>
              <a:cxn ang="0">
                <a:pos x="425" y="1737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7"/>
              </a:cxn>
              <a:cxn ang="0">
                <a:pos x="1424" y="1671"/>
              </a:cxn>
              <a:cxn ang="0">
                <a:pos x="1442" y="1624"/>
              </a:cxn>
              <a:cxn ang="0">
                <a:pos x="1531" y="1636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3"/>
              </a:cxn>
              <a:cxn ang="0">
                <a:pos x="1660" y="1251"/>
              </a:cxn>
              <a:cxn ang="0">
                <a:pos x="1713" y="1134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1"/>
              </a:cxn>
              <a:cxn ang="0">
                <a:pos x="1630" y="951"/>
              </a:cxn>
              <a:cxn ang="0">
                <a:pos x="1542" y="873"/>
              </a:cxn>
              <a:cxn ang="0">
                <a:pos x="1483" y="756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6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7">
                <a:moveTo>
                  <a:pt x="0" y="106"/>
                </a:moveTo>
                <a:lnTo>
                  <a:pt x="237" y="951"/>
                </a:lnTo>
                <a:lnTo>
                  <a:pt x="260" y="974"/>
                </a:lnTo>
                <a:lnTo>
                  <a:pt x="278" y="1033"/>
                </a:lnTo>
                <a:lnTo>
                  <a:pt x="290" y="1063"/>
                </a:lnTo>
                <a:lnTo>
                  <a:pt x="325" y="1081"/>
                </a:lnTo>
                <a:lnTo>
                  <a:pt x="342" y="1104"/>
                </a:lnTo>
                <a:lnTo>
                  <a:pt x="331" y="1139"/>
                </a:lnTo>
                <a:lnTo>
                  <a:pt x="360" y="1175"/>
                </a:lnTo>
                <a:lnTo>
                  <a:pt x="354" y="1187"/>
                </a:lnTo>
                <a:lnTo>
                  <a:pt x="325" y="1228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4"/>
                </a:lnTo>
                <a:lnTo>
                  <a:pt x="342" y="1595"/>
                </a:lnTo>
                <a:lnTo>
                  <a:pt x="384" y="1659"/>
                </a:lnTo>
                <a:lnTo>
                  <a:pt x="390" y="1684"/>
                </a:lnTo>
                <a:lnTo>
                  <a:pt x="395" y="1707"/>
                </a:lnTo>
                <a:lnTo>
                  <a:pt x="425" y="1737"/>
                </a:lnTo>
                <a:lnTo>
                  <a:pt x="425" y="1766"/>
                </a:lnTo>
                <a:lnTo>
                  <a:pt x="443" y="1795"/>
                </a:lnTo>
                <a:lnTo>
                  <a:pt x="1371" y="1737"/>
                </a:lnTo>
                <a:lnTo>
                  <a:pt x="1382" y="1783"/>
                </a:lnTo>
                <a:lnTo>
                  <a:pt x="1400" y="1801"/>
                </a:lnTo>
                <a:lnTo>
                  <a:pt x="1442" y="1807"/>
                </a:lnTo>
                <a:lnTo>
                  <a:pt x="1453" y="1760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4"/>
                </a:lnTo>
                <a:lnTo>
                  <a:pt x="1465" y="1606"/>
                </a:lnTo>
                <a:lnTo>
                  <a:pt x="1531" y="1636"/>
                </a:lnTo>
                <a:lnTo>
                  <a:pt x="1589" y="1636"/>
                </a:lnTo>
                <a:lnTo>
                  <a:pt x="1619" y="1630"/>
                </a:lnTo>
                <a:lnTo>
                  <a:pt x="1613" y="1565"/>
                </a:lnTo>
                <a:lnTo>
                  <a:pt x="1602" y="1529"/>
                </a:lnTo>
                <a:lnTo>
                  <a:pt x="1602" y="1482"/>
                </a:lnTo>
                <a:lnTo>
                  <a:pt x="1607" y="1453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4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1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3"/>
                </a:lnTo>
                <a:lnTo>
                  <a:pt x="1660" y="1051"/>
                </a:lnTo>
                <a:lnTo>
                  <a:pt x="1655" y="1033"/>
                </a:lnTo>
                <a:lnTo>
                  <a:pt x="1630" y="951"/>
                </a:lnTo>
                <a:lnTo>
                  <a:pt x="1589" y="898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6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3"/>
                </a:lnTo>
                <a:lnTo>
                  <a:pt x="1341" y="626"/>
                </a:lnTo>
                <a:lnTo>
                  <a:pt x="1306" y="602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6"/>
                </a:lnTo>
                <a:lnTo>
                  <a:pt x="1052" y="366"/>
                </a:lnTo>
                <a:lnTo>
                  <a:pt x="1011" y="325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534" name="Freeform 78"/>
          <p:cNvSpPr>
            <a:spLocks/>
          </p:cNvSpPr>
          <p:nvPr/>
        </p:nvSpPr>
        <p:spPr bwMode="auto">
          <a:xfrm>
            <a:off x="5662613" y="5054600"/>
            <a:ext cx="1171575" cy="850900"/>
          </a:xfrm>
          <a:custGeom>
            <a:avLst/>
            <a:gdLst/>
            <a:ahLst/>
            <a:cxnLst>
              <a:cxn ang="0">
                <a:pos x="6" y="183"/>
              </a:cxn>
              <a:cxn ang="0">
                <a:pos x="0" y="230"/>
              </a:cxn>
              <a:cxn ang="0">
                <a:pos x="59" y="289"/>
              </a:cxn>
              <a:cxn ang="0">
                <a:pos x="71" y="360"/>
              </a:cxn>
              <a:cxn ang="0">
                <a:pos x="94" y="390"/>
              </a:cxn>
              <a:cxn ang="0">
                <a:pos x="77" y="438"/>
              </a:cxn>
              <a:cxn ang="0">
                <a:pos x="160" y="420"/>
              </a:cxn>
              <a:cxn ang="0">
                <a:pos x="201" y="360"/>
              </a:cxn>
              <a:cxn ang="0">
                <a:pos x="248" y="355"/>
              </a:cxn>
              <a:cxn ang="0">
                <a:pos x="213" y="402"/>
              </a:cxn>
              <a:cxn ang="0">
                <a:pos x="443" y="337"/>
              </a:cxn>
              <a:cxn ang="0">
                <a:pos x="437" y="372"/>
              </a:cxn>
              <a:cxn ang="0">
                <a:pos x="591" y="408"/>
              </a:cxn>
              <a:cxn ang="0">
                <a:pos x="680" y="431"/>
              </a:cxn>
              <a:cxn ang="0">
                <a:pos x="750" y="449"/>
              </a:cxn>
              <a:cxn ang="0">
                <a:pos x="745" y="473"/>
              </a:cxn>
              <a:cxn ang="0">
                <a:pos x="850" y="573"/>
              </a:cxn>
              <a:cxn ang="0">
                <a:pos x="827" y="603"/>
              </a:cxn>
              <a:cxn ang="0">
                <a:pos x="821" y="621"/>
              </a:cxn>
              <a:cxn ang="0">
                <a:pos x="969" y="573"/>
              </a:cxn>
              <a:cxn ang="0">
                <a:pos x="1182" y="491"/>
              </a:cxn>
              <a:cxn ang="0">
                <a:pos x="1187" y="413"/>
              </a:cxn>
              <a:cxn ang="0">
                <a:pos x="1459" y="502"/>
              </a:cxn>
              <a:cxn ang="0">
                <a:pos x="1636" y="662"/>
              </a:cxn>
              <a:cxn ang="0">
                <a:pos x="1755" y="715"/>
              </a:cxn>
              <a:cxn ang="0">
                <a:pos x="1826" y="845"/>
              </a:cxn>
              <a:cxn ang="0">
                <a:pos x="1814" y="1135"/>
              </a:cxn>
              <a:cxn ang="0">
                <a:pos x="1890" y="1288"/>
              </a:cxn>
              <a:cxn ang="0">
                <a:pos x="1872" y="1187"/>
              </a:cxn>
              <a:cxn ang="0">
                <a:pos x="1938" y="1223"/>
              </a:cxn>
              <a:cxn ang="0">
                <a:pos x="1968" y="1187"/>
              </a:cxn>
              <a:cxn ang="0">
                <a:pos x="1968" y="1252"/>
              </a:cxn>
              <a:cxn ang="0">
                <a:pos x="1908" y="1353"/>
              </a:cxn>
              <a:cxn ang="0">
                <a:pos x="1968" y="1442"/>
              </a:cxn>
              <a:cxn ang="0">
                <a:pos x="2115" y="1619"/>
              </a:cxn>
              <a:cxn ang="0">
                <a:pos x="2163" y="1637"/>
              </a:cxn>
              <a:cxn ang="0">
                <a:pos x="2234" y="1749"/>
              </a:cxn>
              <a:cxn ang="0">
                <a:pos x="2351" y="1944"/>
              </a:cxn>
              <a:cxn ang="0">
                <a:pos x="2564" y="2097"/>
              </a:cxn>
              <a:cxn ang="0">
                <a:pos x="2640" y="2139"/>
              </a:cxn>
              <a:cxn ang="0">
                <a:pos x="2617" y="2162"/>
              </a:cxn>
              <a:cxn ang="0">
                <a:pos x="2594" y="2186"/>
              </a:cxn>
              <a:cxn ang="0">
                <a:pos x="2676" y="2198"/>
              </a:cxn>
              <a:cxn ang="0">
                <a:pos x="2883" y="2086"/>
              </a:cxn>
              <a:cxn ang="0">
                <a:pos x="2871" y="1955"/>
              </a:cxn>
              <a:cxn ang="0">
                <a:pos x="2894" y="1760"/>
              </a:cxn>
              <a:cxn ang="0">
                <a:pos x="2871" y="1453"/>
              </a:cxn>
              <a:cxn ang="0">
                <a:pos x="2694" y="1146"/>
              </a:cxn>
              <a:cxn ang="0">
                <a:pos x="2612" y="1011"/>
              </a:cxn>
              <a:cxn ang="0">
                <a:pos x="2612" y="892"/>
              </a:cxn>
              <a:cxn ang="0">
                <a:pos x="2458" y="685"/>
              </a:cxn>
              <a:cxn ang="0">
                <a:pos x="2346" y="562"/>
              </a:cxn>
              <a:cxn ang="0">
                <a:pos x="2186" y="189"/>
              </a:cxn>
              <a:cxn ang="0">
                <a:pos x="2151" y="147"/>
              </a:cxn>
              <a:cxn ang="0">
                <a:pos x="2097" y="30"/>
              </a:cxn>
              <a:cxn ang="0">
                <a:pos x="1950" y="18"/>
              </a:cxn>
              <a:cxn ang="0">
                <a:pos x="1961" y="154"/>
              </a:cxn>
              <a:cxn ang="0">
                <a:pos x="1890" y="177"/>
              </a:cxn>
              <a:cxn ang="0">
                <a:pos x="933" y="160"/>
              </a:cxn>
              <a:cxn ang="0">
                <a:pos x="898" y="78"/>
              </a:cxn>
            </a:cxnLst>
            <a:rect l="0" t="0" r="r" b="b"/>
            <a:pathLst>
              <a:path w="2930" h="2216">
                <a:moveTo>
                  <a:pt x="898" y="78"/>
                </a:moveTo>
                <a:lnTo>
                  <a:pt x="6" y="165"/>
                </a:lnTo>
                <a:lnTo>
                  <a:pt x="6" y="183"/>
                </a:lnTo>
                <a:lnTo>
                  <a:pt x="6" y="195"/>
                </a:lnTo>
                <a:lnTo>
                  <a:pt x="0" y="201"/>
                </a:lnTo>
                <a:lnTo>
                  <a:pt x="0" y="230"/>
                </a:lnTo>
                <a:lnTo>
                  <a:pt x="30" y="271"/>
                </a:lnTo>
                <a:lnTo>
                  <a:pt x="48" y="289"/>
                </a:lnTo>
                <a:lnTo>
                  <a:pt x="59" y="289"/>
                </a:lnTo>
                <a:lnTo>
                  <a:pt x="83" y="307"/>
                </a:lnTo>
                <a:lnTo>
                  <a:pt x="89" y="325"/>
                </a:lnTo>
                <a:lnTo>
                  <a:pt x="71" y="360"/>
                </a:lnTo>
                <a:lnTo>
                  <a:pt x="71" y="372"/>
                </a:lnTo>
                <a:lnTo>
                  <a:pt x="89" y="378"/>
                </a:lnTo>
                <a:lnTo>
                  <a:pt x="94" y="390"/>
                </a:lnTo>
                <a:lnTo>
                  <a:pt x="94" y="396"/>
                </a:lnTo>
                <a:lnTo>
                  <a:pt x="77" y="413"/>
                </a:lnTo>
                <a:lnTo>
                  <a:pt x="77" y="438"/>
                </a:lnTo>
                <a:lnTo>
                  <a:pt x="89" y="443"/>
                </a:lnTo>
                <a:lnTo>
                  <a:pt x="136" y="431"/>
                </a:lnTo>
                <a:lnTo>
                  <a:pt x="160" y="420"/>
                </a:lnTo>
                <a:lnTo>
                  <a:pt x="172" y="367"/>
                </a:lnTo>
                <a:lnTo>
                  <a:pt x="183" y="355"/>
                </a:lnTo>
                <a:lnTo>
                  <a:pt x="201" y="360"/>
                </a:lnTo>
                <a:lnTo>
                  <a:pt x="218" y="360"/>
                </a:lnTo>
                <a:lnTo>
                  <a:pt x="231" y="355"/>
                </a:lnTo>
                <a:lnTo>
                  <a:pt x="248" y="355"/>
                </a:lnTo>
                <a:lnTo>
                  <a:pt x="243" y="372"/>
                </a:lnTo>
                <a:lnTo>
                  <a:pt x="207" y="402"/>
                </a:lnTo>
                <a:lnTo>
                  <a:pt x="213" y="402"/>
                </a:lnTo>
                <a:lnTo>
                  <a:pt x="243" y="390"/>
                </a:lnTo>
                <a:lnTo>
                  <a:pt x="289" y="390"/>
                </a:lnTo>
                <a:lnTo>
                  <a:pt x="443" y="337"/>
                </a:lnTo>
                <a:lnTo>
                  <a:pt x="467" y="337"/>
                </a:lnTo>
                <a:lnTo>
                  <a:pt x="467" y="349"/>
                </a:lnTo>
                <a:lnTo>
                  <a:pt x="437" y="372"/>
                </a:lnTo>
                <a:lnTo>
                  <a:pt x="455" y="378"/>
                </a:lnTo>
                <a:lnTo>
                  <a:pt x="520" y="385"/>
                </a:lnTo>
                <a:lnTo>
                  <a:pt x="591" y="408"/>
                </a:lnTo>
                <a:lnTo>
                  <a:pt x="662" y="443"/>
                </a:lnTo>
                <a:lnTo>
                  <a:pt x="680" y="455"/>
                </a:lnTo>
                <a:lnTo>
                  <a:pt x="680" y="431"/>
                </a:lnTo>
                <a:lnTo>
                  <a:pt x="692" y="420"/>
                </a:lnTo>
                <a:lnTo>
                  <a:pt x="709" y="438"/>
                </a:lnTo>
                <a:lnTo>
                  <a:pt x="750" y="449"/>
                </a:lnTo>
                <a:lnTo>
                  <a:pt x="763" y="455"/>
                </a:lnTo>
                <a:lnTo>
                  <a:pt x="763" y="461"/>
                </a:lnTo>
                <a:lnTo>
                  <a:pt x="745" y="473"/>
                </a:lnTo>
                <a:lnTo>
                  <a:pt x="750" y="484"/>
                </a:lnTo>
                <a:lnTo>
                  <a:pt x="845" y="550"/>
                </a:lnTo>
                <a:lnTo>
                  <a:pt x="850" y="573"/>
                </a:lnTo>
                <a:lnTo>
                  <a:pt x="845" y="597"/>
                </a:lnTo>
                <a:lnTo>
                  <a:pt x="839" y="608"/>
                </a:lnTo>
                <a:lnTo>
                  <a:pt x="827" y="603"/>
                </a:lnTo>
                <a:lnTo>
                  <a:pt x="821" y="580"/>
                </a:lnTo>
                <a:lnTo>
                  <a:pt x="809" y="603"/>
                </a:lnTo>
                <a:lnTo>
                  <a:pt x="821" y="621"/>
                </a:lnTo>
                <a:lnTo>
                  <a:pt x="833" y="626"/>
                </a:lnTo>
                <a:lnTo>
                  <a:pt x="963" y="591"/>
                </a:lnTo>
                <a:lnTo>
                  <a:pt x="969" y="573"/>
                </a:lnTo>
                <a:lnTo>
                  <a:pt x="1010" y="573"/>
                </a:lnTo>
                <a:lnTo>
                  <a:pt x="1111" y="491"/>
                </a:lnTo>
                <a:lnTo>
                  <a:pt x="1182" y="491"/>
                </a:lnTo>
                <a:lnTo>
                  <a:pt x="1182" y="473"/>
                </a:lnTo>
                <a:lnTo>
                  <a:pt x="1170" y="455"/>
                </a:lnTo>
                <a:lnTo>
                  <a:pt x="1187" y="413"/>
                </a:lnTo>
                <a:lnTo>
                  <a:pt x="1294" y="402"/>
                </a:lnTo>
                <a:lnTo>
                  <a:pt x="1453" y="479"/>
                </a:lnTo>
                <a:lnTo>
                  <a:pt x="1459" y="502"/>
                </a:lnTo>
                <a:lnTo>
                  <a:pt x="1501" y="538"/>
                </a:lnTo>
                <a:lnTo>
                  <a:pt x="1536" y="591"/>
                </a:lnTo>
                <a:lnTo>
                  <a:pt x="1636" y="662"/>
                </a:lnTo>
                <a:lnTo>
                  <a:pt x="1648" y="692"/>
                </a:lnTo>
                <a:lnTo>
                  <a:pt x="1678" y="715"/>
                </a:lnTo>
                <a:lnTo>
                  <a:pt x="1755" y="715"/>
                </a:lnTo>
                <a:lnTo>
                  <a:pt x="1814" y="804"/>
                </a:lnTo>
                <a:lnTo>
                  <a:pt x="1831" y="816"/>
                </a:lnTo>
                <a:lnTo>
                  <a:pt x="1826" y="845"/>
                </a:lnTo>
                <a:lnTo>
                  <a:pt x="1849" y="933"/>
                </a:lnTo>
                <a:lnTo>
                  <a:pt x="1837" y="1029"/>
                </a:lnTo>
                <a:lnTo>
                  <a:pt x="1814" y="1135"/>
                </a:lnTo>
                <a:lnTo>
                  <a:pt x="1819" y="1223"/>
                </a:lnTo>
                <a:lnTo>
                  <a:pt x="1831" y="1252"/>
                </a:lnTo>
                <a:lnTo>
                  <a:pt x="1890" y="1288"/>
                </a:lnTo>
                <a:lnTo>
                  <a:pt x="1908" y="1252"/>
                </a:lnTo>
                <a:lnTo>
                  <a:pt x="1890" y="1240"/>
                </a:lnTo>
                <a:lnTo>
                  <a:pt x="1872" y="1187"/>
                </a:lnTo>
                <a:lnTo>
                  <a:pt x="1879" y="1176"/>
                </a:lnTo>
                <a:lnTo>
                  <a:pt x="1914" y="1164"/>
                </a:lnTo>
                <a:lnTo>
                  <a:pt x="1938" y="1223"/>
                </a:lnTo>
                <a:lnTo>
                  <a:pt x="1950" y="1217"/>
                </a:lnTo>
                <a:lnTo>
                  <a:pt x="1961" y="1194"/>
                </a:lnTo>
                <a:lnTo>
                  <a:pt x="1968" y="1187"/>
                </a:lnTo>
                <a:lnTo>
                  <a:pt x="1985" y="1199"/>
                </a:lnTo>
                <a:lnTo>
                  <a:pt x="1985" y="1223"/>
                </a:lnTo>
                <a:lnTo>
                  <a:pt x="1968" y="1252"/>
                </a:lnTo>
                <a:lnTo>
                  <a:pt x="1950" y="1276"/>
                </a:lnTo>
                <a:lnTo>
                  <a:pt x="1926" y="1347"/>
                </a:lnTo>
                <a:lnTo>
                  <a:pt x="1908" y="1353"/>
                </a:lnTo>
                <a:lnTo>
                  <a:pt x="1908" y="1389"/>
                </a:lnTo>
                <a:lnTo>
                  <a:pt x="1932" y="1412"/>
                </a:lnTo>
                <a:lnTo>
                  <a:pt x="1968" y="1442"/>
                </a:lnTo>
                <a:lnTo>
                  <a:pt x="2021" y="1566"/>
                </a:lnTo>
                <a:lnTo>
                  <a:pt x="2103" y="1619"/>
                </a:lnTo>
                <a:lnTo>
                  <a:pt x="2115" y="1619"/>
                </a:lnTo>
                <a:lnTo>
                  <a:pt x="2121" y="1589"/>
                </a:lnTo>
                <a:lnTo>
                  <a:pt x="2145" y="1589"/>
                </a:lnTo>
                <a:lnTo>
                  <a:pt x="2163" y="1637"/>
                </a:lnTo>
                <a:lnTo>
                  <a:pt x="2168" y="1666"/>
                </a:lnTo>
                <a:lnTo>
                  <a:pt x="2198" y="1731"/>
                </a:lnTo>
                <a:lnTo>
                  <a:pt x="2234" y="1749"/>
                </a:lnTo>
                <a:lnTo>
                  <a:pt x="2269" y="1760"/>
                </a:lnTo>
                <a:lnTo>
                  <a:pt x="2333" y="1932"/>
                </a:lnTo>
                <a:lnTo>
                  <a:pt x="2351" y="1944"/>
                </a:lnTo>
                <a:lnTo>
                  <a:pt x="2434" y="1962"/>
                </a:lnTo>
                <a:lnTo>
                  <a:pt x="2470" y="1980"/>
                </a:lnTo>
                <a:lnTo>
                  <a:pt x="2564" y="2097"/>
                </a:lnTo>
                <a:lnTo>
                  <a:pt x="2605" y="2127"/>
                </a:lnTo>
                <a:lnTo>
                  <a:pt x="2623" y="2133"/>
                </a:lnTo>
                <a:lnTo>
                  <a:pt x="2640" y="2139"/>
                </a:lnTo>
                <a:lnTo>
                  <a:pt x="2653" y="2168"/>
                </a:lnTo>
                <a:lnTo>
                  <a:pt x="2635" y="2168"/>
                </a:lnTo>
                <a:lnTo>
                  <a:pt x="2617" y="2162"/>
                </a:lnTo>
                <a:lnTo>
                  <a:pt x="2605" y="2162"/>
                </a:lnTo>
                <a:lnTo>
                  <a:pt x="2594" y="2168"/>
                </a:lnTo>
                <a:lnTo>
                  <a:pt x="2594" y="2186"/>
                </a:lnTo>
                <a:lnTo>
                  <a:pt x="2605" y="2203"/>
                </a:lnTo>
                <a:lnTo>
                  <a:pt x="2653" y="2216"/>
                </a:lnTo>
                <a:lnTo>
                  <a:pt x="2676" y="2198"/>
                </a:lnTo>
                <a:lnTo>
                  <a:pt x="2711" y="2191"/>
                </a:lnTo>
                <a:lnTo>
                  <a:pt x="2853" y="2139"/>
                </a:lnTo>
                <a:lnTo>
                  <a:pt x="2883" y="2086"/>
                </a:lnTo>
                <a:lnTo>
                  <a:pt x="2889" y="2068"/>
                </a:lnTo>
                <a:lnTo>
                  <a:pt x="2871" y="1997"/>
                </a:lnTo>
                <a:lnTo>
                  <a:pt x="2871" y="1955"/>
                </a:lnTo>
                <a:lnTo>
                  <a:pt x="2901" y="1891"/>
                </a:lnTo>
                <a:lnTo>
                  <a:pt x="2930" y="1896"/>
                </a:lnTo>
                <a:lnTo>
                  <a:pt x="2894" y="1760"/>
                </a:lnTo>
                <a:lnTo>
                  <a:pt x="2907" y="1689"/>
                </a:lnTo>
                <a:lnTo>
                  <a:pt x="2894" y="1559"/>
                </a:lnTo>
                <a:lnTo>
                  <a:pt x="2871" y="1453"/>
                </a:lnTo>
                <a:lnTo>
                  <a:pt x="2848" y="1418"/>
                </a:lnTo>
                <a:lnTo>
                  <a:pt x="2754" y="1288"/>
                </a:lnTo>
                <a:lnTo>
                  <a:pt x="2694" y="1146"/>
                </a:lnTo>
                <a:lnTo>
                  <a:pt x="2617" y="1046"/>
                </a:lnTo>
                <a:lnTo>
                  <a:pt x="2617" y="1029"/>
                </a:lnTo>
                <a:lnTo>
                  <a:pt x="2612" y="1011"/>
                </a:lnTo>
                <a:lnTo>
                  <a:pt x="2587" y="951"/>
                </a:lnTo>
                <a:lnTo>
                  <a:pt x="2587" y="928"/>
                </a:lnTo>
                <a:lnTo>
                  <a:pt x="2612" y="892"/>
                </a:lnTo>
                <a:lnTo>
                  <a:pt x="2612" y="874"/>
                </a:lnTo>
                <a:lnTo>
                  <a:pt x="2511" y="745"/>
                </a:lnTo>
                <a:lnTo>
                  <a:pt x="2458" y="685"/>
                </a:lnTo>
                <a:lnTo>
                  <a:pt x="2422" y="662"/>
                </a:lnTo>
                <a:lnTo>
                  <a:pt x="2410" y="644"/>
                </a:lnTo>
                <a:lnTo>
                  <a:pt x="2346" y="562"/>
                </a:lnTo>
                <a:lnTo>
                  <a:pt x="2262" y="408"/>
                </a:lnTo>
                <a:lnTo>
                  <a:pt x="2239" y="319"/>
                </a:lnTo>
                <a:lnTo>
                  <a:pt x="2186" y="189"/>
                </a:lnTo>
                <a:lnTo>
                  <a:pt x="2186" y="172"/>
                </a:lnTo>
                <a:lnTo>
                  <a:pt x="2163" y="154"/>
                </a:lnTo>
                <a:lnTo>
                  <a:pt x="2151" y="147"/>
                </a:lnTo>
                <a:lnTo>
                  <a:pt x="2138" y="53"/>
                </a:lnTo>
                <a:lnTo>
                  <a:pt x="2127" y="24"/>
                </a:lnTo>
                <a:lnTo>
                  <a:pt x="2097" y="30"/>
                </a:lnTo>
                <a:lnTo>
                  <a:pt x="2039" y="30"/>
                </a:lnTo>
                <a:lnTo>
                  <a:pt x="1973" y="0"/>
                </a:lnTo>
                <a:lnTo>
                  <a:pt x="1950" y="18"/>
                </a:lnTo>
                <a:lnTo>
                  <a:pt x="1938" y="35"/>
                </a:lnTo>
                <a:lnTo>
                  <a:pt x="1932" y="65"/>
                </a:lnTo>
                <a:lnTo>
                  <a:pt x="1961" y="154"/>
                </a:lnTo>
                <a:lnTo>
                  <a:pt x="1950" y="201"/>
                </a:lnTo>
                <a:lnTo>
                  <a:pt x="1908" y="195"/>
                </a:lnTo>
                <a:lnTo>
                  <a:pt x="1890" y="177"/>
                </a:lnTo>
                <a:lnTo>
                  <a:pt x="1879" y="131"/>
                </a:lnTo>
                <a:lnTo>
                  <a:pt x="951" y="189"/>
                </a:lnTo>
                <a:lnTo>
                  <a:pt x="933" y="160"/>
                </a:lnTo>
                <a:lnTo>
                  <a:pt x="933" y="131"/>
                </a:lnTo>
                <a:lnTo>
                  <a:pt x="903" y="101"/>
                </a:lnTo>
                <a:lnTo>
                  <a:pt x="898" y="78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-6%</a:t>
            </a:r>
          </a:p>
        </p:txBody>
      </p:sp>
      <p:sp>
        <p:nvSpPr>
          <p:cNvPr id="13351" name="Freeform 79"/>
          <p:cNvSpPr>
            <a:spLocks/>
          </p:cNvSpPr>
          <p:nvPr/>
        </p:nvSpPr>
        <p:spPr bwMode="auto">
          <a:xfrm>
            <a:off x="6530975" y="3549650"/>
            <a:ext cx="588963" cy="273050"/>
          </a:xfrm>
          <a:custGeom>
            <a:avLst/>
            <a:gdLst>
              <a:gd name="T0" fmla="*/ 336550 w 1477"/>
              <a:gd name="T1" fmla="*/ 18460 h 710"/>
              <a:gd name="T2" fmla="*/ 18742 w 1477"/>
              <a:gd name="T3" fmla="*/ 161907 h 710"/>
              <a:gd name="T4" fmla="*/ 30704 w 1477"/>
              <a:gd name="T5" fmla="*/ 148062 h 710"/>
              <a:gd name="T6" fmla="*/ 68586 w 1477"/>
              <a:gd name="T7" fmla="*/ 118065 h 710"/>
              <a:gd name="T8" fmla="*/ 86929 w 1477"/>
              <a:gd name="T9" fmla="*/ 100375 h 710"/>
              <a:gd name="T10" fmla="*/ 101284 w 1477"/>
              <a:gd name="T11" fmla="*/ 93452 h 710"/>
              <a:gd name="T12" fmla="*/ 131988 w 1477"/>
              <a:gd name="T13" fmla="*/ 88837 h 710"/>
              <a:gd name="T14" fmla="*/ 176649 w 1477"/>
              <a:gd name="T15" fmla="*/ 66147 h 710"/>
              <a:gd name="T16" fmla="*/ 195789 w 1477"/>
              <a:gd name="T17" fmla="*/ 73070 h 710"/>
              <a:gd name="T18" fmla="*/ 212138 w 1477"/>
              <a:gd name="T19" fmla="*/ 79992 h 710"/>
              <a:gd name="T20" fmla="*/ 231279 w 1477"/>
              <a:gd name="T21" fmla="*/ 111527 h 710"/>
              <a:gd name="T22" fmla="*/ 252014 w 1477"/>
              <a:gd name="T23" fmla="*/ 113835 h 710"/>
              <a:gd name="T24" fmla="*/ 254407 w 1477"/>
              <a:gd name="T25" fmla="*/ 129603 h 710"/>
              <a:gd name="T26" fmla="*/ 294282 w 1477"/>
              <a:gd name="T27" fmla="*/ 143447 h 710"/>
              <a:gd name="T28" fmla="*/ 320201 w 1477"/>
              <a:gd name="T29" fmla="*/ 161907 h 710"/>
              <a:gd name="T30" fmla="*/ 329771 w 1477"/>
              <a:gd name="T31" fmla="*/ 181905 h 710"/>
              <a:gd name="T32" fmla="*/ 303852 w 1477"/>
              <a:gd name="T33" fmla="*/ 231900 h 710"/>
              <a:gd name="T34" fmla="*/ 325385 w 1477"/>
              <a:gd name="T35" fmla="*/ 249975 h 710"/>
              <a:gd name="T36" fmla="*/ 355691 w 1477"/>
              <a:gd name="T37" fmla="*/ 254590 h 710"/>
              <a:gd name="T38" fmla="*/ 362868 w 1477"/>
              <a:gd name="T39" fmla="*/ 254590 h 710"/>
              <a:gd name="T40" fmla="*/ 398357 w 1477"/>
              <a:gd name="T41" fmla="*/ 252667 h 710"/>
              <a:gd name="T42" fmla="*/ 435841 w 1477"/>
              <a:gd name="T43" fmla="*/ 266128 h 710"/>
              <a:gd name="T44" fmla="*/ 443018 w 1477"/>
              <a:gd name="T45" fmla="*/ 261513 h 710"/>
              <a:gd name="T46" fmla="*/ 424277 w 1477"/>
              <a:gd name="T47" fmla="*/ 236131 h 710"/>
              <a:gd name="T48" fmla="*/ 412314 w 1477"/>
              <a:gd name="T49" fmla="*/ 231900 h 710"/>
              <a:gd name="T50" fmla="*/ 419492 w 1477"/>
              <a:gd name="T51" fmla="*/ 225362 h 710"/>
              <a:gd name="T52" fmla="*/ 410320 w 1477"/>
              <a:gd name="T53" fmla="*/ 215748 h 710"/>
              <a:gd name="T54" fmla="*/ 388787 w 1477"/>
              <a:gd name="T55" fmla="*/ 172675 h 710"/>
              <a:gd name="T56" fmla="*/ 384002 w 1477"/>
              <a:gd name="T57" fmla="*/ 148062 h 710"/>
              <a:gd name="T58" fmla="*/ 388787 w 1477"/>
              <a:gd name="T59" fmla="*/ 111527 h 710"/>
              <a:gd name="T60" fmla="*/ 382008 w 1477"/>
              <a:gd name="T61" fmla="*/ 97683 h 710"/>
              <a:gd name="T62" fmla="*/ 388787 w 1477"/>
              <a:gd name="T63" fmla="*/ 86530 h 710"/>
              <a:gd name="T64" fmla="*/ 414707 w 1477"/>
              <a:gd name="T65" fmla="*/ 61532 h 710"/>
              <a:gd name="T66" fmla="*/ 424277 w 1477"/>
              <a:gd name="T67" fmla="*/ 34227 h 710"/>
              <a:gd name="T68" fmla="*/ 443018 w 1477"/>
              <a:gd name="T69" fmla="*/ 43073 h 710"/>
              <a:gd name="T70" fmla="*/ 424277 w 1477"/>
              <a:gd name="T71" fmla="*/ 73070 h 710"/>
              <a:gd name="T72" fmla="*/ 410320 w 1477"/>
              <a:gd name="T73" fmla="*/ 95760 h 710"/>
              <a:gd name="T74" fmla="*/ 428663 w 1477"/>
              <a:gd name="T75" fmla="*/ 113835 h 710"/>
              <a:gd name="T76" fmla="*/ 433448 w 1477"/>
              <a:gd name="T77" fmla="*/ 148062 h 710"/>
              <a:gd name="T78" fmla="*/ 419492 w 1477"/>
              <a:gd name="T79" fmla="*/ 163830 h 710"/>
              <a:gd name="T80" fmla="*/ 435841 w 1477"/>
              <a:gd name="T81" fmla="*/ 175367 h 710"/>
              <a:gd name="T82" fmla="*/ 435841 w 1477"/>
              <a:gd name="T83" fmla="*/ 193442 h 710"/>
              <a:gd name="T84" fmla="*/ 443018 w 1477"/>
              <a:gd name="T85" fmla="*/ 220363 h 710"/>
              <a:gd name="T86" fmla="*/ 468937 w 1477"/>
              <a:gd name="T87" fmla="*/ 231900 h 710"/>
              <a:gd name="T88" fmla="*/ 485286 w 1477"/>
              <a:gd name="T89" fmla="*/ 227285 h 710"/>
              <a:gd name="T90" fmla="*/ 487280 w 1477"/>
              <a:gd name="T91" fmla="*/ 238823 h 710"/>
              <a:gd name="T92" fmla="*/ 499243 w 1477"/>
              <a:gd name="T93" fmla="*/ 261513 h 710"/>
              <a:gd name="T94" fmla="*/ 520776 w 1477"/>
              <a:gd name="T95" fmla="*/ 270358 h 710"/>
              <a:gd name="T96" fmla="*/ 532738 w 1477"/>
              <a:gd name="T97" fmla="*/ 261513 h 710"/>
              <a:gd name="T98" fmla="*/ 572215 w 1477"/>
              <a:gd name="T99" fmla="*/ 241130 h 710"/>
              <a:gd name="T100" fmla="*/ 588963 w 1477"/>
              <a:gd name="T101" fmla="*/ 179598 h 710"/>
              <a:gd name="T102" fmla="*/ 504427 w 1477"/>
              <a:gd name="T103" fmla="*/ 191135 h 7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77"/>
              <a:gd name="T157" fmla="*/ 0 h 710"/>
              <a:gd name="T158" fmla="*/ 1477 w 1477"/>
              <a:gd name="T159" fmla="*/ 710 h 7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352" name="Freeform 81"/>
          <p:cNvSpPr>
            <a:spLocks/>
          </p:cNvSpPr>
          <p:nvPr/>
        </p:nvSpPr>
        <p:spPr bwMode="auto">
          <a:xfrm>
            <a:off x="6977063" y="3527425"/>
            <a:ext cx="139700" cy="214313"/>
          </a:xfrm>
          <a:custGeom>
            <a:avLst/>
            <a:gdLst>
              <a:gd name="T0" fmla="*/ 139700 w 355"/>
              <a:gd name="T1" fmla="*/ 198650 h 561"/>
              <a:gd name="T2" fmla="*/ 137339 w 355"/>
              <a:gd name="T3" fmla="*/ 185279 h 561"/>
              <a:gd name="T4" fmla="*/ 128288 w 355"/>
              <a:gd name="T5" fmla="*/ 162358 h 561"/>
              <a:gd name="T6" fmla="*/ 111760 w 355"/>
              <a:gd name="T7" fmla="*/ 148606 h 561"/>
              <a:gd name="T8" fmla="*/ 90903 w 355"/>
              <a:gd name="T9" fmla="*/ 132943 h 561"/>
              <a:gd name="T10" fmla="*/ 81459 w 355"/>
              <a:gd name="T11" fmla="*/ 124156 h 561"/>
              <a:gd name="T12" fmla="*/ 76737 w 355"/>
              <a:gd name="T13" fmla="*/ 112696 h 561"/>
              <a:gd name="T14" fmla="*/ 60602 w 355"/>
              <a:gd name="T15" fmla="*/ 85572 h 561"/>
              <a:gd name="T16" fmla="*/ 53519 w 355"/>
              <a:gd name="T17" fmla="*/ 72202 h 561"/>
              <a:gd name="T18" fmla="*/ 39746 w 355"/>
              <a:gd name="T19" fmla="*/ 56539 h 561"/>
              <a:gd name="T20" fmla="*/ 35023 w 355"/>
              <a:gd name="T21" fmla="*/ 46988 h 561"/>
              <a:gd name="T22" fmla="*/ 32662 w 355"/>
              <a:gd name="T23" fmla="*/ 38202 h 561"/>
              <a:gd name="T24" fmla="*/ 32662 w 355"/>
              <a:gd name="T25" fmla="*/ 35910 h 561"/>
              <a:gd name="T26" fmla="*/ 32662 w 355"/>
              <a:gd name="T27" fmla="*/ 31326 h 561"/>
              <a:gd name="T28" fmla="*/ 41713 w 355"/>
              <a:gd name="T29" fmla="*/ 2292 h 561"/>
              <a:gd name="T30" fmla="*/ 30695 w 355"/>
              <a:gd name="T31" fmla="*/ 0 h 561"/>
              <a:gd name="T32" fmla="*/ 18889 w 355"/>
              <a:gd name="T33" fmla="*/ 2292 h 561"/>
              <a:gd name="T34" fmla="*/ 7083 w 355"/>
              <a:gd name="T35" fmla="*/ 12989 h 561"/>
              <a:gd name="T36" fmla="*/ 4722 w 355"/>
              <a:gd name="T37" fmla="*/ 22539 h 561"/>
              <a:gd name="T38" fmla="*/ 2755 w 355"/>
              <a:gd name="T39" fmla="*/ 24449 h 561"/>
              <a:gd name="T40" fmla="*/ 0 w 355"/>
              <a:gd name="T41" fmla="*/ 24449 h 561"/>
              <a:gd name="T42" fmla="*/ 58635 w 355"/>
              <a:gd name="T43" fmla="*/ 214313 h 561"/>
              <a:gd name="T44" fmla="*/ 139700 w 355"/>
              <a:gd name="T45" fmla="*/ 198650 h 5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5"/>
              <a:gd name="T70" fmla="*/ 0 h 561"/>
              <a:gd name="T71" fmla="*/ 355 w 355"/>
              <a:gd name="T72" fmla="*/ 561 h 56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353" name="Freeform 83"/>
          <p:cNvSpPr>
            <a:spLocks/>
          </p:cNvSpPr>
          <p:nvPr/>
        </p:nvSpPr>
        <p:spPr bwMode="auto">
          <a:xfrm>
            <a:off x="7010400" y="3273425"/>
            <a:ext cx="174625" cy="381000"/>
          </a:xfrm>
          <a:custGeom>
            <a:avLst/>
            <a:gdLst>
              <a:gd name="T0" fmla="*/ 0 w 444"/>
              <a:gd name="T1" fmla="*/ 285170 h 986"/>
              <a:gd name="T2" fmla="*/ 7079 w 444"/>
              <a:gd name="T3" fmla="*/ 287489 h 986"/>
              <a:gd name="T4" fmla="*/ 23205 w 444"/>
              <a:gd name="T5" fmla="*/ 312605 h 986"/>
              <a:gd name="T6" fmla="*/ 60568 w 444"/>
              <a:gd name="T7" fmla="*/ 335404 h 986"/>
              <a:gd name="T8" fmla="*/ 90852 w 444"/>
              <a:gd name="T9" fmla="*/ 342359 h 986"/>
              <a:gd name="T10" fmla="*/ 97932 w 444"/>
              <a:gd name="T11" fmla="*/ 362839 h 986"/>
              <a:gd name="T12" fmla="*/ 104618 w 444"/>
              <a:gd name="T13" fmla="*/ 381000 h 986"/>
              <a:gd name="T14" fmla="*/ 120743 w 444"/>
              <a:gd name="T15" fmla="*/ 353565 h 986"/>
              <a:gd name="T16" fmla="*/ 134902 w 444"/>
              <a:gd name="T17" fmla="*/ 314924 h 986"/>
              <a:gd name="T18" fmla="*/ 160466 w 444"/>
              <a:gd name="T19" fmla="*/ 273578 h 986"/>
              <a:gd name="T20" fmla="*/ 174625 w 444"/>
              <a:gd name="T21" fmla="*/ 234937 h 986"/>
              <a:gd name="T22" fmla="*/ 169512 w 444"/>
              <a:gd name="T23" fmla="*/ 173498 h 986"/>
              <a:gd name="T24" fmla="*/ 158500 w 444"/>
              <a:gd name="T25" fmla="*/ 118628 h 986"/>
              <a:gd name="T26" fmla="*/ 132542 w 444"/>
              <a:gd name="T27" fmla="*/ 127515 h 986"/>
              <a:gd name="T28" fmla="*/ 125463 w 444"/>
              <a:gd name="T29" fmla="*/ 123265 h 986"/>
              <a:gd name="T30" fmla="*/ 116417 w 444"/>
              <a:gd name="T31" fmla="*/ 125583 h 986"/>
              <a:gd name="T32" fmla="*/ 125463 w 444"/>
              <a:gd name="T33" fmla="*/ 98148 h 986"/>
              <a:gd name="T34" fmla="*/ 137262 w 444"/>
              <a:gd name="T35" fmla="*/ 93511 h 986"/>
              <a:gd name="T36" fmla="*/ 139621 w 444"/>
              <a:gd name="T37" fmla="*/ 66076 h 986"/>
              <a:gd name="T38" fmla="*/ 151420 w 444"/>
              <a:gd name="T39" fmla="*/ 52552 h 986"/>
              <a:gd name="T40" fmla="*/ 42083 w 444"/>
              <a:gd name="T41" fmla="*/ 0 h 986"/>
              <a:gd name="T42" fmla="*/ 25958 w 444"/>
              <a:gd name="T43" fmla="*/ 18548 h 986"/>
              <a:gd name="T44" fmla="*/ 20845 w 444"/>
              <a:gd name="T45" fmla="*/ 47915 h 986"/>
              <a:gd name="T46" fmla="*/ 4720 w 444"/>
              <a:gd name="T47" fmla="*/ 66076 h 986"/>
              <a:gd name="T48" fmla="*/ 14159 w 444"/>
              <a:gd name="T49" fmla="*/ 79600 h 986"/>
              <a:gd name="T50" fmla="*/ 7079 w 444"/>
              <a:gd name="T51" fmla="*/ 100080 h 986"/>
              <a:gd name="T52" fmla="*/ 11799 w 444"/>
              <a:gd name="T53" fmla="*/ 130220 h 986"/>
              <a:gd name="T54" fmla="*/ 32644 w 444"/>
              <a:gd name="T55" fmla="*/ 153018 h 986"/>
              <a:gd name="T56" fmla="*/ 51129 w 444"/>
              <a:gd name="T57" fmla="*/ 161906 h 986"/>
              <a:gd name="T58" fmla="*/ 64894 w 444"/>
              <a:gd name="T59" fmla="*/ 171180 h 986"/>
              <a:gd name="T60" fmla="*/ 81413 w 444"/>
              <a:gd name="T61" fmla="*/ 189341 h 986"/>
              <a:gd name="T62" fmla="*/ 44050 w 444"/>
              <a:gd name="T63" fmla="*/ 219094 h 986"/>
              <a:gd name="T64" fmla="*/ 9046 w 444"/>
              <a:gd name="T65" fmla="*/ 255803 h 9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4"/>
              <a:gd name="T100" fmla="*/ 0 h 986"/>
              <a:gd name="T101" fmla="*/ 444 w 444"/>
              <a:gd name="T102" fmla="*/ 986 h 9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541" name="Freeform 85"/>
          <p:cNvSpPr>
            <a:spLocks/>
          </p:cNvSpPr>
          <p:nvPr/>
        </p:nvSpPr>
        <p:spPr bwMode="auto">
          <a:xfrm>
            <a:off x="7172325" y="3090863"/>
            <a:ext cx="219075" cy="209550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3" y="71"/>
              </a:cxn>
              <a:cxn ang="0">
                <a:pos x="201" y="94"/>
              </a:cxn>
              <a:cxn ang="0">
                <a:pos x="206" y="88"/>
              </a:cxn>
              <a:cxn ang="0">
                <a:pos x="213" y="76"/>
              </a:cxn>
              <a:cxn ang="0">
                <a:pos x="485" y="0"/>
              </a:cxn>
              <a:cxn ang="0">
                <a:pos x="549" y="224"/>
              </a:cxn>
              <a:cxn ang="0">
                <a:pos x="538" y="247"/>
              </a:cxn>
              <a:cxn ang="0">
                <a:pos x="531" y="259"/>
              </a:cxn>
              <a:cxn ang="0">
                <a:pos x="538" y="271"/>
              </a:cxn>
              <a:cxn ang="0">
                <a:pos x="538" y="282"/>
              </a:cxn>
              <a:cxn ang="0">
                <a:pos x="502" y="282"/>
              </a:cxn>
              <a:cxn ang="0">
                <a:pos x="414" y="325"/>
              </a:cxn>
              <a:cxn ang="0">
                <a:pos x="384" y="318"/>
              </a:cxn>
              <a:cxn ang="0">
                <a:pos x="378" y="330"/>
              </a:cxn>
              <a:cxn ang="0">
                <a:pos x="378" y="348"/>
              </a:cxn>
              <a:cxn ang="0">
                <a:pos x="373" y="353"/>
              </a:cxn>
              <a:cxn ang="0">
                <a:pos x="319" y="360"/>
              </a:cxn>
              <a:cxn ang="0">
                <a:pos x="242" y="395"/>
              </a:cxn>
              <a:cxn ang="0">
                <a:pos x="231" y="383"/>
              </a:cxn>
              <a:cxn ang="0">
                <a:pos x="183" y="431"/>
              </a:cxn>
              <a:cxn ang="0">
                <a:pos x="82" y="520"/>
              </a:cxn>
              <a:cxn ang="0">
                <a:pos x="41" y="543"/>
              </a:cxn>
              <a:cxn ang="0">
                <a:pos x="6" y="507"/>
              </a:cxn>
              <a:cxn ang="0">
                <a:pos x="53" y="460"/>
              </a:cxn>
              <a:cxn ang="0">
                <a:pos x="59" y="442"/>
              </a:cxn>
              <a:cxn ang="0">
                <a:pos x="36" y="419"/>
              </a:cxn>
              <a:cxn ang="0">
                <a:pos x="0" y="117"/>
              </a:cxn>
            </a:cxnLst>
            <a:rect l="0" t="0" r="r" b="b"/>
            <a:pathLst>
              <a:path w="549" h="543">
                <a:moveTo>
                  <a:pt x="0" y="117"/>
                </a:moveTo>
                <a:lnTo>
                  <a:pt x="183" y="71"/>
                </a:lnTo>
                <a:lnTo>
                  <a:pt x="201" y="94"/>
                </a:lnTo>
                <a:lnTo>
                  <a:pt x="206" y="88"/>
                </a:lnTo>
                <a:lnTo>
                  <a:pt x="213" y="76"/>
                </a:lnTo>
                <a:lnTo>
                  <a:pt x="485" y="0"/>
                </a:lnTo>
                <a:lnTo>
                  <a:pt x="549" y="224"/>
                </a:lnTo>
                <a:lnTo>
                  <a:pt x="538" y="247"/>
                </a:lnTo>
                <a:lnTo>
                  <a:pt x="531" y="259"/>
                </a:lnTo>
                <a:lnTo>
                  <a:pt x="538" y="271"/>
                </a:lnTo>
                <a:lnTo>
                  <a:pt x="538" y="282"/>
                </a:lnTo>
                <a:lnTo>
                  <a:pt x="502" y="282"/>
                </a:lnTo>
                <a:lnTo>
                  <a:pt x="414" y="325"/>
                </a:lnTo>
                <a:lnTo>
                  <a:pt x="384" y="318"/>
                </a:lnTo>
                <a:lnTo>
                  <a:pt x="378" y="330"/>
                </a:lnTo>
                <a:lnTo>
                  <a:pt x="378" y="348"/>
                </a:lnTo>
                <a:lnTo>
                  <a:pt x="373" y="353"/>
                </a:lnTo>
                <a:lnTo>
                  <a:pt x="319" y="360"/>
                </a:lnTo>
                <a:lnTo>
                  <a:pt x="242" y="395"/>
                </a:lnTo>
                <a:lnTo>
                  <a:pt x="231" y="383"/>
                </a:lnTo>
                <a:lnTo>
                  <a:pt x="183" y="431"/>
                </a:lnTo>
                <a:lnTo>
                  <a:pt x="82" y="520"/>
                </a:lnTo>
                <a:lnTo>
                  <a:pt x="41" y="543"/>
                </a:lnTo>
                <a:lnTo>
                  <a:pt x="6" y="507"/>
                </a:lnTo>
                <a:lnTo>
                  <a:pt x="53" y="460"/>
                </a:lnTo>
                <a:lnTo>
                  <a:pt x="59" y="442"/>
                </a:lnTo>
                <a:lnTo>
                  <a:pt x="36" y="419"/>
                </a:lnTo>
                <a:lnTo>
                  <a:pt x="0" y="11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55" name="Freeform 89"/>
          <p:cNvSpPr>
            <a:spLocks/>
          </p:cNvSpPr>
          <p:nvPr/>
        </p:nvSpPr>
        <p:spPr bwMode="auto">
          <a:xfrm>
            <a:off x="7364413" y="3082925"/>
            <a:ext cx="109537" cy="119063"/>
          </a:xfrm>
          <a:custGeom>
            <a:avLst/>
            <a:gdLst>
              <a:gd name="T0" fmla="*/ 0 w 277"/>
              <a:gd name="T1" fmla="*/ 9696 h 307"/>
              <a:gd name="T2" fmla="*/ 25308 w 277"/>
              <a:gd name="T3" fmla="*/ 96569 h 307"/>
              <a:gd name="T4" fmla="*/ 20958 w 277"/>
              <a:gd name="T5" fmla="*/ 105489 h 307"/>
              <a:gd name="T6" fmla="*/ 18190 w 277"/>
              <a:gd name="T7" fmla="*/ 110143 h 307"/>
              <a:gd name="T8" fmla="*/ 20958 w 277"/>
              <a:gd name="T9" fmla="*/ 114797 h 307"/>
              <a:gd name="T10" fmla="*/ 20958 w 277"/>
              <a:gd name="T11" fmla="*/ 119063 h 307"/>
              <a:gd name="T12" fmla="*/ 27681 w 277"/>
              <a:gd name="T13" fmla="*/ 119063 h 307"/>
              <a:gd name="T14" fmla="*/ 51012 w 277"/>
              <a:gd name="T15" fmla="*/ 105489 h 307"/>
              <a:gd name="T16" fmla="*/ 62875 w 277"/>
              <a:gd name="T17" fmla="*/ 94242 h 307"/>
              <a:gd name="T18" fmla="*/ 62875 w 277"/>
              <a:gd name="T19" fmla="*/ 82607 h 307"/>
              <a:gd name="T20" fmla="*/ 60502 w 277"/>
              <a:gd name="T21" fmla="*/ 75626 h 307"/>
              <a:gd name="T22" fmla="*/ 60502 w 277"/>
              <a:gd name="T23" fmla="*/ 62052 h 307"/>
              <a:gd name="T24" fmla="*/ 69993 w 277"/>
              <a:gd name="T25" fmla="*/ 53132 h 307"/>
              <a:gd name="T26" fmla="*/ 74343 w 277"/>
              <a:gd name="T27" fmla="*/ 55071 h 307"/>
              <a:gd name="T28" fmla="*/ 74343 w 277"/>
              <a:gd name="T29" fmla="*/ 64379 h 307"/>
              <a:gd name="T30" fmla="*/ 74343 w 277"/>
              <a:gd name="T31" fmla="*/ 82607 h 307"/>
              <a:gd name="T32" fmla="*/ 79088 w 277"/>
              <a:gd name="T33" fmla="*/ 89588 h 307"/>
              <a:gd name="T34" fmla="*/ 86206 w 277"/>
              <a:gd name="T35" fmla="*/ 87261 h 307"/>
              <a:gd name="T36" fmla="*/ 86206 w 277"/>
              <a:gd name="T37" fmla="*/ 75626 h 307"/>
              <a:gd name="T38" fmla="*/ 90951 w 277"/>
              <a:gd name="T39" fmla="*/ 75626 h 307"/>
              <a:gd name="T40" fmla="*/ 98069 w 277"/>
              <a:gd name="T41" fmla="*/ 69033 h 307"/>
              <a:gd name="T42" fmla="*/ 109537 w 277"/>
              <a:gd name="T43" fmla="*/ 69033 h 307"/>
              <a:gd name="T44" fmla="*/ 109537 w 277"/>
              <a:gd name="T45" fmla="*/ 66706 h 307"/>
              <a:gd name="T46" fmla="*/ 102419 w 277"/>
              <a:gd name="T47" fmla="*/ 55071 h 307"/>
              <a:gd name="T48" fmla="*/ 100046 w 277"/>
              <a:gd name="T49" fmla="*/ 53132 h 307"/>
              <a:gd name="T50" fmla="*/ 95301 w 277"/>
              <a:gd name="T51" fmla="*/ 50418 h 307"/>
              <a:gd name="T52" fmla="*/ 93324 w 277"/>
              <a:gd name="T53" fmla="*/ 48478 h 307"/>
              <a:gd name="T54" fmla="*/ 83833 w 277"/>
              <a:gd name="T55" fmla="*/ 41498 h 307"/>
              <a:gd name="T56" fmla="*/ 83833 w 277"/>
              <a:gd name="T57" fmla="*/ 39171 h 307"/>
              <a:gd name="T58" fmla="*/ 62875 w 277"/>
              <a:gd name="T59" fmla="*/ 32190 h 307"/>
              <a:gd name="T60" fmla="*/ 55757 w 277"/>
              <a:gd name="T61" fmla="*/ 16289 h 307"/>
              <a:gd name="T62" fmla="*/ 49035 w 277"/>
              <a:gd name="T63" fmla="*/ 13962 h 307"/>
              <a:gd name="T64" fmla="*/ 44289 w 277"/>
              <a:gd name="T65" fmla="*/ 0 h 307"/>
              <a:gd name="T66" fmla="*/ 0 w 277"/>
              <a:gd name="T67" fmla="*/ 9696 h 3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307"/>
              <a:gd name="T104" fmla="*/ 277 w 277"/>
              <a:gd name="T105" fmla="*/ 307 h 3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551" name="Freeform 95"/>
          <p:cNvSpPr>
            <a:spLocks/>
          </p:cNvSpPr>
          <p:nvPr/>
        </p:nvSpPr>
        <p:spPr bwMode="auto">
          <a:xfrm>
            <a:off x="7305675" y="2185988"/>
            <a:ext cx="469900" cy="731837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2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8"/>
              </a:cxn>
              <a:cxn ang="0">
                <a:pos x="1175" y="915"/>
              </a:cxn>
              <a:cxn ang="0">
                <a:pos x="1146" y="874"/>
              </a:cxn>
              <a:cxn ang="0">
                <a:pos x="1122" y="874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4"/>
              </a:cxn>
              <a:cxn ang="0">
                <a:pos x="974" y="661"/>
              </a:cxn>
              <a:cxn ang="0">
                <a:pos x="980" y="626"/>
              </a:cxn>
              <a:cxn ang="0">
                <a:pos x="957" y="620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6"/>
              </a:cxn>
              <a:cxn ang="0">
                <a:pos x="579" y="6"/>
              </a:cxn>
              <a:cxn ang="0">
                <a:pos x="513" y="6"/>
              </a:cxn>
              <a:cxn ang="0">
                <a:pos x="490" y="47"/>
              </a:cxn>
              <a:cxn ang="0">
                <a:pos x="437" y="65"/>
              </a:cxn>
              <a:cxn ang="0">
                <a:pos x="348" y="124"/>
              </a:cxn>
              <a:cxn ang="0">
                <a:pos x="330" y="47"/>
              </a:cxn>
              <a:cxn ang="0">
                <a:pos x="301" y="30"/>
              </a:cxn>
              <a:cxn ang="0">
                <a:pos x="148" y="395"/>
              </a:cxn>
              <a:cxn ang="0">
                <a:pos x="165" y="466"/>
              </a:cxn>
              <a:cxn ang="0">
                <a:pos x="153" y="532"/>
              </a:cxn>
              <a:cxn ang="0">
                <a:pos x="124" y="579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0"/>
                </a:lnTo>
                <a:lnTo>
                  <a:pt x="502" y="1536"/>
                </a:lnTo>
                <a:lnTo>
                  <a:pt x="513" y="1541"/>
                </a:lnTo>
                <a:lnTo>
                  <a:pt x="520" y="1530"/>
                </a:lnTo>
                <a:lnTo>
                  <a:pt x="520" y="1500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4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2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8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8"/>
                </a:lnTo>
                <a:lnTo>
                  <a:pt x="1163" y="951"/>
                </a:lnTo>
                <a:lnTo>
                  <a:pt x="1175" y="915"/>
                </a:lnTo>
                <a:lnTo>
                  <a:pt x="1170" y="886"/>
                </a:lnTo>
                <a:lnTo>
                  <a:pt x="1146" y="874"/>
                </a:lnTo>
                <a:lnTo>
                  <a:pt x="1140" y="881"/>
                </a:lnTo>
                <a:lnTo>
                  <a:pt x="1122" y="874"/>
                </a:lnTo>
                <a:lnTo>
                  <a:pt x="1134" y="845"/>
                </a:lnTo>
                <a:lnTo>
                  <a:pt x="1146" y="839"/>
                </a:lnTo>
                <a:lnTo>
                  <a:pt x="1140" y="815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4"/>
                </a:lnTo>
                <a:lnTo>
                  <a:pt x="1004" y="762"/>
                </a:lnTo>
                <a:lnTo>
                  <a:pt x="974" y="661"/>
                </a:lnTo>
                <a:lnTo>
                  <a:pt x="987" y="644"/>
                </a:lnTo>
                <a:lnTo>
                  <a:pt x="980" y="626"/>
                </a:lnTo>
                <a:lnTo>
                  <a:pt x="974" y="620"/>
                </a:lnTo>
                <a:lnTo>
                  <a:pt x="957" y="620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6"/>
                </a:lnTo>
                <a:lnTo>
                  <a:pt x="696" y="83"/>
                </a:lnTo>
                <a:lnTo>
                  <a:pt x="579" y="6"/>
                </a:lnTo>
                <a:lnTo>
                  <a:pt x="543" y="0"/>
                </a:lnTo>
                <a:lnTo>
                  <a:pt x="513" y="6"/>
                </a:lnTo>
                <a:lnTo>
                  <a:pt x="502" y="24"/>
                </a:lnTo>
                <a:lnTo>
                  <a:pt x="490" y="47"/>
                </a:lnTo>
                <a:lnTo>
                  <a:pt x="478" y="47"/>
                </a:lnTo>
                <a:lnTo>
                  <a:pt x="437" y="65"/>
                </a:lnTo>
                <a:lnTo>
                  <a:pt x="371" y="118"/>
                </a:lnTo>
                <a:lnTo>
                  <a:pt x="348" y="124"/>
                </a:lnTo>
                <a:lnTo>
                  <a:pt x="325" y="88"/>
                </a:lnTo>
                <a:lnTo>
                  <a:pt x="330" y="47"/>
                </a:lnTo>
                <a:lnTo>
                  <a:pt x="318" y="30"/>
                </a:lnTo>
                <a:lnTo>
                  <a:pt x="301" y="30"/>
                </a:lnTo>
                <a:lnTo>
                  <a:pt x="254" y="47"/>
                </a:lnTo>
                <a:lnTo>
                  <a:pt x="148" y="395"/>
                </a:lnTo>
                <a:lnTo>
                  <a:pt x="148" y="443"/>
                </a:lnTo>
                <a:lnTo>
                  <a:pt x="165" y="466"/>
                </a:lnTo>
                <a:lnTo>
                  <a:pt x="165" y="508"/>
                </a:lnTo>
                <a:lnTo>
                  <a:pt x="153" y="532"/>
                </a:lnTo>
                <a:lnTo>
                  <a:pt x="135" y="549"/>
                </a:lnTo>
                <a:lnTo>
                  <a:pt x="124" y="579"/>
                </a:lnTo>
                <a:lnTo>
                  <a:pt x="160" y="721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7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8"/>
                </a:lnTo>
                <a:lnTo>
                  <a:pt x="29" y="993"/>
                </a:lnTo>
                <a:lnTo>
                  <a:pt x="0" y="10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9553" name="Freeform 97"/>
          <p:cNvSpPr>
            <a:spLocks/>
          </p:cNvSpPr>
          <p:nvPr/>
        </p:nvSpPr>
        <p:spPr bwMode="auto">
          <a:xfrm>
            <a:off x="6186488" y="3519488"/>
            <a:ext cx="574675" cy="547687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9"/>
              </a:cxn>
              <a:cxn ang="0">
                <a:pos x="485" y="123"/>
              </a:cxn>
              <a:cxn ang="0">
                <a:pos x="449" y="307"/>
              </a:cxn>
              <a:cxn ang="0">
                <a:pos x="456" y="361"/>
              </a:cxn>
              <a:cxn ang="0">
                <a:pos x="426" y="437"/>
              </a:cxn>
              <a:cxn ang="0">
                <a:pos x="355" y="514"/>
              </a:cxn>
              <a:cxn ang="0">
                <a:pos x="314" y="538"/>
              </a:cxn>
              <a:cxn ang="0">
                <a:pos x="261" y="561"/>
              </a:cxn>
              <a:cxn ang="0">
                <a:pos x="231" y="602"/>
              </a:cxn>
              <a:cxn ang="0">
                <a:pos x="213" y="721"/>
              </a:cxn>
              <a:cxn ang="0">
                <a:pos x="148" y="714"/>
              </a:cxn>
              <a:cxn ang="0">
                <a:pos x="95" y="810"/>
              </a:cxn>
              <a:cxn ang="0">
                <a:pos x="95" y="904"/>
              </a:cxn>
              <a:cxn ang="0">
                <a:pos x="41" y="975"/>
              </a:cxn>
              <a:cxn ang="0">
                <a:pos x="6" y="1028"/>
              </a:cxn>
              <a:cxn ang="0">
                <a:pos x="6" y="1087"/>
              </a:cxn>
              <a:cxn ang="0">
                <a:pos x="77" y="1199"/>
              </a:cxn>
              <a:cxn ang="0">
                <a:pos x="130" y="1270"/>
              </a:cxn>
              <a:cxn ang="0">
                <a:pos x="178" y="1282"/>
              </a:cxn>
              <a:cxn ang="0">
                <a:pos x="195" y="1294"/>
              </a:cxn>
              <a:cxn ang="0">
                <a:pos x="237" y="1312"/>
              </a:cxn>
              <a:cxn ang="0">
                <a:pos x="237" y="1347"/>
              </a:cxn>
              <a:cxn ang="0">
                <a:pos x="355" y="1424"/>
              </a:cxn>
              <a:cxn ang="0">
                <a:pos x="426" y="1394"/>
              </a:cxn>
              <a:cxn ang="0">
                <a:pos x="456" y="1358"/>
              </a:cxn>
              <a:cxn ang="0">
                <a:pos x="497" y="1388"/>
              </a:cxn>
              <a:cxn ang="0">
                <a:pos x="603" y="1353"/>
              </a:cxn>
              <a:cxn ang="0">
                <a:pos x="621" y="1299"/>
              </a:cxn>
              <a:cxn ang="0">
                <a:pos x="703" y="1258"/>
              </a:cxn>
              <a:cxn ang="0">
                <a:pos x="781" y="1199"/>
              </a:cxn>
              <a:cxn ang="0">
                <a:pos x="774" y="1128"/>
              </a:cxn>
              <a:cxn ang="0">
                <a:pos x="898" y="762"/>
              </a:cxn>
              <a:cxn ang="0">
                <a:pos x="951" y="785"/>
              </a:cxn>
              <a:cxn ang="0">
                <a:pos x="976" y="821"/>
              </a:cxn>
              <a:cxn ang="0">
                <a:pos x="1040" y="767"/>
              </a:cxn>
              <a:cxn ang="0">
                <a:pos x="1093" y="632"/>
              </a:cxn>
              <a:cxn ang="0">
                <a:pos x="1152" y="585"/>
              </a:cxn>
              <a:cxn ang="0">
                <a:pos x="1200" y="549"/>
              </a:cxn>
              <a:cxn ang="0">
                <a:pos x="1235" y="485"/>
              </a:cxn>
              <a:cxn ang="0">
                <a:pos x="1223" y="455"/>
              </a:cxn>
              <a:cxn ang="0">
                <a:pos x="1241" y="361"/>
              </a:cxn>
              <a:cxn ang="0">
                <a:pos x="1395" y="443"/>
              </a:cxn>
              <a:cxn ang="0">
                <a:pos x="1425" y="449"/>
              </a:cxn>
              <a:cxn ang="0">
                <a:pos x="1407" y="295"/>
              </a:cxn>
              <a:cxn ang="0">
                <a:pos x="1383" y="260"/>
              </a:cxn>
              <a:cxn ang="0">
                <a:pos x="1329" y="265"/>
              </a:cxn>
              <a:cxn ang="0">
                <a:pos x="1200" y="290"/>
              </a:cxn>
              <a:cxn ang="0">
                <a:pos x="1152" y="331"/>
              </a:cxn>
              <a:cxn ang="0">
                <a:pos x="1099" y="301"/>
              </a:cxn>
              <a:cxn ang="0">
                <a:pos x="1058" y="354"/>
              </a:cxn>
              <a:cxn ang="0">
                <a:pos x="1005" y="396"/>
              </a:cxn>
              <a:cxn ang="0">
                <a:pos x="923" y="478"/>
              </a:cxn>
              <a:cxn ang="0">
                <a:pos x="863" y="295"/>
              </a:cxn>
              <a:cxn ang="0">
                <a:pos x="485" y="0"/>
              </a:cxn>
            </a:cxnLst>
            <a:rect l="0" t="0" r="r" b="b"/>
            <a:pathLst>
              <a:path w="1443" h="1424">
                <a:moveTo>
                  <a:pt x="485" y="0"/>
                </a:moveTo>
                <a:lnTo>
                  <a:pt x="479" y="0"/>
                </a:lnTo>
                <a:lnTo>
                  <a:pt x="456" y="18"/>
                </a:lnTo>
                <a:lnTo>
                  <a:pt x="474" y="59"/>
                </a:lnTo>
                <a:lnTo>
                  <a:pt x="426" y="95"/>
                </a:lnTo>
                <a:lnTo>
                  <a:pt x="485" y="123"/>
                </a:lnTo>
                <a:lnTo>
                  <a:pt x="467" y="272"/>
                </a:lnTo>
                <a:lnTo>
                  <a:pt x="449" y="307"/>
                </a:lnTo>
                <a:lnTo>
                  <a:pt x="449" y="336"/>
                </a:lnTo>
                <a:lnTo>
                  <a:pt x="456" y="361"/>
                </a:lnTo>
                <a:lnTo>
                  <a:pt x="462" y="407"/>
                </a:lnTo>
                <a:lnTo>
                  <a:pt x="426" y="437"/>
                </a:lnTo>
                <a:lnTo>
                  <a:pt x="414" y="443"/>
                </a:lnTo>
                <a:lnTo>
                  <a:pt x="355" y="514"/>
                </a:lnTo>
                <a:lnTo>
                  <a:pt x="350" y="526"/>
                </a:lnTo>
                <a:lnTo>
                  <a:pt x="314" y="538"/>
                </a:lnTo>
                <a:lnTo>
                  <a:pt x="284" y="531"/>
                </a:lnTo>
                <a:lnTo>
                  <a:pt x="261" y="561"/>
                </a:lnTo>
                <a:lnTo>
                  <a:pt x="261" y="579"/>
                </a:lnTo>
                <a:lnTo>
                  <a:pt x="231" y="602"/>
                </a:lnTo>
                <a:lnTo>
                  <a:pt x="201" y="673"/>
                </a:lnTo>
                <a:lnTo>
                  <a:pt x="213" y="721"/>
                </a:lnTo>
                <a:lnTo>
                  <a:pt x="178" y="762"/>
                </a:lnTo>
                <a:lnTo>
                  <a:pt x="148" y="714"/>
                </a:lnTo>
                <a:lnTo>
                  <a:pt x="125" y="714"/>
                </a:lnTo>
                <a:lnTo>
                  <a:pt x="95" y="810"/>
                </a:lnTo>
                <a:lnTo>
                  <a:pt x="95" y="856"/>
                </a:lnTo>
                <a:lnTo>
                  <a:pt x="95" y="904"/>
                </a:lnTo>
                <a:lnTo>
                  <a:pt x="71" y="916"/>
                </a:lnTo>
                <a:lnTo>
                  <a:pt x="41" y="975"/>
                </a:lnTo>
                <a:lnTo>
                  <a:pt x="0" y="975"/>
                </a:lnTo>
                <a:lnTo>
                  <a:pt x="6" y="1028"/>
                </a:lnTo>
                <a:lnTo>
                  <a:pt x="6" y="1063"/>
                </a:lnTo>
                <a:lnTo>
                  <a:pt x="6" y="1087"/>
                </a:lnTo>
                <a:lnTo>
                  <a:pt x="13" y="1117"/>
                </a:lnTo>
                <a:lnTo>
                  <a:pt x="77" y="1199"/>
                </a:lnTo>
                <a:lnTo>
                  <a:pt x="119" y="1258"/>
                </a:lnTo>
                <a:lnTo>
                  <a:pt x="130" y="1270"/>
                </a:lnTo>
                <a:lnTo>
                  <a:pt x="142" y="1264"/>
                </a:lnTo>
                <a:lnTo>
                  <a:pt x="178" y="1282"/>
                </a:lnTo>
                <a:lnTo>
                  <a:pt x="183" y="1287"/>
                </a:lnTo>
                <a:lnTo>
                  <a:pt x="195" y="1294"/>
                </a:lnTo>
                <a:lnTo>
                  <a:pt x="213" y="1312"/>
                </a:lnTo>
                <a:lnTo>
                  <a:pt x="237" y="1312"/>
                </a:lnTo>
                <a:lnTo>
                  <a:pt x="249" y="1317"/>
                </a:lnTo>
                <a:lnTo>
                  <a:pt x="237" y="1347"/>
                </a:lnTo>
                <a:lnTo>
                  <a:pt x="284" y="1394"/>
                </a:lnTo>
                <a:lnTo>
                  <a:pt x="355" y="1424"/>
                </a:lnTo>
                <a:lnTo>
                  <a:pt x="391" y="1424"/>
                </a:lnTo>
                <a:lnTo>
                  <a:pt x="426" y="1394"/>
                </a:lnTo>
                <a:lnTo>
                  <a:pt x="432" y="1376"/>
                </a:lnTo>
                <a:lnTo>
                  <a:pt x="456" y="1358"/>
                </a:lnTo>
                <a:lnTo>
                  <a:pt x="485" y="1383"/>
                </a:lnTo>
                <a:lnTo>
                  <a:pt x="497" y="1388"/>
                </a:lnTo>
                <a:lnTo>
                  <a:pt x="520" y="1383"/>
                </a:lnTo>
                <a:lnTo>
                  <a:pt x="603" y="1353"/>
                </a:lnTo>
                <a:lnTo>
                  <a:pt x="615" y="1299"/>
                </a:lnTo>
                <a:lnTo>
                  <a:pt x="621" y="1299"/>
                </a:lnTo>
                <a:lnTo>
                  <a:pt x="639" y="1317"/>
                </a:lnTo>
                <a:lnTo>
                  <a:pt x="703" y="1258"/>
                </a:lnTo>
                <a:lnTo>
                  <a:pt x="728" y="1270"/>
                </a:lnTo>
                <a:lnTo>
                  <a:pt x="781" y="1199"/>
                </a:lnTo>
                <a:lnTo>
                  <a:pt x="769" y="1175"/>
                </a:lnTo>
                <a:lnTo>
                  <a:pt x="774" y="1128"/>
                </a:lnTo>
                <a:lnTo>
                  <a:pt x="827" y="1028"/>
                </a:lnTo>
                <a:lnTo>
                  <a:pt x="898" y="762"/>
                </a:lnTo>
                <a:lnTo>
                  <a:pt x="910" y="762"/>
                </a:lnTo>
                <a:lnTo>
                  <a:pt x="951" y="785"/>
                </a:lnTo>
                <a:lnTo>
                  <a:pt x="951" y="803"/>
                </a:lnTo>
                <a:lnTo>
                  <a:pt x="976" y="821"/>
                </a:lnTo>
                <a:lnTo>
                  <a:pt x="1017" y="815"/>
                </a:lnTo>
                <a:lnTo>
                  <a:pt x="1040" y="767"/>
                </a:lnTo>
                <a:lnTo>
                  <a:pt x="1070" y="668"/>
                </a:lnTo>
                <a:lnTo>
                  <a:pt x="1093" y="632"/>
                </a:lnTo>
                <a:lnTo>
                  <a:pt x="1129" y="643"/>
                </a:lnTo>
                <a:lnTo>
                  <a:pt x="1152" y="585"/>
                </a:lnTo>
                <a:lnTo>
                  <a:pt x="1177" y="579"/>
                </a:lnTo>
                <a:lnTo>
                  <a:pt x="1200" y="549"/>
                </a:lnTo>
                <a:lnTo>
                  <a:pt x="1223" y="496"/>
                </a:lnTo>
                <a:lnTo>
                  <a:pt x="1235" y="485"/>
                </a:lnTo>
                <a:lnTo>
                  <a:pt x="1241" y="467"/>
                </a:lnTo>
                <a:lnTo>
                  <a:pt x="1223" y="455"/>
                </a:lnTo>
                <a:lnTo>
                  <a:pt x="1230" y="378"/>
                </a:lnTo>
                <a:lnTo>
                  <a:pt x="1241" y="361"/>
                </a:lnTo>
                <a:lnTo>
                  <a:pt x="1253" y="354"/>
                </a:lnTo>
                <a:lnTo>
                  <a:pt x="1395" y="443"/>
                </a:lnTo>
                <a:lnTo>
                  <a:pt x="1418" y="455"/>
                </a:lnTo>
                <a:lnTo>
                  <a:pt x="1425" y="449"/>
                </a:lnTo>
                <a:lnTo>
                  <a:pt x="1443" y="372"/>
                </a:lnTo>
                <a:lnTo>
                  <a:pt x="1407" y="295"/>
                </a:lnTo>
                <a:lnTo>
                  <a:pt x="1395" y="290"/>
                </a:lnTo>
                <a:lnTo>
                  <a:pt x="1383" y="260"/>
                </a:lnTo>
                <a:lnTo>
                  <a:pt x="1354" y="272"/>
                </a:lnTo>
                <a:lnTo>
                  <a:pt x="1329" y="265"/>
                </a:lnTo>
                <a:lnTo>
                  <a:pt x="1306" y="254"/>
                </a:lnTo>
                <a:lnTo>
                  <a:pt x="1200" y="290"/>
                </a:lnTo>
                <a:lnTo>
                  <a:pt x="1194" y="313"/>
                </a:lnTo>
                <a:lnTo>
                  <a:pt x="1152" y="331"/>
                </a:lnTo>
                <a:lnTo>
                  <a:pt x="1117" y="325"/>
                </a:lnTo>
                <a:lnTo>
                  <a:pt x="1099" y="301"/>
                </a:lnTo>
                <a:lnTo>
                  <a:pt x="1081" y="343"/>
                </a:lnTo>
                <a:lnTo>
                  <a:pt x="1058" y="354"/>
                </a:lnTo>
                <a:lnTo>
                  <a:pt x="1035" y="389"/>
                </a:lnTo>
                <a:lnTo>
                  <a:pt x="1005" y="396"/>
                </a:lnTo>
                <a:lnTo>
                  <a:pt x="940" y="467"/>
                </a:lnTo>
                <a:lnTo>
                  <a:pt x="923" y="478"/>
                </a:lnTo>
                <a:lnTo>
                  <a:pt x="910" y="503"/>
                </a:lnTo>
                <a:lnTo>
                  <a:pt x="863" y="295"/>
                </a:lnTo>
                <a:lnTo>
                  <a:pt x="550" y="361"/>
                </a:lnTo>
                <a:lnTo>
                  <a:pt x="48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11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9%</a:t>
            </a:r>
          </a:p>
        </p:txBody>
      </p:sp>
      <p:sp>
        <p:nvSpPr>
          <p:cNvPr id="19556" name="Freeform 100"/>
          <p:cNvSpPr>
            <a:spLocks/>
          </p:cNvSpPr>
          <p:nvPr/>
        </p:nvSpPr>
        <p:spPr bwMode="auto">
          <a:xfrm>
            <a:off x="4681538" y="4287838"/>
            <a:ext cx="638175" cy="563562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1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6"/>
              </a:cxn>
              <a:cxn ang="0">
                <a:pos x="1235" y="963"/>
              </a:cxn>
              <a:cxn ang="0">
                <a:pos x="1235" y="1017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4"/>
              </a:cxn>
              <a:cxn ang="0">
                <a:pos x="1199" y="1336"/>
              </a:cxn>
              <a:cxn ang="0">
                <a:pos x="1210" y="1347"/>
              </a:cxn>
              <a:cxn ang="0">
                <a:pos x="1210" y="1365"/>
              </a:cxn>
              <a:cxn ang="0">
                <a:pos x="1193" y="1377"/>
              </a:cxn>
              <a:cxn ang="0">
                <a:pos x="1182" y="1412"/>
              </a:cxn>
              <a:cxn ang="0">
                <a:pos x="1187" y="1436"/>
              </a:cxn>
              <a:cxn ang="0">
                <a:pos x="213" y="1466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3"/>
              </a:cxn>
              <a:cxn ang="0">
                <a:pos x="100" y="1253"/>
              </a:cxn>
              <a:cxn ang="0">
                <a:pos x="53" y="1212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6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1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6"/>
                </a:lnTo>
                <a:lnTo>
                  <a:pt x="1235" y="963"/>
                </a:lnTo>
                <a:lnTo>
                  <a:pt x="1235" y="1017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4"/>
                </a:lnTo>
                <a:lnTo>
                  <a:pt x="1199" y="1336"/>
                </a:lnTo>
                <a:lnTo>
                  <a:pt x="1210" y="1347"/>
                </a:lnTo>
                <a:lnTo>
                  <a:pt x="1210" y="1365"/>
                </a:lnTo>
                <a:lnTo>
                  <a:pt x="1193" y="1377"/>
                </a:lnTo>
                <a:lnTo>
                  <a:pt x="1182" y="1412"/>
                </a:lnTo>
                <a:lnTo>
                  <a:pt x="1187" y="1436"/>
                </a:lnTo>
                <a:lnTo>
                  <a:pt x="213" y="1466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3"/>
                </a:lnTo>
                <a:lnTo>
                  <a:pt x="100" y="1253"/>
                </a:lnTo>
                <a:lnTo>
                  <a:pt x="53" y="1212"/>
                </a:lnTo>
                <a:lnTo>
                  <a:pt x="59" y="497"/>
                </a:lnTo>
                <a:lnTo>
                  <a:pt x="0" y="6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615" name="Freeform 159"/>
          <p:cNvSpPr>
            <a:spLocks/>
          </p:cNvSpPr>
          <p:nvPr/>
        </p:nvSpPr>
        <p:spPr bwMode="auto">
          <a:xfrm>
            <a:off x="2203450" y="3257550"/>
            <a:ext cx="722313" cy="866775"/>
          </a:xfrm>
          <a:custGeom>
            <a:avLst/>
            <a:gdLst/>
            <a:ahLst/>
            <a:cxnLst>
              <a:cxn ang="0">
                <a:pos x="1595" y="2256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2"/>
              </a:cxn>
              <a:cxn ang="0">
                <a:pos x="0" y="2008"/>
              </a:cxn>
              <a:cxn ang="0">
                <a:pos x="1595" y="2256"/>
              </a:cxn>
            </a:cxnLst>
            <a:rect l="0" t="0" r="r" b="b"/>
            <a:pathLst>
              <a:path w="1814" h="2256">
                <a:moveTo>
                  <a:pt x="1595" y="2256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2"/>
                </a:lnTo>
                <a:lnTo>
                  <a:pt x="0" y="2008"/>
                </a:lnTo>
                <a:lnTo>
                  <a:pt x="1595" y="225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550" name="Freeform 94"/>
          <p:cNvSpPr>
            <a:spLocks/>
          </p:cNvSpPr>
          <p:nvPr/>
        </p:nvSpPr>
        <p:spPr bwMode="auto">
          <a:xfrm>
            <a:off x="7235825" y="2578100"/>
            <a:ext cx="204788" cy="427038"/>
          </a:xfrm>
          <a:custGeom>
            <a:avLst/>
            <a:gdLst/>
            <a:ahLst/>
            <a:cxnLst>
              <a:cxn ang="0">
                <a:pos x="507" y="946"/>
              </a:cxn>
              <a:cxn ang="0">
                <a:pos x="490" y="933"/>
              </a:cxn>
              <a:cxn ang="0">
                <a:pos x="466" y="939"/>
              </a:cxn>
              <a:cxn ang="0">
                <a:pos x="442" y="981"/>
              </a:cxn>
              <a:cxn ang="0">
                <a:pos x="413" y="987"/>
              </a:cxn>
              <a:cxn ang="0">
                <a:pos x="419" y="1017"/>
              </a:cxn>
              <a:cxn ang="0">
                <a:pos x="413" y="1022"/>
              </a:cxn>
              <a:cxn ang="0">
                <a:pos x="407" y="1017"/>
              </a:cxn>
              <a:cxn ang="0">
                <a:pos x="395" y="1022"/>
              </a:cxn>
              <a:cxn ang="0">
                <a:pos x="389" y="1034"/>
              </a:cxn>
              <a:cxn ang="0">
                <a:pos x="46" y="1111"/>
              </a:cxn>
              <a:cxn ang="0">
                <a:pos x="41" y="1093"/>
              </a:cxn>
              <a:cxn ang="0">
                <a:pos x="17" y="1070"/>
              </a:cxn>
              <a:cxn ang="0">
                <a:pos x="17" y="1028"/>
              </a:cxn>
              <a:cxn ang="0">
                <a:pos x="29" y="1010"/>
              </a:cxn>
              <a:cxn ang="0">
                <a:pos x="17" y="974"/>
              </a:cxn>
              <a:cxn ang="0">
                <a:pos x="0" y="809"/>
              </a:cxn>
              <a:cxn ang="0">
                <a:pos x="0" y="756"/>
              </a:cxn>
              <a:cxn ang="0">
                <a:pos x="23" y="667"/>
              </a:cxn>
              <a:cxn ang="0">
                <a:pos x="35" y="603"/>
              </a:cxn>
              <a:cxn ang="0">
                <a:pos x="41" y="555"/>
              </a:cxn>
              <a:cxn ang="0">
                <a:pos x="23" y="520"/>
              </a:cxn>
              <a:cxn ang="0">
                <a:pos x="23" y="484"/>
              </a:cxn>
              <a:cxn ang="0">
                <a:pos x="35" y="461"/>
              </a:cxn>
              <a:cxn ang="0">
                <a:pos x="100" y="408"/>
              </a:cxn>
              <a:cxn ang="0">
                <a:pos x="129" y="319"/>
              </a:cxn>
              <a:cxn ang="0">
                <a:pos x="100" y="266"/>
              </a:cxn>
              <a:cxn ang="0">
                <a:pos x="94" y="243"/>
              </a:cxn>
              <a:cxn ang="0">
                <a:pos x="106" y="225"/>
              </a:cxn>
              <a:cxn ang="0">
                <a:pos x="100" y="207"/>
              </a:cxn>
              <a:cxn ang="0">
                <a:pos x="88" y="148"/>
              </a:cxn>
              <a:cxn ang="0">
                <a:pos x="100" y="77"/>
              </a:cxn>
              <a:cxn ang="0">
                <a:pos x="82" y="48"/>
              </a:cxn>
              <a:cxn ang="0">
                <a:pos x="88" y="41"/>
              </a:cxn>
              <a:cxn ang="0">
                <a:pos x="112" y="41"/>
              </a:cxn>
              <a:cxn ang="0">
                <a:pos x="124" y="12"/>
              </a:cxn>
              <a:cxn ang="0">
                <a:pos x="142" y="23"/>
              </a:cxn>
              <a:cxn ang="0">
                <a:pos x="159" y="18"/>
              </a:cxn>
              <a:cxn ang="0">
                <a:pos x="177" y="0"/>
              </a:cxn>
              <a:cxn ang="0">
                <a:pos x="401" y="685"/>
              </a:cxn>
              <a:cxn ang="0">
                <a:pos x="407" y="697"/>
              </a:cxn>
              <a:cxn ang="0">
                <a:pos x="407" y="727"/>
              </a:cxn>
              <a:cxn ang="0">
                <a:pos x="407" y="738"/>
              </a:cxn>
              <a:cxn ang="0">
                <a:pos x="466" y="786"/>
              </a:cxn>
              <a:cxn ang="0">
                <a:pos x="478" y="786"/>
              </a:cxn>
              <a:cxn ang="0">
                <a:pos x="484" y="809"/>
              </a:cxn>
              <a:cxn ang="0">
                <a:pos x="484" y="821"/>
              </a:cxn>
              <a:cxn ang="0">
                <a:pos x="513" y="880"/>
              </a:cxn>
              <a:cxn ang="0">
                <a:pos x="513" y="892"/>
              </a:cxn>
              <a:cxn ang="0">
                <a:pos x="507" y="916"/>
              </a:cxn>
              <a:cxn ang="0">
                <a:pos x="507" y="946"/>
              </a:cxn>
            </a:cxnLst>
            <a:rect l="0" t="0" r="r" b="b"/>
            <a:pathLst>
              <a:path w="513" h="1111">
                <a:moveTo>
                  <a:pt x="507" y="946"/>
                </a:moveTo>
                <a:lnTo>
                  <a:pt x="490" y="933"/>
                </a:lnTo>
                <a:lnTo>
                  <a:pt x="466" y="939"/>
                </a:lnTo>
                <a:lnTo>
                  <a:pt x="442" y="981"/>
                </a:lnTo>
                <a:lnTo>
                  <a:pt x="413" y="987"/>
                </a:lnTo>
                <a:lnTo>
                  <a:pt x="419" y="1017"/>
                </a:lnTo>
                <a:lnTo>
                  <a:pt x="413" y="1022"/>
                </a:lnTo>
                <a:lnTo>
                  <a:pt x="407" y="1017"/>
                </a:lnTo>
                <a:lnTo>
                  <a:pt x="395" y="1022"/>
                </a:lnTo>
                <a:lnTo>
                  <a:pt x="389" y="1034"/>
                </a:lnTo>
                <a:lnTo>
                  <a:pt x="46" y="1111"/>
                </a:lnTo>
                <a:lnTo>
                  <a:pt x="41" y="1093"/>
                </a:lnTo>
                <a:lnTo>
                  <a:pt x="17" y="1070"/>
                </a:lnTo>
                <a:lnTo>
                  <a:pt x="17" y="1028"/>
                </a:lnTo>
                <a:lnTo>
                  <a:pt x="29" y="1010"/>
                </a:lnTo>
                <a:lnTo>
                  <a:pt x="17" y="974"/>
                </a:lnTo>
                <a:lnTo>
                  <a:pt x="0" y="809"/>
                </a:lnTo>
                <a:lnTo>
                  <a:pt x="0" y="756"/>
                </a:lnTo>
                <a:lnTo>
                  <a:pt x="23" y="667"/>
                </a:lnTo>
                <a:lnTo>
                  <a:pt x="35" y="603"/>
                </a:lnTo>
                <a:lnTo>
                  <a:pt x="41" y="555"/>
                </a:lnTo>
                <a:lnTo>
                  <a:pt x="23" y="520"/>
                </a:lnTo>
                <a:lnTo>
                  <a:pt x="23" y="484"/>
                </a:lnTo>
                <a:lnTo>
                  <a:pt x="35" y="461"/>
                </a:lnTo>
                <a:lnTo>
                  <a:pt x="100" y="408"/>
                </a:lnTo>
                <a:lnTo>
                  <a:pt x="129" y="319"/>
                </a:lnTo>
                <a:lnTo>
                  <a:pt x="100" y="266"/>
                </a:lnTo>
                <a:lnTo>
                  <a:pt x="94" y="243"/>
                </a:lnTo>
                <a:lnTo>
                  <a:pt x="106" y="225"/>
                </a:lnTo>
                <a:lnTo>
                  <a:pt x="100" y="207"/>
                </a:lnTo>
                <a:lnTo>
                  <a:pt x="88" y="148"/>
                </a:lnTo>
                <a:lnTo>
                  <a:pt x="100" y="77"/>
                </a:lnTo>
                <a:lnTo>
                  <a:pt x="82" y="48"/>
                </a:lnTo>
                <a:lnTo>
                  <a:pt x="88" y="41"/>
                </a:lnTo>
                <a:lnTo>
                  <a:pt x="112" y="41"/>
                </a:lnTo>
                <a:lnTo>
                  <a:pt x="124" y="12"/>
                </a:lnTo>
                <a:lnTo>
                  <a:pt x="142" y="23"/>
                </a:lnTo>
                <a:lnTo>
                  <a:pt x="159" y="18"/>
                </a:lnTo>
                <a:lnTo>
                  <a:pt x="177" y="0"/>
                </a:lnTo>
                <a:lnTo>
                  <a:pt x="401" y="685"/>
                </a:lnTo>
                <a:lnTo>
                  <a:pt x="407" y="697"/>
                </a:lnTo>
                <a:lnTo>
                  <a:pt x="407" y="727"/>
                </a:lnTo>
                <a:lnTo>
                  <a:pt x="407" y="738"/>
                </a:lnTo>
                <a:lnTo>
                  <a:pt x="466" y="786"/>
                </a:lnTo>
                <a:lnTo>
                  <a:pt x="478" y="786"/>
                </a:lnTo>
                <a:lnTo>
                  <a:pt x="484" y="809"/>
                </a:lnTo>
                <a:lnTo>
                  <a:pt x="484" y="821"/>
                </a:lnTo>
                <a:lnTo>
                  <a:pt x="513" y="880"/>
                </a:lnTo>
                <a:lnTo>
                  <a:pt x="513" y="892"/>
                </a:lnTo>
                <a:lnTo>
                  <a:pt x="507" y="916"/>
                </a:lnTo>
                <a:lnTo>
                  <a:pt x="507" y="946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8" name="Freeform 92"/>
          <p:cNvSpPr>
            <a:spLocks/>
          </p:cNvSpPr>
          <p:nvPr/>
        </p:nvSpPr>
        <p:spPr bwMode="auto">
          <a:xfrm>
            <a:off x="7064375" y="2635250"/>
            <a:ext cx="222250" cy="392113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" y="171"/>
              </a:cxn>
              <a:cxn ang="0">
                <a:pos x="12" y="189"/>
              </a:cxn>
              <a:cxn ang="0">
                <a:pos x="23" y="207"/>
              </a:cxn>
              <a:cxn ang="0">
                <a:pos x="30" y="219"/>
              </a:cxn>
              <a:cxn ang="0">
                <a:pos x="77" y="336"/>
              </a:cxn>
              <a:cxn ang="0">
                <a:pos x="89" y="420"/>
              </a:cxn>
              <a:cxn ang="0">
                <a:pos x="71" y="466"/>
              </a:cxn>
              <a:cxn ang="0">
                <a:pos x="77" y="508"/>
              </a:cxn>
              <a:cxn ang="0">
                <a:pos x="124" y="620"/>
              </a:cxn>
              <a:cxn ang="0">
                <a:pos x="119" y="673"/>
              </a:cxn>
              <a:cxn ang="0">
                <a:pos x="130" y="691"/>
              </a:cxn>
              <a:cxn ang="0">
                <a:pos x="136" y="691"/>
              </a:cxn>
              <a:cxn ang="0">
                <a:pos x="136" y="679"/>
              </a:cxn>
              <a:cxn ang="0">
                <a:pos x="154" y="673"/>
              </a:cxn>
              <a:cxn ang="0">
                <a:pos x="183" y="727"/>
              </a:cxn>
              <a:cxn ang="0">
                <a:pos x="201" y="826"/>
              </a:cxn>
              <a:cxn ang="0">
                <a:pos x="201" y="880"/>
              </a:cxn>
              <a:cxn ang="0">
                <a:pos x="225" y="951"/>
              </a:cxn>
              <a:cxn ang="0">
                <a:pos x="254" y="1016"/>
              </a:cxn>
              <a:cxn ang="0">
                <a:pos x="472" y="963"/>
              </a:cxn>
              <a:cxn ang="0">
                <a:pos x="467" y="945"/>
              </a:cxn>
              <a:cxn ang="0">
                <a:pos x="443" y="922"/>
              </a:cxn>
              <a:cxn ang="0">
                <a:pos x="443" y="880"/>
              </a:cxn>
              <a:cxn ang="0">
                <a:pos x="455" y="862"/>
              </a:cxn>
              <a:cxn ang="0">
                <a:pos x="443" y="826"/>
              </a:cxn>
              <a:cxn ang="0">
                <a:pos x="426" y="661"/>
              </a:cxn>
              <a:cxn ang="0">
                <a:pos x="426" y="608"/>
              </a:cxn>
              <a:cxn ang="0">
                <a:pos x="449" y="519"/>
              </a:cxn>
              <a:cxn ang="0">
                <a:pos x="461" y="455"/>
              </a:cxn>
              <a:cxn ang="0">
                <a:pos x="467" y="407"/>
              </a:cxn>
              <a:cxn ang="0">
                <a:pos x="449" y="372"/>
              </a:cxn>
              <a:cxn ang="0">
                <a:pos x="449" y="336"/>
              </a:cxn>
              <a:cxn ang="0">
                <a:pos x="461" y="313"/>
              </a:cxn>
              <a:cxn ang="0">
                <a:pos x="526" y="260"/>
              </a:cxn>
              <a:cxn ang="0">
                <a:pos x="555" y="171"/>
              </a:cxn>
              <a:cxn ang="0">
                <a:pos x="526" y="118"/>
              </a:cxn>
              <a:cxn ang="0">
                <a:pos x="520" y="95"/>
              </a:cxn>
              <a:cxn ang="0">
                <a:pos x="532" y="77"/>
              </a:cxn>
              <a:cxn ang="0">
                <a:pos x="526" y="59"/>
              </a:cxn>
              <a:cxn ang="0">
                <a:pos x="514" y="0"/>
              </a:cxn>
              <a:cxn ang="0">
                <a:pos x="0" y="130"/>
              </a:cxn>
            </a:cxnLst>
            <a:rect l="0" t="0" r="r" b="b"/>
            <a:pathLst>
              <a:path w="555" h="1016">
                <a:moveTo>
                  <a:pt x="0" y="130"/>
                </a:moveTo>
                <a:lnTo>
                  <a:pt x="18" y="171"/>
                </a:lnTo>
                <a:lnTo>
                  <a:pt x="12" y="189"/>
                </a:lnTo>
                <a:lnTo>
                  <a:pt x="23" y="207"/>
                </a:lnTo>
                <a:lnTo>
                  <a:pt x="30" y="219"/>
                </a:lnTo>
                <a:lnTo>
                  <a:pt x="77" y="336"/>
                </a:lnTo>
                <a:lnTo>
                  <a:pt x="89" y="420"/>
                </a:lnTo>
                <a:lnTo>
                  <a:pt x="71" y="466"/>
                </a:lnTo>
                <a:lnTo>
                  <a:pt x="77" y="508"/>
                </a:lnTo>
                <a:lnTo>
                  <a:pt x="124" y="620"/>
                </a:lnTo>
                <a:lnTo>
                  <a:pt x="119" y="673"/>
                </a:lnTo>
                <a:lnTo>
                  <a:pt x="130" y="691"/>
                </a:lnTo>
                <a:lnTo>
                  <a:pt x="136" y="691"/>
                </a:lnTo>
                <a:lnTo>
                  <a:pt x="136" y="679"/>
                </a:lnTo>
                <a:lnTo>
                  <a:pt x="154" y="673"/>
                </a:lnTo>
                <a:lnTo>
                  <a:pt x="183" y="727"/>
                </a:lnTo>
                <a:lnTo>
                  <a:pt x="201" y="826"/>
                </a:lnTo>
                <a:lnTo>
                  <a:pt x="201" y="880"/>
                </a:lnTo>
                <a:lnTo>
                  <a:pt x="225" y="951"/>
                </a:lnTo>
                <a:lnTo>
                  <a:pt x="254" y="1016"/>
                </a:lnTo>
                <a:lnTo>
                  <a:pt x="472" y="963"/>
                </a:lnTo>
                <a:lnTo>
                  <a:pt x="467" y="945"/>
                </a:lnTo>
                <a:lnTo>
                  <a:pt x="443" y="922"/>
                </a:lnTo>
                <a:lnTo>
                  <a:pt x="443" y="880"/>
                </a:lnTo>
                <a:lnTo>
                  <a:pt x="455" y="862"/>
                </a:lnTo>
                <a:lnTo>
                  <a:pt x="443" y="826"/>
                </a:lnTo>
                <a:lnTo>
                  <a:pt x="426" y="661"/>
                </a:lnTo>
                <a:lnTo>
                  <a:pt x="426" y="608"/>
                </a:lnTo>
                <a:lnTo>
                  <a:pt x="449" y="519"/>
                </a:lnTo>
                <a:lnTo>
                  <a:pt x="461" y="455"/>
                </a:lnTo>
                <a:lnTo>
                  <a:pt x="467" y="407"/>
                </a:lnTo>
                <a:lnTo>
                  <a:pt x="449" y="372"/>
                </a:lnTo>
                <a:lnTo>
                  <a:pt x="449" y="336"/>
                </a:lnTo>
                <a:lnTo>
                  <a:pt x="461" y="313"/>
                </a:lnTo>
                <a:lnTo>
                  <a:pt x="526" y="260"/>
                </a:lnTo>
                <a:lnTo>
                  <a:pt x="555" y="171"/>
                </a:lnTo>
                <a:lnTo>
                  <a:pt x="526" y="118"/>
                </a:lnTo>
                <a:lnTo>
                  <a:pt x="520" y="95"/>
                </a:lnTo>
                <a:lnTo>
                  <a:pt x="532" y="77"/>
                </a:lnTo>
                <a:lnTo>
                  <a:pt x="526" y="59"/>
                </a:lnTo>
                <a:lnTo>
                  <a:pt x="514" y="0"/>
                </a:lnTo>
                <a:lnTo>
                  <a:pt x="0" y="130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6" name="Freeform 90"/>
          <p:cNvSpPr>
            <a:spLocks/>
          </p:cNvSpPr>
          <p:nvPr/>
        </p:nvSpPr>
        <p:spPr bwMode="auto">
          <a:xfrm>
            <a:off x="7364413" y="3082925"/>
            <a:ext cx="109537" cy="1190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4" name="Freeform 88"/>
          <p:cNvSpPr>
            <a:spLocks/>
          </p:cNvSpPr>
          <p:nvPr/>
        </p:nvSpPr>
        <p:spPr bwMode="auto">
          <a:xfrm>
            <a:off x="7165975" y="2936875"/>
            <a:ext cx="425450" cy="211138"/>
          </a:xfrm>
          <a:custGeom>
            <a:avLst/>
            <a:gdLst/>
            <a:ahLst/>
            <a:cxnLst>
              <a:cxn ang="0">
                <a:pos x="218" y="178"/>
              </a:cxn>
              <a:cxn ang="0">
                <a:pos x="567" y="89"/>
              </a:cxn>
              <a:cxn ang="0">
                <a:pos x="585" y="89"/>
              </a:cxn>
              <a:cxn ang="0">
                <a:pos x="585" y="54"/>
              </a:cxn>
              <a:cxn ang="0">
                <a:pos x="638" y="6"/>
              </a:cxn>
              <a:cxn ang="0">
                <a:pos x="679" y="13"/>
              </a:cxn>
              <a:cxn ang="0">
                <a:pos x="733" y="89"/>
              </a:cxn>
              <a:cxn ang="0">
                <a:pos x="738" y="119"/>
              </a:cxn>
              <a:cxn ang="0">
                <a:pos x="703" y="166"/>
              </a:cxn>
              <a:cxn ang="0">
                <a:pos x="692" y="236"/>
              </a:cxn>
              <a:cxn ang="0">
                <a:pos x="774" y="254"/>
              </a:cxn>
              <a:cxn ang="0">
                <a:pos x="857" y="355"/>
              </a:cxn>
              <a:cxn ang="0">
                <a:pos x="958" y="396"/>
              </a:cxn>
              <a:cxn ang="0">
                <a:pos x="1022" y="332"/>
              </a:cxn>
              <a:cxn ang="0">
                <a:pos x="981" y="296"/>
              </a:cxn>
              <a:cxn ang="0">
                <a:pos x="945" y="254"/>
              </a:cxn>
              <a:cxn ang="0">
                <a:pos x="987" y="261"/>
              </a:cxn>
              <a:cxn ang="0">
                <a:pos x="1063" y="396"/>
              </a:cxn>
              <a:cxn ang="0">
                <a:pos x="1034" y="408"/>
              </a:cxn>
              <a:cxn ang="0">
                <a:pos x="951" y="456"/>
              </a:cxn>
              <a:cxn ang="0">
                <a:pos x="875" y="503"/>
              </a:cxn>
              <a:cxn ang="0">
                <a:pos x="875" y="479"/>
              </a:cxn>
              <a:cxn ang="0">
                <a:pos x="851" y="444"/>
              </a:cxn>
              <a:cxn ang="0">
                <a:pos x="786" y="538"/>
              </a:cxn>
              <a:cxn ang="0">
                <a:pos x="756" y="520"/>
              </a:cxn>
              <a:cxn ang="0">
                <a:pos x="738" y="508"/>
              </a:cxn>
              <a:cxn ang="0">
                <a:pos x="709" y="485"/>
              </a:cxn>
              <a:cxn ang="0">
                <a:pos x="656" y="461"/>
              </a:cxn>
              <a:cxn ang="0">
                <a:pos x="621" y="414"/>
              </a:cxn>
              <a:cxn ang="0">
                <a:pos x="497" y="403"/>
              </a:cxn>
              <a:cxn ang="0">
                <a:pos x="218" y="491"/>
              </a:cxn>
              <a:cxn ang="0">
                <a:pos x="195" y="474"/>
              </a:cxn>
              <a:cxn ang="0">
                <a:pos x="0" y="508"/>
              </a:cxn>
            </a:cxnLst>
            <a:rect l="0" t="0" r="r" b="b"/>
            <a:pathLst>
              <a:path w="1063" h="550">
                <a:moveTo>
                  <a:pt x="0" y="231"/>
                </a:moveTo>
                <a:lnTo>
                  <a:pt x="218" y="178"/>
                </a:lnTo>
                <a:lnTo>
                  <a:pt x="561" y="101"/>
                </a:lnTo>
                <a:lnTo>
                  <a:pt x="567" y="89"/>
                </a:lnTo>
                <a:lnTo>
                  <a:pt x="579" y="84"/>
                </a:lnTo>
                <a:lnTo>
                  <a:pt x="585" y="89"/>
                </a:lnTo>
                <a:lnTo>
                  <a:pt x="591" y="84"/>
                </a:lnTo>
                <a:lnTo>
                  <a:pt x="585" y="54"/>
                </a:lnTo>
                <a:lnTo>
                  <a:pt x="614" y="48"/>
                </a:lnTo>
                <a:lnTo>
                  <a:pt x="638" y="6"/>
                </a:lnTo>
                <a:lnTo>
                  <a:pt x="662" y="0"/>
                </a:lnTo>
                <a:lnTo>
                  <a:pt x="679" y="13"/>
                </a:lnTo>
                <a:lnTo>
                  <a:pt x="697" y="59"/>
                </a:lnTo>
                <a:lnTo>
                  <a:pt x="733" y="89"/>
                </a:lnTo>
                <a:lnTo>
                  <a:pt x="745" y="107"/>
                </a:lnTo>
                <a:lnTo>
                  <a:pt x="738" y="119"/>
                </a:lnTo>
                <a:lnTo>
                  <a:pt x="720" y="130"/>
                </a:lnTo>
                <a:lnTo>
                  <a:pt x="703" y="166"/>
                </a:lnTo>
                <a:lnTo>
                  <a:pt x="685" y="213"/>
                </a:lnTo>
                <a:lnTo>
                  <a:pt x="692" y="236"/>
                </a:lnTo>
                <a:lnTo>
                  <a:pt x="733" y="236"/>
                </a:lnTo>
                <a:lnTo>
                  <a:pt x="774" y="254"/>
                </a:lnTo>
                <a:lnTo>
                  <a:pt x="834" y="320"/>
                </a:lnTo>
                <a:lnTo>
                  <a:pt x="857" y="355"/>
                </a:lnTo>
                <a:lnTo>
                  <a:pt x="887" y="396"/>
                </a:lnTo>
                <a:lnTo>
                  <a:pt x="958" y="396"/>
                </a:lnTo>
                <a:lnTo>
                  <a:pt x="999" y="378"/>
                </a:lnTo>
                <a:lnTo>
                  <a:pt x="1022" y="332"/>
                </a:lnTo>
                <a:lnTo>
                  <a:pt x="1010" y="320"/>
                </a:lnTo>
                <a:lnTo>
                  <a:pt x="981" y="296"/>
                </a:lnTo>
                <a:lnTo>
                  <a:pt x="945" y="279"/>
                </a:lnTo>
                <a:lnTo>
                  <a:pt x="945" y="254"/>
                </a:lnTo>
                <a:lnTo>
                  <a:pt x="975" y="261"/>
                </a:lnTo>
                <a:lnTo>
                  <a:pt x="987" y="261"/>
                </a:lnTo>
                <a:lnTo>
                  <a:pt x="1040" y="332"/>
                </a:lnTo>
                <a:lnTo>
                  <a:pt x="1063" y="396"/>
                </a:lnTo>
                <a:lnTo>
                  <a:pt x="1063" y="432"/>
                </a:lnTo>
                <a:lnTo>
                  <a:pt x="1034" y="408"/>
                </a:lnTo>
                <a:lnTo>
                  <a:pt x="999" y="438"/>
                </a:lnTo>
                <a:lnTo>
                  <a:pt x="951" y="456"/>
                </a:lnTo>
                <a:lnTo>
                  <a:pt x="898" y="503"/>
                </a:lnTo>
                <a:lnTo>
                  <a:pt x="875" y="503"/>
                </a:lnTo>
                <a:lnTo>
                  <a:pt x="869" y="497"/>
                </a:lnTo>
                <a:lnTo>
                  <a:pt x="875" y="479"/>
                </a:lnTo>
                <a:lnTo>
                  <a:pt x="862" y="444"/>
                </a:lnTo>
                <a:lnTo>
                  <a:pt x="851" y="444"/>
                </a:lnTo>
                <a:lnTo>
                  <a:pt x="821" y="491"/>
                </a:lnTo>
                <a:lnTo>
                  <a:pt x="786" y="538"/>
                </a:lnTo>
                <a:lnTo>
                  <a:pt x="774" y="550"/>
                </a:lnTo>
                <a:lnTo>
                  <a:pt x="756" y="520"/>
                </a:lnTo>
                <a:lnTo>
                  <a:pt x="750" y="515"/>
                </a:lnTo>
                <a:lnTo>
                  <a:pt x="738" y="508"/>
                </a:lnTo>
                <a:lnTo>
                  <a:pt x="733" y="503"/>
                </a:lnTo>
                <a:lnTo>
                  <a:pt x="709" y="485"/>
                </a:lnTo>
                <a:lnTo>
                  <a:pt x="709" y="479"/>
                </a:lnTo>
                <a:lnTo>
                  <a:pt x="656" y="461"/>
                </a:lnTo>
                <a:lnTo>
                  <a:pt x="638" y="420"/>
                </a:lnTo>
                <a:lnTo>
                  <a:pt x="621" y="414"/>
                </a:lnTo>
                <a:lnTo>
                  <a:pt x="609" y="378"/>
                </a:lnTo>
                <a:lnTo>
                  <a:pt x="497" y="403"/>
                </a:lnTo>
                <a:lnTo>
                  <a:pt x="225" y="479"/>
                </a:lnTo>
                <a:lnTo>
                  <a:pt x="218" y="491"/>
                </a:lnTo>
                <a:lnTo>
                  <a:pt x="213" y="497"/>
                </a:lnTo>
                <a:lnTo>
                  <a:pt x="195" y="474"/>
                </a:lnTo>
                <a:lnTo>
                  <a:pt x="12" y="520"/>
                </a:lnTo>
                <a:lnTo>
                  <a:pt x="0" y="508"/>
                </a:lnTo>
                <a:lnTo>
                  <a:pt x="0" y="23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8" name="Freeform 82"/>
          <p:cNvSpPr>
            <a:spLocks/>
          </p:cNvSpPr>
          <p:nvPr/>
        </p:nvSpPr>
        <p:spPr bwMode="auto">
          <a:xfrm>
            <a:off x="6977063" y="3527425"/>
            <a:ext cx="139700" cy="214313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0" name="Freeform 84"/>
          <p:cNvSpPr>
            <a:spLocks/>
          </p:cNvSpPr>
          <p:nvPr/>
        </p:nvSpPr>
        <p:spPr bwMode="auto">
          <a:xfrm>
            <a:off x="7010400" y="3273425"/>
            <a:ext cx="174625" cy="381000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5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8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0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6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59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3"/>
              </a:cxn>
              <a:cxn ang="0">
                <a:pos x="207" y="490"/>
              </a:cxn>
              <a:cxn ang="0">
                <a:pos x="112" y="567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6" name="Freeform 80"/>
          <p:cNvSpPr>
            <a:spLocks/>
          </p:cNvSpPr>
          <p:nvPr/>
        </p:nvSpPr>
        <p:spPr bwMode="auto">
          <a:xfrm>
            <a:off x="6530975" y="3549650"/>
            <a:ext cx="588963" cy="273050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5" name="Group 127"/>
          <p:cNvGrpSpPr/>
          <p:nvPr/>
        </p:nvGrpSpPr>
        <p:grpSpPr>
          <a:xfrm>
            <a:off x="2749418" y="5490015"/>
            <a:ext cx="814438" cy="458855"/>
            <a:chOff x="2285999" y="6096000"/>
            <a:chExt cx="1074163" cy="62778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6" name="Group 169"/>
            <p:cNvGrpSpPr/>
            <p:nvPr/>
          </p:nvGrpSpPr>
          <p:grpSpPr>
            <a:xfrm>
              <a:off x="2438400" y="6096000"/>
              <a:ext cx="921762" cy="599777"/>
              <a:chOff x="2731389" y="6406125"/>
              <a:chExt cx="921762" cy="599777"/>
            </a:xfrm>
            <a:grpFill/>
          </p:grpSpPr>
          <p:sp>
            <p:nvSpPr>
              <p:cNvPr id="19557" name="Freeform 101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8" name="Freeform 102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1" name="Freeform 105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6" name="Freeform 110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7" name="Freeform 111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9" name="Freeform 113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0" name="Freeform 114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3" name="Rounded Rectangle 182"/>
            <p:cNvSpPr/>
            <p:nvPr/>
          </p:nvSpPr>
          <p:spPr>
            <a:xfrm>
              <a:off x="2285999" y="6248389"/>
              <a:ext cx="525517" cy="475395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HI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-3%</a:t>
              </a:r>
            </a:p>
          </p:txBody>
        </p:sp>
      </p:grpSp>
      <p:sp>
        <p:nvSpPr>
          <p:cNvPr id="19529" name="Freeform 73"/>
          <p:cNvSpPr>
            <a:spLocks/>
          </p:cNvSpPr>
          <p:nvPr/>
        </p:nvSpPr>
        <p:spPr bwMode="auto">
          <a:xfrm>
            <a:off x="6165850" y="4373563"/>
            <a:ext cx="657225" cy="473075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7"/>
              </a:cxn>
              <a:cxn ang="0">
                <a:pos x="880" y="1117"/>
              </a:cxn>
              <a:cxn ang="0">
                <a:pos x="792" y="1039"/>
              </a:cxn>
              <a:cxn ang="0">
                <a:pos x="733" y="922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2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59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0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4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8"/>
              </a:cxn>
              <a:cxn ang="0">
                <a:pos x="1271" y="910"/>
              </a:cxn>
              <a:cxn ang="0">
                <a:pos x="1205" y="963"/>
              </a:cxn>
              <a:cxn ang="0">
                <a:pos x="1159" y="1004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7"/>
              </a:cxn>
              <a:cxn ang="0">
                <a:pos x="1022" y="1128"/>
              </a:cxn>
              <a:cxn ang="0">
                <a:pos x="1034" y="1146"/>
              </a:cxn>
              <a:cxn ang="0">
                <a:pos x="1040" y="1163"/>
              </a:cxn>
              <a:cxn ang="0">
                <a:pos x="999" y="1206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9"/>
                </a:lnTo>
                <a:lnTo>
                  <a:pt x="910" y="1217"/>
                </a:lnTo>
                <a:lnTo>
                  <a:pt x="905" y="1199"/>
                </a:lnTo>
                <a:lnTo>
                  <a:pt x="880" y="1117"/>
                </a:lnTo>
                <a:lnTo>
                  <a:pt x="839" y="1064"/>
                </a:lnTo>
                <a:lnTo>
                  <a:pt x="792" y="1039"/>
                </a:lnTo>
                <a:lnTo>
                  <a:pt x="763" y="957"/>
                </a:lnTo>
                <a:lnTo>
                  <a:pt x="733" y="922"/>
                </a:lnTo>
                <a:lnTo>
                  <a:pt x="715" y="874"/>
                </a:lnTo>
                <a:lnTo>
                  <a:pt x="685" y="863"/>
                </a:lnTo>
                <a:lnTo>
                  <a:pt x="632" y="839"/>
                </a:lnTo>
                <a:lnTo>
                  <a:pt x="591" y="792"/>
                </a:lnTo>
                <a:lnTo>
                  <a:pt x="556" y="768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2"/>
                </a:lnTo>
                <a:lnTo>
                  <a:pt x="302" y="532"/>
                </a:lnTo>
                <a:lnTo>
                  <a:pt x="261" y="491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0"/>
                </a:lnTo>
                <a:lnTo>
                  <a:pt x="284" y="59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0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3"/>
                </a:lnTo>
                <a:lnTo>
                  <a:pt x="1483" y="644"/>
                </a:lnTo>
                <a:lnTo>
                  <a:pt x="1483" y="686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8"/>
                </a:lnTo>
                <a:lnTo>
                  <a:pt x="1354" y="828"/>
                </a:lnTo>
                <a:lnTo>
                  <a:pt x="1300" y="863"/>
                </a:lnTo>
                <a:lnTo>
                  <a:pt x="1271" y="910"/>
                </a:lnTo>
                <a:lnTo>
                  <a:pt x="1241" y="939"/>
                </a:lnTo>
                <a:lnTo>
                  <a:pt x="1205" y="963"/>
                </a:lnTo>
                <a:lnTo>
                  <a:pt x="1182" y="986"/>
                </a:lnTo>
                <a:lnTo>
                  <a:pt x="1159" y="1004"/>
                </a:lnTo>
                <a:lnTo>
                  <a:pt x="1129" y="1022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4"/>
                </a:lnTo>
                <a:lnTo>
                  <a:pt x="1081" y="1092"/>
                </a:lnTo>
                <a:lnTo>
                  <a:pt x="1052" y="1117"/>
                </a:lnTo>
                <a:lnTo>
                  <a:pt x="1029" y="1117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6"/>
                </a:lnTo>
                <a:lnTo>
                  <a:pt x="1047" y="1146"/>
                </a:lnTo>
                <a:lnTo>
                  <a:pt x="1040" y="1163"/>
                </a:lnTo>
                <a:lnTo>
                  <a:pt x="1029" y="1176"/>
                </a:lnTo>
                <a:lnTo>
                  <a:pt x="999" y="1206"/>
                </a:lnTo>
                <a:lnTo>
                  <a:pt x="987" y="1223"/>
                </a:lnTo>
                <a:lnTo>
                  <a:pt x="987" y="12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-3%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848600" y="2471738"/>
            <a:ext cx="411163" cy="4079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VT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315200" y="3429000"/>
            <a:ext cx="411163" cy="365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CT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2%   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848600" y="3429000"/>
            <a:ext cx="411163" cy="365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RI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-2%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315200" y="3886200"/>
            <a:ext cx="411163" cy="365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-5%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848600" y="3886200"/>
            <a:ext cx="411163" cy="365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NJ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315200" y="4343400"/>
            <a:ext cx="411163" cy="365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MD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848600" y="4343400"/>
            <a:ext cx="411163" cy="3651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DC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848600" y="2057400"/>
            <a:ext cx="411163" cy="3651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NH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6%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562225" y="1828800"/>
            <a:ext cx="9525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-10% or worse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600450" y="1828800"/>
            <a:ext cx="9525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-5.0% to -9.9%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638675" y="1828800"/>
            <a:ext cx="952500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-0.1% to -4.9%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676900" y="1828800"/>
            <a:ext cx="9525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0% to 4.9%</a:t>
            </a:r>
          </a:p>
        </p:txBody>
      </p:sp>
      <p:sp>
        <p:nvSpPr>
          <p:cNvPr id="149" name="Snip Single Corner Rectangle 148"/>
          <p:cNvSpPr/>
          <p:nvPr/>
        </p:nvSpPr>
        <p:spPr>
          <a:xfrm>
            <a:off x="990600" y="4800600"/>
            <a:ext cx="1600200" cy="1249363"/>
          </a:xfrm>
          <a:prstGeom prst="snip1Rect">
            <a:avLst>
              <a:gd name="adj" fmla="val 4487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1" name="Snip Single Corner Rectangle 150"/>
          <p:cNvSpPr/>
          <p:nvPr/>
        </p:nvSpPr>
        <p:spPr>
          <a:xfrm>
            <a:off x="2667000" y="5410200"/>
            <a:ext cx="990600" cy="639763"/>
          </a:xfrm>
          <a:prstGeom prst="snip1Rect">
            <a:avLst>
              <a:gd name="adj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848600" y="2971800"/>
            <a:ext cx="411163" cy="365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MA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-2%</a:t>
            </a:r>
          </a:p>
        </p:txBody>
      </p:sp>
      <p:sp>
        <p:nvSpPr>
          <p:cNvPr id="13384" name="Title 13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77900"/>
          </a:xfrm>
        </p:spPr>
        <p:txBody>
          <a:bodyPr/>
          <a:lstStyle/>
          <a:p>
            <a:r>
              <a:rPr lang="en-US" sz="2600" smtClean="0">
                <a:solidFill>
                  <a:schemeClr val="tx1"/>
                </a:solidFill>
              </a:rPr>
              <a:t>State Construction Employment Change  </a:t>
            </a:r>
            <a:br>
              <a:rPr lang="en-US" sz="2600" smtClean="0">
                <a:solidFill>
                  <a:schemeClr val="tx1"/>
                </a:solidFill>
              </a:rPr>
            </a:br>
            <a:r>
              <a:rPr lang="en-US" sz="2600" b="0" smtClean="0">
                <a:solidFill>
                  <a:schemeClr val="tx1"/>
                </a:solidFill>
              </a:rPr>
              <a:t>Jan 2011 to Jan 2012 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705600" y="1828800"/>
            <a:ext cx="952500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5% or better</a:t>
            </a:r>
          </a:p>
        </p:txBody>
      </p:sp>
      <p:sp>
        <p:nvSpPr>
          <p:cNvPr id="13386" name="Footer Placeholder 7"/>
          <p:cNvSpPr txBox="1">
            <a:spLocks/>
          </p:cNvSpPr>
          <p:nvPr/>
        </p:nvSpPr>
        <p:spPr bwMode="auto">
          <a:xfrm>
            <a:off x="7543800" y="622935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BA644AE-DC76-4394-A476-C48F593E69A1}" type="slidenum">
              <a:rPr lang="en-US" sz="1200" b="1">
                <a:solidFill>
                  <a:srgbClr val="760001"/>
                </a:solidFill>
                <a:latin typeface="Calibri" pitchFamily="34" charset="0"/>
                <a:cs typeface="Arial" charset="0"/>
              </a:rPr>
              <a:pPr algn="r"/>
              <a:t>13</a:t>
            </a:fld>
            <a:endParaRPr lang="en-US" sz="1200" b="1">
              <a:solidFill>
                <a:srgbClr val="76000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859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in Producer Prices for Construction vs.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Consumer Prices vs. ENR Construction Cost Index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400" y="12319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PPI for inputs to construction industries: 52%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ENR Construction Cost Index: 39%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Consumer price index: 24%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45500" y="2019300"/>
            <a:ext cx="0" cy="38735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08900" y="16891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Jan 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2484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Sources:   Bureau of Labor Statistics (consumer &amp; producer price indexes – monthly); ENR Construction Cost Index History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508000" y="1943100"/>
          <a:ext cx="80899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28600"/>
            <a:ext cx="7772400" cy="863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Materials &amp; labor costs vs.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office &amp; highway bid prices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15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0" y="6305550"/>
            <a:ext cx="80772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>
              <a:defRPr/>
            </a:pPr>
            <a:r>
              <a:rPr lang="en-US" sz="1200" b="1" dirty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Ken Simonson, AGC, </a:t>
            </a:r>
            <a:r>
              <a:rPr lang="en-US" sz="1200" b="1" dirty="0">
                <a:solidFill>
                  <a:srgbClr val="760001"/>
                </a:solidFill>
                <a:latin typeface="Calibri" pitchFamily="34" charset="0"/>
                <a:cs typeface="Arial" charset="0"/>
              </a:rPr>
              <a:t>based on Bureau of Labor Statistics for Producer Price Indexes (PPIs)  and Employment Cost Index (ECI); Federal Highway Administration for National Highway Construction Cost Index (NHCCI)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990601" y="5791200"/>
            <a:ext cx="6553200" cy="369332"/>
            <a:chOff x="1562779" y="5715000"/>
            <a:chExt cx="535855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62779" y="5715000"/>
              <a:ext cx="162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2009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2807" y="5715000"/>
              <a:ext cx="2056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2010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8998" y="5715000"/>
              <a:ext cx="1682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2011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2514600"/>
            <a:ext cx="430887" cy="1892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March 2009=100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15664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PPI for materials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395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PPI for offices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29380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ECI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4419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NHCCI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Trends: 2013-2017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Total construction spending: +6% to +10% per year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Largest Growth in Power – Our Competition	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Materials costs: +3% to +8% (vs. 2% to 3% for CPI)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Labor costs: +2% to + 4%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Bid prices: +2% to +5%</a:t>
            </a:r>
          </a:p>
        </p:txBody>
      </p:sp>
      <p:sp>
        <p:nvSpPr>
          <p:cNvPr id="16388" name="Footer Placeholder 7"/>
          <p:cNvSpPr txBox="1">
            <a:spLocks/>
          </p:cNvSpPr>
          <p:nvPr/>
        </p:nvSpPr>
        <p:spPr bwMode="auto">
          <a:xfrm>
            <a:off x="7543800" y="622935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3A1B7B-0620-48AD-AC9D-96F127EFBAF7}" type="slidenum">
              <a:rPr lang="en-US" sz="1200" b="1">
                <a:solidFill>
                  <a:srgbClr val="760001"/>
                </a:solidFill>
                <a:cs typeface="Arial" charset="0"/>
              </a:rPr>
              <a:pPr algn="r"/>
              <a:t>16</a:t>
            </a:fld>
            <a:endParaRPr lang="en-US" sz="1200" b="1">
              <a:solidFill>
                <a:srgbClr val="760001"/>
              </a:solidFill>
              <a:cs typeface="Arial" charset="0"/>
            </a:endParaRPr>
          </a:p>
        </p:txBody>
      </p:sp>
      <p:sp>
        <p:nvSpPr>
          <p:cNvPr id="16389" name="Footer Placeholder 7"/>
          <p:cNvSpPr txBox="1">
            <a:spLocks/>
          </p:cNvSpPr>
          <p:nvPr/>
        </p:nvSpPr>
        <p:spPr bwMode="auto">
          <a:xfrm>
            <a:off x="0" y="6245225"/>
            <a:ext cx="662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solidFill>
                  <a:srgbClr val="760001"/>
                </a:solidFill>
                <a:cs typeface="Arial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cs typeface="Arial" charset="0"/>
              </a:rPr>
              <a:t>Ken Simonson, AGC Author</a:t>
            </a:r>
            <a:endParaRPr lang="en-US" sz="1200" b="1" dirty="0">
              <a:solidFill>
                <a:srgbClr val="76000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Courage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7800" y="1485900"/>
            <a:ext cx="8623300" cy="5372100"/>
          </a:xfrm>
        </p:spPr>
        <p:txBody>
          <a:bodyPr/>
          <a:lstStyle/>
          <a:p>
            <a:r>
              <a:rPr lang="en-US" dirty="0" smtClean="0"/>
              <a:t>“Courage is the first of human virtues because it makes all other virtues possible.”  Aristotle</a:t>
            </a:r>
          </a:p>
          <a:p>
            <a:endParaRPr lang="en-US" dirty="0" smtClean="0"/>
          </a:p>
          <a:p>
            <a:r>
              <a:rPr lang="en-US" dirty="0" smtClean="0"/>
              <a:t>“It takes courage to acknowledge when reality has changed, when an initial plan, however well-intentioned, is no longer the right plan and when a change in policy will enable us to do other things.  Such courageous decisions then make other things – other ventures, and other virtues – possible.”  Tom Friedman</a:t>
            </a:r>
          </a:p>
          <a:p>
            <a:endParaRPr lang="en-US" dirty="0" smtClean="0"/>
          </a:p>
          <a:p>
            <a:r>
              <a:rPr lang="en-US" dirty="0" smtClean="0"/>
              <a:t>PDC, CMRR, UPF, Y-12/PANTEX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75E60F-926A-48D2-864B-D026419C0A4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" y="3937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Take </a:t>
            </a:r>
            <a:r>
              <a:rPr lang="en-US" sz="4400" b="1" kern="0" dirty="0" err="1">
                <a:latin typeface="+mj-lt"/>
                <a:ea typeface="+mj-ea"/>
                <a:cs typeface="+mj-cs"/>
              </a:rPr>
              <a:t>Aways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600200"/>
            <a:ext cx="8458200" cy="4572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Focused Leadership Attention on APM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Partnership Across the Complex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FPD and CO interface is key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Agile staff augmentation dictated by workload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Improvement is an Imperative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Be Bold…Be Courageous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ecurity Embed BSR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144588"/>
            <a:ext cx="5562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SC0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4121150"/>
            <a:ext cx="52673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Picture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13188"/>
            <a:ext cx="38862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JKB 3_26_09 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50938"/>
            <a:ext cx="45910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itle 5"/>
          <p:cNvSpPr>
            <a:spLocks/>
          </p:cNvSpPr>
          <p:nvPr/>
        </p:nvSpPr>
        <p:spPr bwMode="auto">
          <a:xfrm>
            <a:off x="2133600" y="0"/>
            <a:ext cx="3962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Calibri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2" name="Picture 6" descr="IMG_0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206500"/>
            <a:ext cx="3659187" cy="366826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IMG_0628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4145825"/>
            <a:ext cx="4064000" cy="271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673C-F65C-4FAA-B93C-9E1E456A0585}" type="slidenum">
              <a:rPr lang="en-US"/>
              <a:pPr/>
              <a:t>2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Safety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23621" name="Picture 5" descr="IMG_0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488" y="4421187"/>
            <a:ext cx="3630612" cy="24368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4" descr="WTP 06 PT @77' 081023-17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100" y="1152525"/>
            <a:ext cx="40703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32CA7-458E-444C-81F1-9CF84F49C8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Why an APM?</a:t>
            </a:r>
            <a:endParaRPr lang="en-US" sz="48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71600"/>
            <a:ext cx="8775700" cy="5041900"/>
          </a:xfrm>
        </p:spPr>
        <p:txBody>
          <a:bodyPr/>
          <a:lstStyle/>
          <a:p>
            <a:r>
              <a:rPr lang="en-US" sz="2000" smtClean="0"/>
              <a:t>Historical, institutional inability to deliver capital asset acquisition projects on budget and schedule</a:t>
            </a:r>
          </a:p>
          <a:p>
            <a:pPr lvl="1"/>
            <a:r>
              <a:rPr lang="en-US" sz="1600" smtClean="0"/>
              <a:t>Contract and project management not integrated</a:t>
            </a:r>
          </a:p>
          <a:p>
            <a:pPr lvl="1"/>
            <a:r>
              <a:rPr lang="en-US" sz="1600" smtClean="0"/>
              <a:t>Insufficient resources, numbers and skills, in construction contract management</a:t>
            </a:r>
          </a:p>
          <a:p>
            <a:pPr lvl="1"/>
            <a:r>
              <a:rPr lang="en-US" sz="1600" smtClean="0"/>
              <a:t>Unclear requirement generation and scope management</a:t>
            </a:r>
          </a:p>
          <a:p>
            <a:pPr lvl="1"/>
            <a:r>
              <a:rPr lang="en-US" sz="1600" smtClean="0"/>
              <a:t>No independent cost estimating capability</a:t>
            </a:r>
          </a:p>
          <a:p>
            <a:pPr lvl="1"/>
            <a:r>
              <a:rPr lang="en-US" sz="1600" smtClean="0"/>
              <a:t>Anecdotal successes not institutionalized for Enterprise success</a:t>
            </a:r>
          </a:p>
          <a:p>
            <a:endParaRPr lang="en-US" sz="2000" smtClean="0"/>
          </a:p>
          <a:p>
            <a:r>
              <a:rPr lang="en-US" sz="2000" smtClean="0"/>
              <a:t>APM addresses these deficiencies by:</a:t>
            </a:r>
          </a:p>
          <a:p>
            <a:pPr lvl="1"/>
            <a:r>
              <a:rPr lang="en-US" sz="1600" smtClean="0"/>
              <a:t>Core competencies as acquisition and construction project management professionals</a:t>
            </a:r>
          </a:p>
          <a:p>
            <a:pPr lvl="1"/>
            <a:r>
              <a:rPr lang="en-US" sz="1600" smtClean="0"/>
              <a:t>Enterprise Construction Management Services and Interagency Agreements to support federal staff</a:t>
            </a:r>
          </a:p>
          <a:p>
            <a:pPr lvl="1"/>
            <a:r>
              <a:rPr lang="en-US" sz="1600" smtClean="0"/>
              <a:t>Independent cost estimating capability</a:t>
            </a:r>
          </a:p>
          <a:p>
            <a:pPr lvl="1"/>
            <a:r>
              <a:rPr lang="en-US" sz="1600" smtClean="0"/>
              <a:t>Enterprise-wide policy and execution team</a:t>
            </a:r>
          </a:p>
          <a:p>
            <a:pPr lvl="1"/>
            <a:r>
              <a:rPr lang="en-US" sz="1600" smtClean="0"/>
              <a:t>Bright line between government/contractor requirements generation</a:t>
            </a:r>
          </a:p>
          <a:p>
            <a:endParaRPr lang="en-US" sz="2000" smtClean="0"/>
          </a:p>
          <a:p>
            <a:r>
              <a:rPr lang="en-US" sz="2000" smtClean="0"/>
              <a:t>Supports the One NNSA Vision – Partnership across the enterprise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NSA HQ org chart - with n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6900" y="4673600"/>
            <a:ext cx="1409700" cy="1346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600" y="825500"/>
            <a:ext cx="1219200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223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Guiding Principles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Promotes a culture of safety</a:t>
            </a:r>
          </a:p>
          <a:p>
            <a:pPr lvl="0"/>
            <a:r>
              <a:rPr lang="en-US" sz="2400" dirty="0" smtClean="0"/>
              <a:t>Provides cost effective solutions; redirect project savings to mission accomplishment</a:t>
            </a:r>
          </a:p>
          <a:p>
            <a:pPr lvl="0"/>
            <a:r>
              <a:rPr lang="en-US" sz="2400" dirty="0" smtClean="0"/>
              <a:t>Delivers quality projects, on-time and on-budget</a:t>
            </a:r>
          </a:p>
          <a:p>
            <a:pPr lvl="0"/>
            <a:r>
              <a:rPr lang="en-US" sz="2400" dirty="0" smtClean="0"/>
              <a:t>Develops a competent workforce and plans for workforce replacement/reconstitution</a:t>
            </a:r>
          </a:p>
          <a:p>
            <a:pPr lvl="0"/>
            <a:r>
              <a:rPr lang="en-US" sz="2400" dirty="0" smtClean="0"/>
              <a:t>Takes ownership and is accountable for results</a:t>
            </a:r>
          </a:p>
          <a:p>
            <a:pPr lvl="0"/>
            <a:r>
              <a:rPr lang="en-US" sz="2400" dirty="0" smtClean="0"/>
              <a:t>Functions in high performing integrated teams</a:t>
            </a:r>
          </a:p>
          <a:p>
            <a:pPr lvl="0"/>
            <a:r>
              <a:rPr lang="en-US" sz="2400" dirty="0" smtClean="0"/>
              <a:t>Fosters collaborative relationships</a:t>
            </a:r>
          </a:p>
          <a:p>
            <a:pPr lvl="0"/>
            <a:r>
              <a:rPr lang="en-US" sz="2400" dirty="0" smtClean="0"/>
              <a:t>Adopts best practices, technologies and techniques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932A4-4E7E-4DF4-8A73-CAE0337AC0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431800"/>
            <a:ext cx="8915400" cy="5424790"/>
            <a:chOff x="228600" y="-491346"/>
            <a:chExt cx="8915400" cy="531923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762000" y="1516063"/>
              <a:ext cx="2362200" cy="642937"/>
            </a:xfrm>
            <a:prstGeom prst="homePlate">
              <a:avLst>
                <a:gd name="adj" fmla="val 49227"/>
              </a:avLst>
            </a:prstGeom>
            <a:gradFill>
              <a:gsLst>
                <a:gs pos="66000">
                  <a:srgbClr val="FFC000"/>
                </a:gs>
                <a:gs pos="10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>
              <a:solidFill>
                <a:srgbClr val="1A29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8000"/>
                </a:lnSpc>
                <a:defRPr/>
              </a:pPr>
              <a:r>
                <a:rPr lang="en-US" sz="1600" dirty="0"/>
                <a:t>Pre Project Planning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895600" y="1516063"/>
              <a:ext cx="4114800" cy="642937"/>
            </a:xfrm>
            <a:prstGeom prst="chevron">
              <a:avLst>
                <a:gd name="adj" fmla="val 50844"/>
              </a:avLst>
            </a:prstGeom>
            <a:gradFill flip="none" rotWithShape="1">
              <a:gsLst>
                <a:gs pos="35000">
                  <a:srgbClr val="FFC000"/>
                </a:gs>
                <a:gs pos="6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 w="9525">
              <a:solidFill>
                <a:srgbClr val="1A29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8000"/>
                </a:lnSpc>
                <a:defRPr/>
              </a:pPr>
              <a:r>
                <a:rPr lang="en-US" sz="1600" dirty="0"/>
                <a:t>Project Execution</a:t>
              </a: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6781800" y="1516063"/>
              <a:ext cx="1981200" cy="642937"/>
            </a:xfrm>
            <a:prstGeom prst="chevron">
              <a:avLst>
                <a:gd name="adj" fmla="val 49304"/>
              </a:avLst>
            </a:prstGeom>
            <a:solidFill>
              <a:srgbClr val="FFC000"/>
            </a:solidFill>
            <a:ln w="9525">
              <a:solidFill>
                <a:srgbClr val="1A290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8000"/>
                </a:lnSpc>
              </a:pPr>
              <a:r>
                <a:rPr lang="en-US" sz="1600">
                  <a:latin typeface="Arial" charset="0"/>
                </a:rPr>
                <a:t>Operations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6918325" y="2239963"/>
              <a:ext cx="1241045" cy="514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400">
                  <a:solidFill>
                    <a:srgbClr val="0A048A"/>
                  </a:solidFill>
                  <a:latin typeface="Arial" charset="0"/>
                </a:rPr>
                <a:t>Startup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400">
                  <a:solidFill>
                    <a:srgbClr val="0A048A"/>
                  </a:solidFill>
                  <a:latin typeface="Arial" charset="0"/>
                </a:rPr>
                <a:t>Operations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476500" y="2239963"/>
              <a:ext cx="2112099" cy="135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Alternative Analysis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Acquisition Planning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Cost Estimating &amp; Analysis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Conceptual Design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Preliminary Design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Advance Procurements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495300" y="2239963"/>
              <a:ext cx="1981200" cy="1539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Mission Need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Program Requirements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Nuclear Safety </a:t>
              </a:r>
              <a:r>
                <a:rPr lang="en-US" sz="1200" dirty="0" err="1">
                  <a:solidFill>
                    <a:srgbClr val="0A048A"/>
                  </a:solidFill>
                  <a:latin typeface="Arial" charset="0"/>
                </a:rPr>
                <a:t>Rqmnts</a:t>
              </a:r>
              <a:endParaRPr lang="en-US" sz="1200" dirty="0">
                <a:solidFill>
                  <a:srgbClr val="0A048A"/>
                </a:solidFill>
                <a:latin typeface="Arial" charset="0"/>
              </a:endParaRP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Maintainability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Operability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Permitting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Site Services (Sec. Utilities, </a:t>
              </a:r>
              <a:r>
                <a:rPr lang="en-US" sz="1200" dirty="0" err="1">
                  <a:solidFill>
                    <a:srgbClr val="0A048A"/>
                  </a:solidFill>
                  <a:latin typeface="Arial" charset="0"/>
                </a:rPr>
                <a:t>badging</a:t>
              </a: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, etc.)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943100" y="920750"/>
              <a:ext cx="533400" cy="482600"/>
            </a:xfrm>
            <a:prstGeom prst="diamond">
              <a:avLst/>
            </a:prstGeom>
            <a:gradFill>
              <a:gsLst>
                <a:gs pos="60000">
                  <a:srgbClr val="FFC000"/>
                </a:gs>
                <a:gs pos="8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9525">
              <a:solidFill>
                <a:srgbClr val="1A29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8000"/>
                </a:lnSpc>
                <a:defRPr/>
              </a:pPr>
              <a:r>
                <a:rPr lang="en-US" dirty="0"/>
                <a:t>CD0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6477000" y="952500"/>
              <a:ext cx="533400" cy="482600"/>
            </a:xfrm>
            <a:prstGeom prst="diamond">
              <a:avLst/>
            </a:prstGeom>
            <a:gradFill flip="none" rotWithShape="1">
              <a:gsLst>
                <a:gs pos="30000">
                  <a:srgbClr val="FFC000"/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9525">
              <a:solidFill>
                <a:srgbClr val="1A290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8000"/>
                </a:lnSpc>
                <a:defRPr/>
              </a:pPr>
              <a:r>
                <a:rPr lang="en-US" dirty="0"/>
                <a:t>CD4</a:t>
              </a:r>
            </a:p>
          </p:txBody>
        </p:sp>
        <p:sp>
          <p:nvSpPr>
            <p:cNvPr id="17418" name="AutoShape 11"/>
            <p:cNvSpPr>
              <a:spLocks noChangeArrowheads="1"/>
            </p:cNvSpPr>
            <p:nvPr/>
          </p:nvSpPr>
          <p:spPr bwMode="auto">
            <a:xfrm>
              <a:off x="4648200" y="952500"/>
              <a:ext cx="533400" cy="482600"/>
            </a:xfrm>
            <a:prstGeom prst="diamond">
              <a:avLst/>
            </a:prstGeom>
            <a:gradFill>
              <a:gsLst>
                <a:gs pos="25000">
                  <a:srgbClr val="FFC000"/>
                </a:gs>
                <a:gs pos="6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9525">
              <a:solidFill>
                <a:srgbClr val="1A290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defRPr/>
              </a:pPr>
              <a:r>
                <a:rPr lang="en-US" sz="1800" dirty="0">
                  <a:latin typeface="Arial" charset="0"/>
                </a:rPr>
                <a:t>CD3</a:t>
              </a:r>
            </a:p>
          </p:txBody>
        </p:sp>
        <p:sp>
          <p:nvSpPr>
            <p:cNvPr id="17419" name="AutoShape 12"/>
            <p:cNvSpPr>
              <a:spLocks noChangeArrowheads="1"/>
            </p:cNvSpPr>
            <p:nvPr/>
          </p:nvSpPr>
          <p:spPr bwMode="auto">
            <a:xfrm>
              <a:off x="3810000" y="952500"/>
              <a:ext cx="533400" cy="482600"/>
            </a:xfrm>
            <a:prstGeom prst="diamond">
              <a:avLst/>
            </a:prstGeom>
            <a:gradFill>
              <a:gsLst>
                <a:gs pos="25000">
                  <a:srgbClr val="FFC000"/>
                </a:gs>
                <a:gs pos="6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9525">
              <a:solidFill>
                <a:srgbClr val="1A290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defRPr/>
              </a:pPr>
              <a:r>
                <a:rPr lang="en-US" sz="1800" dirty="0">
                  <a:latin typeface="Arial" charset="0"/>
                </a:rPr>
                <a:t>CD2</a:t>
              </a:r>
            </a:p>
          </p:txBody>
        </p:sp>
        <p:sp>
          <p:nvSpPr>
            <p:cNvPr id="17420" name="AutoShape 13"/>
            <p:cNvSpPr>
              <a:spLocks noChangeArrowheads="1"/>
            </p:cNvSpPr>
            <p:nvPr/>
          </p:nvSpPr>
          <p:spPr bwMode="auto">
            <a:xfrm>
              <a:off x="2895600" y="952500"/>
              <a:ext cx="533400" cy="482600"/>
            </a:xfrm>
            <a:prstGeom prst="diamond">
              <a:avLst/>
            </a:prstGeom>
            <a:gradFill>
              <a:gsLst>
                <a:gs pos="45000">
                  <a:srgbClr val="FFC000"/>
                </a:gs>
                <a:gs pos="65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 w="9525">
              <a:solidFill>
                <a:srgbClr val="1A290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defRPr/>
              </a:pPr>
              <a:r>
                <a:rPr lang="en-US" sz="1800" dirty="0">
                  <a:latin typeface="Arial" charset="0"/>
                </a:rPr>
                <a:t>CD1</a:t>
              </a:r>
            </a:p>
          </p:txBody>
        </p:sp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228600" y="4524408"/>
              <a:ext cx="6781800" cy="30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4950" indent="-234950" algn="ctr">
                <a:lnSpc>
                  <a:spcPct val="98000"/>
                </a:lnSpc>
              </a:pPr>
              <a:r>
                <a:rPr lang="en-US" sz="1400" dirty="0" smtClean="0">
                  <a:solidFill>
                    <a:srgbClr val="0A048A"/>
                  </a:solidFill>
                  <a:latin typeface="Arial" charset="0"/>
                </a:rPr>
                <a:t> </a:t>
              </a:r>
              <a:endParaRPr lang="en-US" sz="1400" dirty="0">
                <a:solidFill>
                  <a:srgbClr val="0A048A"/>
                </a:solidFill>
                <a:latin typeface="Arial" charset="0"/>
              </a:endParaRPr>
            </a:p>
          </p:txBody>
        </p:sp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7308850" y="839788"/>
              <a:ext cx="228600" cy="1603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8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304" name="Rectangle 15"/>
            <p:cNvSpPr>
              <a:spLocks noChangeArrowheads="1"/>
            </p:cNvSpPr>
            <p:nvPr/>
          </p:nvSpPr>
          <p:spPr bwMode="auto">
            <a:xfrm>
              <a:off x="7308850" y="1243013"/>
              <a:ext cx="228600" cy="1603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8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7537450" y="822325"/>
              <a:ext cx="1606550" cy="24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8000"/>
                </a:lnSpc>
                <a:spcBef>
                  <a:spcPct val="50000"/>
                </a:spcBef>
              </a:pPr>
              <a:r>
                <a:rPr lang="en-US" sz="1000" dirty="0">
                  <a:solidFill>
                    <a:srgbClr val="810101"/>
                  </a:solidFill>
                  <a:latin typeface="Arial" charset="0"/>
                </a:rPr>
                <a:t>Program </a:t>
              </a:r>
              <a:r>
                <a:rPr lang="en-US" sz="1000" dirty="0" smtClean="0">
                  <a:solidFill>
                    <a:srgbClr val="810101"/>
                  </a:solidFill>
                  <a:latin typeface="Arial" charset="0"/>
                </a:rPr>
                <a:t> </a:t>
              </a:r>
              <a:endParaRPr lang="en-US" sz="1000" dirty="0">
                <a:solidFill>
                  <a:srgbClr val="810101"/>
                </a:solidFill>
                <a:latin typeface="Arial" charset="0"/>
              </a:endParaRPr>
            </a:p>
          </p:txBody>
        </p:sp>
        <p:sp>
          <p:nvSpPr>
            <p:cNvPr id="12306" name="Text Box 20"/>
            <p:cNvSpPr txBox="1">
              <a:spLocks noChangeArrowheads="1"/>
            </p:cNvSpPr>
            <p:nvPr/>
          </p:nvSpPr>
          <p:spPr bwMode="auto">
            <a:xfrm>
              <a:off x="7537450" y="1225550"/>
              <a:ext cx="1524000" cy="23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8000"/>
                </a:lnSpc>
                <a:spcBef>
                  <a:spcPct val="50000"/>
                </a:spcBef>
              </a:pPr>
              <a:r>
                <a:rPr lang="en-US" sz="1000" dirty="0">
                  <a:solidFill>
                    <a:srgbClr val="810101"/>
                  </a:solidFill>
                  <a:latin typeface="Arial" charset="0"/>
                </a:rPr>
                <a:t>APM </a:t>
              </a:r>
              <a:r>
                <a:rPr lang="en-US" sz="1000" dirty="0" smtClean="0">
                  <a:solidFill>
                    <a:srgbClr val="810101"/>
                  </a:solidFill>
                  <a:latin typeface="Arial" charset="0"/>
                </a:rPr>
                <a:t> </a:t>
              </a:r>
              <a:endParaRPr lang="en-US" sz="1000" dirty="0">
                <a:solidFill>
                  <a:srgbClr val="810101"/>
                </a:solidFill>
                <a:latin typeface="Arial" charset="0"/>
              </a:endParaRPr>
            </a:p>
          </p:txBody>
        </p:sp>
        <p:sp>
          <p:nvSpPr>
            <p:cNvPr id="12307" name="Line 23"/>
            <p:cNvSpPr>
              <a:spLocks noChangeShapeType="1"/>
            </p:cNvSpPr>
            <p:nvPr/>
          </p:nvSpPr>
          <p:spPr bwMode="auto">
            <a:xfrm>
              <a:off x="2209800" y="871538"/>
              <a:ext cx="4572000" cy="0"/>
            </a:xfrm>
            <a:prstGeom prst="line">
              <a:avLst/>
            </a:prstGeom>
            <a:noFill/>
            <a:ln w="19050">
              <a:solidFill>
                <a:srgbClr val="D02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Text Box 24"/>
            <p:cNvSpPr txBox="1">
              <a:spLocks noChangeArrowheads="1"/>
            </p:cNvSpPr>
            <p:nvPr/>
          </p:nvSpPr>
          <p:spPr bwMode="auto">
            <a:xfrm>
              <a:off x="1041400" y="-491346"/>
              <a:ext cx="6642100" cy="38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8000"/>
                </a:lnSpc>
                <a:spcBef>
                  <a:spcPct val="50000"/>
                </a:spcBef>
              </a:pPr>
              <a:r>
                <a:rPr lang="en-US" sz="2000" b="1" dirty="0">
                  <a:latin typeface="Arial" charset="0"/>
                </a:rPr>
                <a:t>Capital Asset </a:t>
              </a:r>
              <a:r>
                <a:rPr lang="en-US" sz="2000" b="1" dirty="0" smtClean="0">
                  <a:latin typeface="Arial" charset="0"/>
                </a:rPr>
                <a:t>Projects Concept </a:t>
              </a:r>
              <a:r>
                <a:rPr lang="en-US" sz="2000" b="1" dirty="0">
                  <a:latin typeface="Arial" charset="0"/>
                </a:rPr>
                <a:t>of Operations</a:t>
              </a:r>
            </a:p>
          </p:txBody>
        </p:sp>
        <p:sp>
          <p:nvSpPr>
            <p:cNvPr id="12310" name="TextBox 24"/>
            <p:cNvSpPr txBox="1">
              <a:spLocks noChangeArrowheads="1"/>
            </p:cNvSpPr>
            <p:nvPr/>
          </p:nvSpPr>
          <p:spPr bwMode="auto">
            <a:xfrm>
              <a:off x="6972300" y="3457708"/>
              <a:ext cx="1752600" cy="27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8000"/>
                </a:lnSpc>
                <a:buFont typeface="Arial" charset="0"/>
                <a:buChar char="•"/>
              </a:pPr>
              <a:endParaRPr lang="en-US" sz="1200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2311" name="Text Box 7"/>
            <p:cNvSpPr txBox="1">
              <a:spLocks noChangeArrowheads="1"/>
            </p:cNvSpPr>
            <p:nvPr/>
          </p:nvSpPr>
          <p:spPr bwMode="auto">
            <a:xfrm>
              <a:off x="4669701" y="2239963"/>
              <a:ext cx="2112099" cy="1539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Acquisition Execution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Final Design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Construction 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Cost , Scope, and Schedule Control 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Commissioning and Final Inspection</a:t>
              </a:r>
            </a:p>
            <a:p>
              <a:pPr marL="111125" indent="-111125">
                <a:lnSpc>
                  <a:spcPct val="98000"/>
                </a:lnSpc>
                <a:buFontTx/>
                <a:buChar char="•"/>
              </a:pPr>
              <a:r>
                <a:rPr lang="en-US" sz="1200" dirty="0">
                  <a:solidFill>
                    <a:srgbClr val="0A048A"/>
                  </a:solidFill>
                  <a:latin typeface="Arial" charset="0"/>
                </a:rPr>
                <a:t>Operational Evaluation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44A5B9-C325-48B2-9620-AC9EF210846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358900" y="465138"/>
            <a:ext cx="598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NNSA’s Project Improvement Strategy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900" y="1333500"/>
            <a:ext cx="8699500" cy="5219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kern="0" dirty="0">
                <a:latin typeface="+mn-lt"/>
              </a:rPr>
              <a:t>Best-in-class contractors compete for</a:t>
            </a:r>
            <a:r>
              <a:rPr lang="en-US" sz="2200" kern="0" dirty="0">
                <a:latin typeface="+mn-lt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Enterprise  Construction Management Services</a:t>
            </a:r>
            <a:r>
              <a:rPr lang="en-US" sz="2000" kern="0" dirty="0"/>
              <a:t> (ECMS)</a:t>
            </a:r>
            <a:r>
              <a:rPr lang="en-US" sz="2000" kern="0" dirty="0">
                <a:latin typeface="+mn-lt"/>
              </a:rPr>
              <a:t> for front end planning, alternative analysis, and field support during execution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Separate design and construction contracts (direct federal contracts)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Improved acquisition planning and strategies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kern="0" dirty="0">
                <a:latin typeface="+mn-lt"/>
              </a:rPr>
              <a:t>M&amp;O contractors focus on what they do best</a:t>
            </a:r>
            <a:r>
              <a:rPr lang="en-US" sz="2200" kern="0" dirty="0">
                <a:latin typeface="+mn-lt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Management and Operations of facilities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NNSA mission support, research and analysis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Capital Construction where it makes sense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kern="0" dirty="0">
                <a:latin typeface="+mn-lt"/>
              </a:rPr>
              <a:t>Change the </a:t>
            </a:r>
            <a:r>
              <a:rPr lang="en-US" sz="2200" b="1" kern="0" dirty="0" smtClean="0">
                <a:latin typeface="+mn-lt"/>
              </a:rPr>
              <a:t>Acquisition and </a:t>
            </a:r>
            <a:r>
              <a:rPr lang="en-US" sz="2200" b="1" kern="0" dirty="0">
                <a:latin typeface="+mn-lt"/>
              </a:rPr>
              <a:t>Project </a:t>
            </a:r>
            <a:r>
              <a:rPr lang="en-US" sz="2200" b="1" kern="0" dirty="0" err="1">
                <a:latin typeface="+mn-lt"/>
              </a:rPr>
              <a:t>Mgmnt</a:t>
            </a:r>
            <a:r>
              <a:rPr lang="en-US" sz="2200" b="1" kern="0" dirty="0">
                <a:latin typeface="+mn-lt"/>
              </a:rPr>
              <a:t> Culture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Broader universe of options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Instill PM discipline within the M&amp;O when they are used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2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104900" y="406400"/>
            <a:ext cx="6337300" cy="482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Changing </a:t>
            </a:r>
            <a:r>
              <a:rPr lang="en-US" sz="3600" dirty="0" err="1" smtClean="0">
                <a:solidFill>
                  <a:schemeClr val="tx1"/>
                </a:solidFill>
              </a:rPr>
              <a:t>Acq</a:t>
            </a:r>
            <a:r>
              <a:rPr lang="en-US" sz="3600" dirty="0" smtClean="0">
                <a:solidFill>
                  <a:schemeClr val="tx1"/>
                </a:solidFill>
              </a:rPr>
              <a:t> &amp; PM Culture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342900" y="-177800"/>
            <a:ext cx="3848100" cy="6337300"/>
          </a:xfrm>
        </p:spPr>
        <p:txBody>
          <a:bodyPr/>
          <a:lstStyle/>
          <a:p>
            <a:pPr>
              <a:buFontTx/>
              <a:buNone/>
            </a:pPr>
            <a:r>
              <a:rPr lang="en-US" sz="55600" dirty="0" smtClean="0">
                <a:latin typeface="Book Antiqua" pitchFamily="18" charset="0"/>
              </a:rPr>
              <a:t>F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587500"/>
            <a:ext cx="3416300" cy="5105400"/>
          </a:xfrm>
        </p:spPr>
        <p:txBody>
          <a:bodyPr/>
          <a:lstStyle/>
          <a:p>
            <a:pPr>
              <a:lnSpc>
                <a:spcPts val="5500"/>
              </a:lnSpc>
              <a:spcAft>
                <a:spcPts val="3000"/>
              </a:spcAft>
              <a:buFontTx/>
              <a:buNone/>
            </a:pPr>
            <a:r>
              <a:rPr lang="en-US" sz="7200" dirty="0" smtClean="0">
                <a:latin typeface="Book Antiqua" pitchFamily="18" charset="0"/>
              </a:rPr>
              <a:t>FP</a:t>
            </a:r>
          </a:p>
          <a:p>
            <a:pPr>
              <a:lnSpc>
                <a:spcPts val="5500"/>
              </a:lnSpc>
              <a:spcAft>
                <a:spcPts val="3000"/>
              </a:spcAft>
              <a:buFontTx/>
              <a:buNone/>
            </a:pPr>
            <a:r>
              <a:rPr lang="en-US" sz="7200" dirty="0" smtClean="0">
                <a:latin typeface="Book Antiqua" pitchFamily="18" charset="0"/>
              </a:rPr>
              <a:t>PIF</a:t>
            </a:r>
          </a:p>
          <a:p>
            <a:pPr>
              <a:lnSpc>
                <a:spcPts val="5500"/>
              </a:lnSpc>
              <a:spcAft>
                <a:spcPts val="3000"/>
              </a:spcAft>
              <a:buFontTx/>
              <a:buNone/>
            </a:pPr>
            <a:r>
              <a:rPr lang="en-US" sz="7200" dirty="0" smtClean="0">
                <a:latin typeface="Book Antiqua" pitchFamily="18" charset="0"/>
              </a:rPr>
              <a:t>PAF</a:t>
            </a:r>
          </a:p>
          <a:p>
            <a:pPr>
              <a:lnSpc>
                <a:spcPts val="5500"/>
              </a:lnSpc>
              <a:spcAft>
                <a:spcPts val="3000"/>
              </a:spcAft>
              <a:buFontTx/>
              <a:buNone/>
            </a:pPr>
            <a:r>
              <a:rPr lang="en-US" sz="7200" dirty="0" smtClean="0">
                <a:latin typeface="Book Antiqua" pitchFamily="18" charset="0"/>
              </a:rPr>
              <a:t>P(EPA)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9652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Think Different</a:t>
            </a:r>
            <a:endParaRPr lang="en-US" sz="4000" smtClean="0"/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 on the Contract Price and Schedule – Not TPC</a:t>
            </a:r>
          </a:p>
          <a:p>
            <a:r>
              <a:rPr lang="en-US" dirty="0" smtClean="0"/>
              <a:t>Army Corps of Engineers/Naval Facilities </a:t>
            </a:r>
            <a:r>
              <a:rPr lang="en-US" dirty="0" err="1" smtClean="0"/>
              <a:t>Engr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LANL, Pantex and Y-12</a:t>
            </a:r>
          </a:p>
          <a:p>
            <a:pPr lvl="1"/>
            <a:r>
              <a:rPr lang="en-US" dirty="0" smtClean="0"/>
              <a:t>Exploring Enterprise Partnership</a:t>
            </a:r>
          </a:p>
          <a:p>
            <a:r>
              <a:rPr lang="en-US" dirty="0" smtClean="0"/>
              <a:t>M&amp;O’s as CM’s for Federal Contracts</a:t>
            </a:r>
          </a:p>
          <a:p>
            <a:r>
              <a:rPr lang="en-US" dirty="0" smtClean="0"/>
              <a:t>Multi Year Fees </a:t>
            </a:r>
          </a:p>
          <a:p>
            <a:r>
              <a:rPr lang="en-US" dirty="0" smtClean="0"/>
              <a:t>Capital Asset Project Specific Fees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Counts </a:t>
            </a:r>
          </a:p>
          <a:p>
            <a:r>
              <a:rPr lang="en-US" dirty="0" smtClean="0"/>
              <a:t>Emphasize Front End Planning</a:t>
            </a:r>
          </a:p>
          <a:p>
            <a:pPr lvl="1"/>
            <a:r>
              <a:rPr lang="en-US" dirty="0" smtClean="0"/>
              <a:t>Design Management Baselines</a:t>
            </a:r>
          </a:p>
          <a:p>
            <a:pPr lvl="1"/>
            <a:r>
              <a:rPr lang="en-US" dirty="0" smtClean="0"/>
              <a:t>Affordability</a:t>
            </a:r>
          </a:p>
          <a:p>
            <a:pPr lvl="1"/>
            <a:r>
              <a:rPr lang="en-US" dirty="0" smtClean="0"/>
              <a:t>Alternative Analysis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7DB2-4425-4926-A96C-CE1F6986C13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8854</TotalTime>
  <Words>903</Words>
  <Application>Microsoft Office PowerPoint</Application>
  <PresentationFormat>On-screen Show (4:3)</PresentationFormat>
  <Paragraphs>232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Safety</vt:lpstr>
      <vt:lpstr>Why an APM?</vt:lpstr>
      <vt:lpstr>Slide 4</vt:lpstr>
      <vt:lpstr>Guiding Principles </vt:lpstr>
      <vt:lpstr>Slide 6</vt:lpstr>
      <vt:lpstr>Slide 7</vt:lpstr>
      <vt:lpstr>Changing Acq &amp; PM Culture</vt:lpstr>
      <vt:lpstr>Think Different</vt:lpstr>
      <vt:lpstr>Slide 10</vt:lpstr>
      <vt:lpstr>Small Business</vt:lpstr>
      <vt:lpstr>Slide 12</vt:lpstr>
      <vt:lpstr>State Construction Employment Change   Jan 2011 to Jan 2012 </vt:lpstr>
      <vt:lpstr>Change in Producer Prices for Construction vs.  Consumer Prices vs. ENR Construction Cost Index  </vt:lpstr>
      <vt:lpstr>Materials &amp; labor costs vs.  office &amp; highway bid prices</vt:lpstr>
      <vt:lpstr>Trends: 2013-2017</vt:lpstr>
      <vt:lpstr>Courage</vt:lpstr>
      <vt:lpstr>Slide 18</vt:lpstr>
      <vt:lpstr>Slide 19</vt:lpstr>
    </vt:vector>
  </TitlesOfParts>
  <Company>National Nuclear Security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NNSA/DP</dc:creator>
  <cp:lastModifiedBy>rainero</cp:lastModifiedBy>
  <cp:revision>345</cp:revision>
  <dcterms:created xsi:type="dcterms:W3CDTF">2004-10-19T18:30:50Z</dcterms:created>
  <dcterms:modified xsi:type="dcterms:W3CDTF">2012-04-03T18:58:52Z</dcterms:modified>
</cp:coreProperties>
</file>