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983" r:id="rId2"/>
    <p:sldId id="1291" r:id="rId3"/>
    <p:sldId id="1480" r:id="rId4"/>
    <p:sldId id="1293" r:id="rId5"/>
    <p:sldId id="1294" r:id="rId6"/>
    <p:sldId id="790" r:id="rId7"/>
    <p:sldId id="1409" r:id="rId8"/>
    <p:sldId id="1486" r:id="rId9"/>
    <p:sldId id="957" r:id="rId10"/>
    <p:sldId id="1104" r:id="rId11"/>
    <p:sldId id="1228" r:id="rId12"/>
    <p:sldId id="1485" r:id="rId13"/>
    <p:sldId id="1484" r:id="rId14"/>
    <p:sldId id="1278" r:id="rId15"/>
    <p:sldId id="1270" r:id="rId16"/>
    <p:sldId id="1224" r:id="rId17"/>
    <p:sldId id="1197" r:id="rId18"/>
    <p:sldId id="1198" r:id="rId19"/>
    <p:sldId id="1418" r:id="rId20"/>
    <p:sldId id="1419" r:id="rId21"/>
    <p:sldId id="1424" r:id="rId22"/>
    <p:sldId id="1433" r:id="rId23"/>
    <p:sldId id="1435" r:id="rId24"/>
    <p:sldId id="1447" r:id="rId25"/>
    <p:sldId id="1451" r:id="rId26"/>
    <p:sldId id="1449" r:id="rId27"/>
    <p:sldId id="1455" r:id="rId28"/>
    <p:sldId id="1456" r:id="rId29"/>
    <p:sldId id="1457" r:id="rId30"/>
    <p:sldId id="1373" r:id="rId31"/>
    <p:sldId id="1400" r:id="rId32"/>
    <p:sldId id="1369" r:id="rId33"/>
    <p:sldId id="1367" r:id="rId34"/>
    <p:sldId id="1483"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515186" initials="" lastIdx="3" clrIdx="0"/>
  <p:cmAuthor id="1" name="Karen"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75BF3"/>
    <a:srgbClr val="0000FF"/>
    <a:srgbClr val="003300"/>
    <a:srgbClr val="006600"/>
    <a:srgbClr val="F7FEB8"/>
    <a:srgbClr val="16864B"/>
    <a:srgbClr val="D0D8E8"/>
    <a:srgbClr val="4B36CA"/>
    <a:srgbClr val="5A4EB2"/>
    <a:srgbClr val="33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03" autoAdjust="0"/>
    <p:restoredTop sz="70693" autoAdjust="0"/>
  </p:normalViewPr>
  <p:slideViewPr>
    <p:cSldViewPr>
      <p:cViewPr>
        <p:scale>
          <a:sx n="70" d="100"/>
          <a:sy n="70" d="100"/>
        </p:scale>
        <p:origin x="-3102" y="-1134"/>
      </p:cViewPr>
      <p:guideLst>
        <p:guide orient="horz" pos="2160"/>
        <p:guide pos="2880"/>
      </p:guideLst>
    </p:cSldViewPr>
  </p:slideViewPr>
  <p:notesTextViewPr>
    <p:cViewPr>
      <p:scale>
        <a:sx n="125" d="100"/>
        <a:sy n="125" d="100"/>
      </p:scale>
      <p:origin x="0" y="0"/>
    </p:cViewPr>
  </p:notesTextViewPr>
  <p:sorterViewPr>
    <p:cViewPr>
      <p:scale>
        <a:sx n="90" d="100"/>
        <a:sy n="90" d="100"/>
      </p:scale>
      <p:origin x="0" y="0"/>
    </p:cViewPr>
  </p:sorterViewPr>
  <p:notesViewPr>
    <p:cSldViewPr>
      <p:cViewPr varScale="1">
        <p:scale>
          <a:sx n="55" d="100"/>
          <a:sy n="55" d="100"/>
        </p:scale>
        <p:origin x="-1806"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aren\AppData\Local\Temp\Temp1_Cost%20Performance%20-%20WBS.zip\Cost%20Performance%20-%20WBS\WBS%20IEAC%20Analysi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000" b="1" i="0" u="none" strike="noStrike" baseline="0">
                <a:solidFill>
                  <a:srgbClr val="000000"/>
                </a:solidFill>
                <a:latin typeface="Arial"/>
                <a:ea typeface="Arial"/>
                <a:cs typeface="Arial"/>
              </a:defRPr>
            </a:pPr>
            <a:r>
              <a:rPr lang="en-US" sz="1800" dirty="0"/>
              <a:t>WBS IEAC Analysis</a:t>
            </a:r>
          </a:p>
        </c:rich>
      </c:tx>
      <c:layout>
        <c:manualLayout>
          <c:xMode val="edge"/>
          <c:yMode val="edge"/>
          <c:x val="0.39874920807312886"/>
          <c:y val="1.8817022872140987E-2"/>
        </c:manualLayout>
      </c:layout>
      <c:spPr>
        <a:noFill/>
        <a:ln w="25400">
          <a:noFill/>
        </a:ln>
      </c:spPr>
    </c:title>
    <c:plotArea>
      <c:layout>
        <c:manualLayout>
          <c:layoutTarget val="inner"/>
          <c:xMode val="edge"/>
          <c:yMode val="edge"/>
          <c:x val="0.11568900554097404"/>
          <c:y val="0.11958331188993533"/>
          <c:w val="0.86277760279965221"/>
          <c:h val="0.77077110459232068"/>
        </c:manualLayout>
      </c:layout>
      <c:barChart>
        <c:barDir val="col"/>
        <c:grouping val="clustered"/>
        <c:ser>
          <c:idx val="0"/>
          <c:order val="0"/>
          <c:tx>
            <c:v>Values</c:v>
          </c:tx>
          <c:spPr>
            <a:solidFill>
              <a:srgbClr val="9999FF"/>
            </a:solidFill>
            <a:ln w="12700">
              <a:solidFill>
                <a:srgbClr val="000000"/>
              </a:solidFill>
              <a:prstDash val="solid"/>
            </a:ln>
          </c:spPr>
          <c:dPt>
            <c:idx val="0"/>
            <c:spPr>
              <a:gradFill rotWithShape="0">
                <a:gsLst>
                  <a:gs pos="0">
                    <a:srgbClr val="0000FF">
                      <a:gamma/>
                      <a:shade val="46275"/>
                      <a:invGamma/>
                    </a:srgbClr>
                  </a:gs>
                  <a:gs pos="100000">
                    <a:srgbClr val="0000FF"/>
                  </a:gs>
                </a:gsLst>
                <a:lin ang="5400000" scaled="1"/>
              </a:gradFill>
              <a:ln w="12700">
                <a:solidFill>
                  <a:srgbClr val="000000"/>
                </a:solidFill>
                <a:prstDash val="solid"/>
              </a:ln>
            </c:spPr>
          </c:dPt>
          <c:dPt>
            <c:idx val="1"/>
            <c:spPr>
              <a:gradFill rotWithShape="0">
                <a:gsLst>
                  <a:gs pos="0">
                    <a:srgbClr val="00FF00">
                      <a:gamma/>
                      <a:shade val="46275"/>
                      <a:invGamma/>
                    </a:srgbClr>
                  </a:gs>
                  <a:gs pos="100000">
                    <a:srgbClr val="00FF00"/>
                  </a:gs>
                </a:gsLst>
                <a:lin ang="5400000" scaled="1"/>
              </a:gradFill>
              <a:ln w="12700">
                <a:solidFill>
                  <a:srgbClr val="000000"/>
                </a:solidFill>
                <a:prstDash val="solid"/>
              </a:ln>
            </c:spPr>
          </c:dPt>
          <c:dPt>
            <c:idx val="2"/>
            <c:spPr>
              <a:gradFill rotWithShape="0">
                <a:gsLst>
                  <a:gs pos="0">
                    <a:srgbClr val="C0C0C0">
                      <a:gamma/>
                      <a:shade val="46275"/>
                      <a:invGamma/>
                    </a:srgbClr>
                  </a:gs>
                  <a:gs pos="100000">
                    <a:srgbClr val="C0C0C0"/>
                  </a:gs>
                </a:gsLst>
                <a:lin ang="5400000" scaled="1"/>
              </a:gradFill>
              <a:ln w="12700">
                <a:solidFill>
                  <a:srgbClr val="000000"/>
                </a:solidFill>
                <a:prstDash val="solid"/>
              </a:ln>
            </c:spPr>
          </c:dPt>
          <c:dPt>
            <c:idx val="3"/>
            <c:spPr>
              <a:gradFill rotWithShape="0">
                <a:gsLst>
                  <a:gs pos="0">
                    <a:srgbClr val="0000FF">
                      <a:gamma/>
                      <a:shade val="46275"/>
                      <a:invGamma/>
                    </a:srgbClr>
                  </a:gs>
                  <a:gs pos="100000">
                    <a:srgbClr val="0000FF"/>
                  </a:gs>
                </a:gsLst>
                <a:lin ang="5400000" scaled="1"/>
              </a:gradFill>
              <a:ln w="12700">
                <a:solidFill>
                  <a:srgbClr val="000000"/>
                </a:solidFill>
                <a:prstDash val="solid"/>
              </a:ln>
            </c:spPr>
          </c:dPt>
          <c:dPt>
            <c:idx val="4"/>
            <c:spPr>
              <a:gradFill rotWithShape="0">
                <a:gsLst>
                  <a:gs pos="0">
                    <a:srgbClr val="00FF00">
                      <a:gamma/>
                      <a:shade val="46275"/>
                      <a:invGamma/>
                    </a:srgbClr>
                  </a:gs>
                  <a:gs pos="100000">
                    <a:srgbClr val="00FF00"/>
                  </a:gs>
                </a:gsLst>
                <a:lin ang="5400000" scaled="1"/>
              </a:gradFill>
              <a:ln w="12700">
                <a:solidFill>
                  <a:srgbClr val="000000"/>
                </a:solidFill>
                <a:prstDash val="solid"/>
              </a:ln>
            </c:spPr>
          </c:dPt>
          <c:dPt>
            <c:idx val="5"/>
            <c:spPr>
              <a:gradFill rotWithShape="0">
                <a:gsLst>
                  <a:gs pos="0">
                    <a:srgbClr val="FF0000">
                      <a:gamma/>
                      <a:shade val="46275"/>
                      <a:invGamma/>
                    </a:srgbClr>
                  </a:gs>
                  <a:gs pos="100000">
                    <a:srgbClr val="FF0000"/>
                  </a:gs>
                </a:gsLst>
                <a:lin ang="5400000" scaled="1"/>
              </a:gradFill>
              <a:ln w="12700">
                <a:solidFill>
                  <a:srgbClr val="000000"/>
                </a:solidFill>
                <a:prstDash val="solid"/>
              </a:ln>
            </c:spPr>
          </c:dPt>
          <c:dPt>
            <c:idx val="6"/>
            <c:spPr>
              <a:gradFill rotWithShape="0">
                <a:gsLst>
                  <a:gs pos="0">
                    <a:srgbClr val="FF0000">
                      <a:gamma/>
                      <a:shade val="46275"/>
                      <a:invGamma/>
                    </a:srgbClr>
                  </a:gs>
                  <a:gs pos="100000">
                    <a:srgbClr val="FF0000"/>
                  </a:gs>
                </a:gsLst>
                <a:lin ang="5400000" scaled="1"/>
              </a:gradFill>
              <a:ln w="12700">
                <a:solidFill>
                  <a:srgbClr val="000000"/>
                </a:solidFill>
                <a:prstDash val="solid"/>
              </a:ln>
            </c:spPr>
          </c:dPt>
          <c:dPt>
            <c:idx val="7"/>
            <c:spPr>
              <a:gradFill rotWithShape="0">
                <a:gsLst>
                  <a:gs pos="0">
                    <a:srgbClr val="FF0000">
                      <a:gamma/>
                      <a:shade val="46275"/>
                      <a:invGamma/>
                    </a:srgbClr>
                  </a:gs>
                  <a:gs pos="100000">
                    <a:srgbClr val="FF0000"/>
                  </a:gs>
                </a:gsLst>
                <a:lin ang="5400000" scaled="1"/>
              </a:gradFill>
              <a:ln w="12700">
                <a:solidFill>
                  <a:srgbClr val="000000"/>
                </a:solidFill>
                <a:prstDash val="solid"/>
              </a:ln>
            </c:spPr>
          </c:dPt>
          <c:cat>
            <c:strRef>
              <c:f>'[WBS IEAC Analysis.xls]REPORT'!$E$3:$L$3</c:f>
              <c:strCache>
                <c:ptCount val="8"/>
                <c:pt idx="0">
                  <c:v>BAC</c:v>
                </c:pt>
                <c:pt idx="1">
                  <c:v>EAC</c:v>
                </c:pt>
                <c:pt idx="2">
                  <c:v>BCWS</c:v>
                </c:pt>
                <c:pt idx="3">
                  <c:v>BCWP</c:v>
                </c:pt>
                <c:pt idx="4">
                  <c:v>ACWP</c:v>
                </c:pt>
                <c:pt idx="5">
                  <c:v>IEAC (CPi)</c:v>
                </c:pt>
                <c:pt idx="6">
                  <c:v>IEAC (CPI x SPi)</c:v>
                </c:pt>
                <c:pt idx="7">
                  <c:v>IEAC (3 Per Avg)</c:v>
                </c:pt>
              </c:strCache>
            </c:strRef>
          </c:cat>
          <c:val>
            <c:numRef>
              <c:f>'[WBS IEAC Analysis.xls]REPORT'!$E$239:$L$239</c:f>
              <c:numCache>
                <c:formatCode>"$"#,##0.00</c:formatCode>
                <c:ptCount val="8"/>
                <c:pt idx="0">
                  <c:v>1203931397.0899999</c:v>
                </c:pt>
                <c:pt idx="1">
                  <c:v>1260800606</c:v>
                </c:pt>
                <c:pt idx="2">
                  <c:v>883197788.38</c:v>
                </c:pt>
                <c:pt idx="3">
                  <c:v>853128800.22000003</c:v>
                </c:pt>
                <c:pt idx="4">
                  <c:v>863982970.58000004</c:v>
                </c:pt>
                <c:pt idx="5">
                  <c:v>1219248751.8462791</c:v>
                </c:pt>
                <c:pt idx="6">
                  <c:v>1231770287.3609555</c:v>
                </c:pt>
                <c:pt idx="7">
                  <c:v>1252499750.8705986</c:v>
                </c:pt>
              </c:numCache>
            </c:numRef>
          </c:val>
        </c:ser>
        <c:dLbls/>
        <c:axId val="62931328"/>
        <c:axId val="62932864"/>
      </c:barChart>
      <c:catAx>
        <c:axId val="62931328"/>
        <c:scaling>
          <c:orientation val="minMax"/>
        </c:scaling>
        <c:axPos val="b"/>
        <c:numFmt formatCode="General" sourceLinked="1"/>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62932864"/>
        <c:crosses val="autoZero"/>
        <c:auto val="1"/>
        <c:lblAlgn val="ctr"/>
        <c:lblOffset val="100"/>
        <c:tickMarkSkip val="1"/>
      </c:catAx>
      <c:valAx>
        <c:axId val="62932864"/>
        <c:scaling>
          <c:orientation val="minMax"/>
        </c:scaling>
        <c:axPos val="l"/>
        <c:majorGridlines>
          <c:spPr>
            <a:ln w="3175">
              <a:solidFill>
                <a:srgbClr val="C0C0C0"/>
              </a:solidFill>
              <a:prstDash val="solid"/>
            </a:ln>
          </c:spPr>
        </c:majorGridlines>
        <c:numFmt formatCode="&quot;$&quot;#,##0.00" sourceLinked="1"/>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62931328"/>
        <c:crosses val="autoZero"/>
        <c:crossBetween val="between"/>
      </c:valAx>
      <c:dTable>
        <c:showHorzBorder val="1"/>
        <c:showVertBorder val="1"/>
        <c:showOutline val="1"/>
        <c:spPr>
          <a:ln w="3175">
            <a:solidFill>
              <a:srgbClr val="000000"/>
            </a:solidFill>
            <a:prstDash val="solid"/>
          </a:ln>
        </c:spPr>
        <c:txPr>
          <a:bodyPr/>
          <a:lstStyle/>
          <a:p>
            <a:pPr rtl="0">
              <a:defRPr sz="800" b="0" i="0" u="none" strike="noStrike" baseline="0">
                <a:solidFill>
                  <a:srgbClr val="000000"/>
                </a:solidFill>
                <a:latin typeface="Arial"/>
                <a:ea typeface="Arial"/>
                <a:cs typeface="Arial"/>
              </a:defRPr>
            </a:pPr>
            <a:endParaRPr lang="en-US"/>
          </a:p>
        </c:txPr>
      </c:dTable>
      <c:spPr>
        <a:noFill/>
        <a:ln w="3175">
          <a:solidFill>
            <a:srgbClr val="000000"/>
          </a:solidFill>
          <a:prstDash val="solid"/>
        </a:ln>
      </c:spPr>
    </c:plotArea>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cdr:x>
      <cdr:y>0</cdr:y>
    </cdr:from>
    <cdr:to>
      <cdr:x>0.504</cdr:x>
      <cdr:y>0.14525</cdr:y>
    </cdr:to>
    <cdr:sp macro="" textlink="">
      <cdr:nvSpPr>
        <cdr:cNvPr id="2092" name="shpChartHdr"/>
        <cdr:cNvSpPr txBox="1">
          <a:spLocks xmlns:a="http://schemas.openxmlformats.org/drawingml/2006/main" noChangeArrowheads="1"/>
        </cdr:cNvSpPr>
      </cdr:nvSpPr>
      <cdr:spPr bwMode="auto">
        <a:xfrm xmlns:a="http://schemas.openxmlformats.org/drawingml/2006/main">
          <a:off x="-571500" y="-2438400"/>
          <a:ext cx="4320540" cy="84670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0" tIns="0" rIns="0" bIns="0" anchor="t" upright="1"/>
        <a:lstStyle xmlns:a="http://schemas.openxmlformats.org/drawingml/2006/main"/>
        <a:p xmlns:a="http://schemas.openxmlformats.org/drawingml/2006/main">
          <a:pPr algn="l" rtl="0">
            <a:defRPr sz="1000"/>
          </a:pPr>
          <a:endParaRPr lang="en-US" sz="800" b="0" i="0" u="none" strike="noStrike" baseline="0" dirty="0">
            <a:solidFill>
              <a:srgbClr val="000000"/>
            </a:solidFill>
            <a:latin typeface="Arial"/>
            <a:cs typeface="Arial"/>
          </a:endParaRPr>
        </a:p>
      </cdr:txBody>
    </cdr:sp>
  </cdr:relSizeAnchor>
  <cdr:absSizeAnchor xmlns:cdr="http://schemas.openxmlformats.org/drawingml/2006/chartDrawing">
    <cdr:from>
      <cdr:x>0.859</cdr:x>
      <cdr:y>0</cdr:y>
    </cdr:from>
    <cdr:ext cx="0" cy="0"/>
    <cdr:pic>
      <cdr:nvPicPr>
        <cdr:cNvPr id="2059" name="Picture 11"/>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srcRect xmlns:a="http://schemas.openxmlformats.org/drawingml/2006/main"/>
        <a:stretch xmlns:a="http://schemas.openxmlformats.org/drawingml/2006/main">
          <a:fillRect/>
        </a:stretch>
      </cdr:blipFill>
      <cdr:spPr bwMode="auto">
        <a:xfrm xmlns:a="http://schemas.openxmlformats.org/drawingml/2006/main">
          <a:off x="7309740" y="0"/>
          <a:ext cx="1276576" cy="343031"/>
        </a:xfrm>
        <a:prstGeom xmlns:a="http://schemas.openxmlformats.org/drawingml/2006/main" prst="rect">
          <a:avLst/>
        </a:prstGeom>
        <a:noFill xmlns:a="http://schemas.openxmlformats.org/drawingml/2006/main"/>
      </cdr:spPr>
    </cdr:pic>
  </cdr:abs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513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32" tIns="45716" rIns="91432" bIns="45716" rtlCol="0"/>
          <a:lstStyle>
            <a:lvl1pPr algn="r">
              <a:defRPr sz="1200"/>
            </a:lvl1pPr>
          </a:lstStyle>
          <a:p>
            <a:fld id="{19FCC662-6A26-4D68-9239-B7AF8398C96E}" type="datetimeFigureOut">
              <a:rPr lang="en-US" smtClean="0"/>
              <a:pPr/>
              <a:t>4/2/2012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32" tIns="45716" rIns="91432" bIns="45716" rtlCol="0" anchor="b"/>
          <a:lstStyle>
            <a:lvl1pPr algn="r">
              <a:defRPr sz="1200"/>
            </a:lvl1pPr>
          </a:lstStyle>
          <a:p>
            <a:fld id="{C87D6EE0-D3C2-40AC-A990-45838B7C9822}" type="slidenum">
              <a:rPr lang="en-US" smtClean="0"/>
              <a:pPr/>
              <a:t>‹#›</a:t>
            </a:fld>
            <a:endParaRPr lang="en-US"/>
          </a:p>
        </p:txBody>
      </p:sp>
    </p:spTree>
    <p:extLst>
      <p:ext uri="{BB962C8B-B14F-4D97-AF65-F5344CB8AC3E}">
        <p14:creationId xmlns:p14="http://schemas.microsoft.com/office/powerpoint/2010/main" xmlns="" val="4163918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475" cy="46513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970339" y="1"/>
            <a:ext cx="3038475" cy="465138"/>
          </a:xfrm>
          <a:prstGeom prst="rect">
            <a:avLst/>
          </a:prstGeom>
        </p:spPr>
        <p:txBody>
          <a:bodyPr vert="horz" lIns="91432" tIns="45716" rIns="91432" bIns="45716" rtlCol="0"/>
          <a:lstStyle>
            <a:lvl1pPr algn="r">
              <a:defRPr sz="1200"/>
            </a:lvl1pPr>
          </a:lstStyle>
          <a:p>
            <a:fld id="{089B6993-2A42-4D92-BE4E-63BE2521FEA4}" type="datetimeFigureOut">
              <a:rPr lang="en-US" smtClean="0"/>
              <a:pPr/>
              <a:t>4/2/2012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5"/>
            <a:ext cx="3038475" cy="465138"/>
          </a:xfrm>
          <a:prstGeom prst="rect">
            <a:avLst/>
          </a:prstGeom>
        </p:spPr>
        <p:txBody>
          <a:bodyPr vert="horz" lIns="91432" tIns="45716" rIns="91432" bIns="45716" rtlCol="0" anchor="b"/>
          <a:lstStyle>
            <a:lvl1pPr algn="r">
              <a:defRPr sz="1200"/>
            </a:lvl1pPr>
          </a:lstStyle>
          <a:p>
            <a:fld id="{D08A7121-6F6A-4DA6-9302-CB750FE55731}" type="slidenum">
              <a:rPr lang="en-US" smtClean="0"/>
              <a:pPr/>
              <a:t>‹#›</a:t>
            </a:fld>
            <a:endParaRPr lang="en-US"/>
          </a:p>
        </p:txBody>
      </p:sp>
    </p:spTree>
    <p:extLst>
      <p:ext uri="{BB962C8B-B14F-4D97-AF65-F5344CB8AC3E}">
        <p14:creationId xmlns:p14="http://schemas.microsoft.com/office/powerpoint/2010/main" xmlns="" val="198527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8A7121-6F6A-4DA6-9302-CB750FE5573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The DOE surveillance process differs from the certification process in that the certification review includes all guidelines from both a procedural and implementation perspective, and a portion of the review is conducted on site to observe integration of tools, conduct interviews, and interact with users. The DOE surveillance process will normally focus on areas identified as a result of risk and data analysis. Surveillance may be routine or situational as in an Implementation Review or RFC depending on the circumstances. Regardless of the purpose of review, i.e. routine surveillance, implementation, or RFC, the basic process of risk evaluation and data analysis is the same. The difference is that the scope, depth, and rigor may be tailored to suit the situation prompting the review. </a:t>
            </a:r>
            <a:endParaRPr lang="en-US" dirty="0"/>
          </a:p>
        </p:txBody>
      </p:sp>
      <p:sp>
        <p:nvSpPr>
          <p:cNvPr id="4" name="Slide Number Placeholder 3"/>
          <p:cNvSpPr>
            <a:spLocks noGrp="1"/>
          </p:cNvSpPr>
          <p:nvPr>
            <p:ph type="sldNum" sz="quarter" idx="10"/>
          </p:nvPr>
        </p:nvSpPr>
        <p:spPr/>
        <p:txBody>
          <a:bodyPr/>
          <a:lstStyle/>
          <a:p>
            <a:fld id="{D08A7121-6F6A-4DA6-9302-CB750FE55731}"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OECM uses PARS II as a foundational tool in the surveillance process because that is where the EV data is and the reporting capability allow OECM to quickly analyze and focus in on the issues. Since FPDs are boots on the ground first line of defense with respect to EV data reliability, they need to be aware of how OECM is doing business now and that they can adopt the same approach...and if they do and do so effectively, OECM involvement in their lives can be significantly reduced. The other stakeholders are also involved – PMSO</a:t>
            </a:r>
            <a:r>
              <a:rPr lang="en-US" baseline="0" dirty="0" smtClean="0"/>
              <a:t> participates with OECM on surveillance reviews, and they also conduct their own surveillances for those portfolios with no project greater than $100M.  The contractor is also a stakeholder as they are the ones being reviewed so process awareness is key, and they are also responsible for conducting internal surveillance and many of these methods would be helpful for them to apply.  </a:t>
            </a:r>
            <a:endParaRPr lang="en-US" dirty="0"/>
          </a:p>
        </p:txBody>
      </p:sp>
      <p:sp>
        <p:nvSpPr>
          <p:cNvPr id="4" name="Slide Number Placeholder 3"/>
          <p:cNvSpPr>
            <a:spLocks noGrp="1"/>
          </p:cNvSpPr>
          <p:nvPr>
            <p:ph type="sldNum" sz="quarter" idx="10"/>
          </p:nvPr>
        </p:nvSpPr>
        <p:spPr/>
        <p:txBody>
          <a:bodyPr/>
          <a:lstStyle/>
          <a:p>
            <a:fld id="{D08A7121-6F6A-4DA6-9302-CB750FE55731}" type="slidenum">
              <a:rPr lang="en-US" smtClean="0"/>
              <a:pPr/>
              <a:t>23</a:t>
            </a:fld>
            <a:endParaRPr lang="en-US"/>
          </a:p>
        </p:txBody>
      </p:sp>
    </p:spTree>
    <p:extLst>
      <p:ext uri="{BB962C8B-B14F-4D97-AF65-F5344CB8AC3E}">
        <p14:creationId xmlns:p14="http://schemas.microsoft.com/office/powerpoint/2010/main" xmlns="" val="336848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DOE surveillance process differs from the certification process in that the certification review includes all guidelines from both a procedural and implementation perspective, and a portion of the review is conducted on site to observe integration of tools, conduct interviews, and interact with users. The DOE surveillance process will normally focus on areas identified as a result of risk and data analysis. Surveillance may be routine or situational as in an Implementation Review or RFC. Regardless of the purpose of review, i.e. routine surveillance, implementation, or RFC, the basic process of risk evaluation and data analysis is the same. The difference is that the scope, depth, and rigor may be tailored to suit the situation prompting the review..  </a:t>
            </a:r>
          </a:p>
          <a:p>
            <a:r>
              <a:rPr lang="en-US" dirty="0" smtClean="0"/>
              <a:t> </a:t>
            </a:r>
          </a:p>
          <a:p>
            <a:r>
              <a:rPr lang="en-US" dirty="0" smtClean="0"/>
              <a:t>A recommended approach for EVMS surveillance is to conduct risk based, data driven continual surveillance. This may be done by conducting a risk assessment to identify areas of EVMS risk in each project, reviewing and analyzing EV data, and other artifacts including reports from recent project reviews. If the data or risk warrants a deeper look, then a desk audit may be conducted to gain more insight to include interviews with contractor and FPD staff, and review of additional supporting data requested from the contractor. Should areas of concern arise that cannot be sufficiently addressed off site, then an on-site review team may be assembled to focus on those remaining areas of concern. </a:t>
            </a:r>
            <a:endParaRPr lang="en-US" dirty="0"/>
          </a:p>
        </p:txBody>
      </p:sp>
      <p:sp>
        <p:nvSpPr>
          <p:cNvPr id="4" name="Slide Number Placeholder 3"/>
          <p:cNvSpPr>
            <a:spLocks noGrp="1"/>
          </p:cNvSpPr>
          <p:nvPr>
            <p:ph type="sldNum" sz="quarter" idx="10"/>
          </p:nvPr>
        </p:nvSpPr>
        <p:spPr/>
        <p:txBody>
          <a:bodyPr/>
          <a:lstStyle/>
          <a:p>
            <a:fld id="{D08A7121-6F6A-4DA6-9302-CB750FE55731}" type="slidenum">
              <a:rPr lang="en-US" smtClean="0"/>
              <a:pPr/>
              <a:t>24</a:t>
            </a:fld>
            <a:endParaRPr lang="en-US"/>
          </a:p>
        </p:txBody>
      </p:sp>
    </p:spTree>
    <p:extLst>
      <p:ext uri="{BB962C8B-B14F-4D97-AF65-F5344CB8AC3E}">
        <p14:creationId xmlns:p14="http://schemas.microsoft.com/office/powerpoint/2010/main" xmlns="" val="4034728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our first look at the Risk Matrix.  It was introduced by NDIA and DCMA several years ago, and has been successful in application.  OECM applies this to all projects within a contractor’s portfolio if one or more is over the $100M threshold assigned in DOE O 413.3B. OECM recommends the PMSO uses a similar approach for contractors with portfolios with one or more projects greater than $50M but none over $100M.  And of course, this method is useful for all responsible for EVMS surveillance including contractors and FPD </a:t>
            </a:r>
            <a:r>
              <a:rPr lang="en-US" baseline="0" smtClean="0"/>
              <a:t>site offices. </a:t>
            </a:r>
            <a:endParaRPr lang="en-US" dirty="0"/>
          </a:p>
        </p:txBody>
      </p:sp>
      <p:sp>
        <p:nvSpPr>
          <p:cNvPr id="4" name="Slide Number Placeholder 3"/>
          <p:cNvSpPr>
            <a:spLocks noGrp="1"/>
          </p:cNvSpPr>
          <p:nvPr>
            <p:ph type="sldNum" sz="quarter" idx="10"/>
          </p:nvPr>
        </p:nvSpPr>
        <p:spPr/>
        <p:txBody>
          <a:bodyPr/>
          <a:lstStyle/>
          <a:p>
            <a:fld id="{D08A7121-6F6A-4DA6-9302-CB750FE55731}"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14319">
              <a:defRPr/>
            </a:pPr>
            <a:r>
              <a:rPr lang="en-US" dirty="0" smtClean="0"/>
              <a:t>Go to the Analysis folder</a:t>
            </a:r>
            <a:r>
              <a:rPr lang="en-US" baseline="0" dirty="0" smtClean="0"/>
              <a:t> </a:t>
            </a:r>
            <a:r>
              <a:rPr lang="en-US" dirty="0" smtClean="0"/>
              <a:t>in the reports section of PARS II to find the primary data you will need to get started. The information</a:t>
            </a:r>
            <a:r>
              <a:rPr lang="en-US" baseline="0" dirty="0" smtClean="0"/>
              <a:t> available to assist the analyst will be discussed in the Analysis module of this training. </a:t>
            </a:r>
            <a:endParaRPr lang="en-US" dirty="0" smtClean="0"/>
          </a:p>
          <a:p>
            <a:endParaRPr lang="en-US" dirty="0"/>
          </a:p>
        </p:txBody>
      </p:sp>
      <p:sp>
        <p:nvSpPr>
          <p:cNvPr id="4" name="Slide Number Placeholder 3"/>
          <p:cNvSpPr>
            <a:spLocks noGrp="1"/>
          </p:cNvSpPr>
          <p:nvPr>
            <p:ph type="sldNum" sz="quarter" idx="10"/>
          </p:nvPr>
        </p:nvSpPr>
        <p:spPr/>
        <p:txBody>
          <a:bodyPr/>
          <a:lstStyle/>
          <a:p>
            <a:fld id="{D08A7121-6F6A-4DA6-9302-CB750FE55731}" type="slidenum">
              <a:rPr lang="en-US" smtClean="0"/>
              <a:pPr/>
              <a:t>26</a:t>
            </a:fld>
            <a:endParaRPr lang="en-US"/>
          </a:p>
        </p:txBody>
      </p:sp>
    </p:spTree>
    <p:extLst>
      <p:ext uri="{BB962C8B-B14F-4D97-AF65-F5344CB8AC3E}">
        <p14:creationId xmlns:p14="http://schemas.microsoft.com/office/powerpoint/2010/main" xmlns="" val="376254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81100" y="696913"/>
            <a:ext cx="4648200" cy="3486150"/>
          </a:xfrm>
          <a:ln/>
        </p:spPr>
      </p:sp>
      <p:sp>
        <p:nvSpPr>
          <p:cNvPr id="176131" name="Rectangle 3"/>
          <p:cNvSpPr>
            <a:spLocks noGrp="1" noChangeArrowheads="1"/>
          </p:cNvSpPr>
          <p:nvPr>
            <p:ph type="body" idx="1"/>
          </p:nvPr>
        </p:nvSpPr>
        <p:spPr>
          <a:noFill/>
          <a:ln/>
        </p:spPr>
        <p:txBody>
          <a:bodyPr/>
          <a:lstStyle/>
          <a:p>
            <a:r>
              <a:rPr lang="en-US" dirty="0" smtClean="0"/>
              <a:t>The PARS II Baseline Volatility report takes the end of period baseline plan for the last 12 month period and calculates an  average percent change of PMB over a six month period. </a:t>
            </a:r>
          </a:p>
          <a:p>
            <a:endParaRPr lang="en-US" dirty="0" smtClean="0"/>
          </a:p>
          <a:p>
            <a:r>
              <a:rPr lang="en-US" dirty="0" smtClean="0"/>
              <a:t>In second calculation, if the value is negative, then BCWS is moved forward (later in the project). If BCWS is positive, then work is being moved sooner, to be done earlier than planned. </a:t>
            </a:r>
            <a:endParaRPr lang="en-US" sz="10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81100" y="696913"/>
            <a:ext cx="4648200" cy="3486150"/>
          </a:xfrm>
          <a:ln/>
        </p:spPr>
      </p:sp>
      <p:sp>
        <p:nvSpPr>
          <p:cNvPr id="176131" name="Rectangle 3"/>
          <p:cNvSpPr>
            <a:spLocks noGrp="1" noChangeArrowheads="1"/>
          </p:cNvSpPr>
          <p:nvPr>
            <p:ph type="body" idx="1"/>
          </p:nvPr>
        </p:nvSpPr>
        <p:spPr>
          <a:noFill/>
          <a:ln/>
        </p:spPr>
        <p:txBody>
          <a:bodyPr/>
          <a:lstStyle/>
          <a:p>
            <a:r>
              <a:rPr lang="en-US" dirty="0" smtClean="0"/>
              <a:t>The PARS II Baseline Volatility report takes the end of period baseline plan for the last 12 month period and calculates an  average percent change of PMB over a six month period. </a:t>
            </a:r>
          </a:p>
          <a:p>
            <a:endParaRPr lang="en-US" dirty="0" smtClean="0"/>
          </a:p>
          <a:p>
            <a:r>
              <a:rPr lang="en-US" dirty="0" smtClean="0"/>
              <a:t>In second calculation, if the value is negative, then BCWS is moved forward (later in the project). If BCWS is positive, then work is being moved sooner, to be done earlier than planned. </a:t>
            </a:r>
            <a:endParaRPr lang="en-US" sz="10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81100" y="696913"/>
            <a:ext cx="4648200" cy="3486150"/>
          </a:xfrm>
          <a:ln/>
        </p:spPr>
      </p:sp>
      <p:sp>
        <p:nvSpPr>
          <p:cNvPr id="176131" name="Rectangle 3"/>
          <p:cNvSpPr>
            <a:spLocks noGrp="1" noChangeArrowheads="1"/>
          </p:cNvSpPr>
          <p:nvPr>
            <p:ph type="body" idx="1"/>
          </p:nvPr>
        </p:nvSpPr>
        <p:spPr>
          <a:noFill/>
          <a:ln/>
        </p:spPr>
        <p:txBody>
          <a:bodyPr/>
          <a:lstStyle/>
          <a:p>
            <a:r>
              <a:rPr lang="en-US" dirty="0" smtClean="0"/>
              <a:t>The PARS II Baseline Volatility report takes the end of period baseline plan for the last 12 month period and calculates an  average percent change of PMB over a six month period. </a:t>
            </a:r>
          </a:p>
          <a:p>
            <a:endParaRPr lang="en-US" dirty="0" smtClean="0"/>
          </a:p>
          <a:p>
            <a:r>
              <a:rPr lang="en-US" dirty="0" smtClean="0"/>
              <a:t>In second calculation, if the value is negative, then BCWS is moved forward (later in the project). If BCWS is positive, then work is being moved sooner, to be done earlier than planned. </a:t>
            </a:r>
            <a:endParaRPr lang="en-US" sz="10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A7121-6F6A-4DA6-9302-CB750FE55731}" type="slidenum">
              <a:rPr lang="en-US" smtClean="0"/>
              <a:pPr/>
              <a:t>30</a:t>
            </a:fld>
            <a:endParaRPr lang="en-US"/>
          </a:p>
        </p:txBody>
      </p:sp>
    </p:spTree>
    <p:extLst>
      <p:ext uri="{BB962C8B-B14F-4D97-AF65-F5344CB8AC3E}">
        <p14:creationId xmlns:p14="http://schemas.microsoft.com/office/powerpoint/2010/main" xmlns="" val="1094364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319">
              <a:defRPr/>
            </a:pPr>
            <a:r>
              <a:rPr lang="en-US" dirty="0" smtClean="0"/>
              <a:t>You can find this report at PARS II Report – Analysis Folder, WBS IEAC Analysis.</a:t>
            </a:r>
            <a:r>
              <a:rPr lang="en-US" baseline="0" dirty="0" smtClean="0"/>
              <a:t> The contractor’s EAC appears reasonable based on range from the three independent EACs.  When overruns are forecast, consider the relationship of any variances at completion to the remaining Contingency. </a:t>
            </a:r>
            <a:endParaRPr lang="en-US" dirty="0" smtClean="0"/>
          </a:p>
          <a:p>
            <a:endParaRPr lang="en-US" dirty="0"/>
          </a:p>
        </p:txBody>
      </p:sp>
      <p:sp>
        <p:nvSpPr>
          <p:cNvPr id="4" name="Slide Number Placeholder 3"/>
          <p:cNvSpPr>
            <a:spLocks noGrp="1"/>
          </p:cNvSpPr>
          <p:nvPr>
            <p:ph type="sldNum" sz="quarter" idx="10"/>
          </p:nvPr>
        </p:nvSpPr>
        <p:spPr/>
        <p:txBody>
          <a:bodyPr/>
          <a:lstStyle/>
          <a:p>
            <a:fld id="{D08A7121-6F6A-4DA6-9302-CB750FE55731}" type="slidenum">
              <a:rPr lang="en-US" smtClean="0"/>
              <a:pPr/>
              <a:t>31</a:t>
            </a:fld>
            <a:endParaRPr lang="en-US"/>
          </a:p>
        </p:txBody>
      </p:sp>
    </p:spTree>
    <p:extLst>
      <p:ext uri="{BB962C8B-B14F-4D97-AF65-F5344CB8AC3E}">
        <p14:creationId xmlns:p14="http://schemas.microsoft.com/office/powerpoint/2010/main" xmlns="" val="128999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8A7121-6F6A-4DA6-9302-CB750FE5573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A7121-6F6A-4DA6-9302-CB750FE55731}" type="slidenum">
              <a:rPr lang="en-US" smtClean="0"/>
              <a:pPr/>
              <a:t>32</a:t>
            </a:fld>
            <a:endParaRPr lang="en-US"/>
          </a:p>
        </p:txBody>
      </p:sp>
    </p:spTree>
    <p:extLst>
      <p:ext uri="{BB962C8B-B14F-4D97-AF65-F5344CB8AC3E}">
        <p14:creationId xmlns:p14="http://schemas.microsoft.com/office/powerpoint/2010/main" xmlns="" val="290209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pPr eaLnBrk="1" hangingPunct="1"/>
            <a:r>
              <a:rPr lang="en-US" dirty="0" smtClean="0">
                <a:cs typeface="Arial" charset="0"/>
              </a:rPr>
              <a:t>Or the DOE could decide to pursue a fix to the problem, maintain the scope, and use their remaining contingency.  In this case the program would decide that the other two sides of the triangle are too important to impact, and they would make the decision to allow the cost impact.  This doesn’t change the contract value (CBB) since it’s only a funding increase, but it does require the customer to change the funding authorization to match the increase in EAC.  The Contingency is gone as is any flexibility for the DOE customer to make additional program adjustments.</a:t>
            </a:r>
            <a:r>
              <a:rPr lang="en-US" dirty="0" smtClean="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13CCCE2-CCE7-4948-923E-6617B3CDF453}" type="slidenum">
              <a:rPr lang="en-US" smtClean="0"/>
              <a:pPr>
                <a:defRPr/>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A7121-6F6A-4DA6-9302-CB750FE55731}" type="slidenum">
              <a:rPr lang="en-US" smtClean="0"/>
              <a:pPr/>
              <a:t>3</a:t>
            </a:fld>
            <a:endParaRPr lang="en-US"/>
          </a:p>
        </p:txBody>
      </p:sp>
    </p:spTree>
    <p:extLst>
      <p:ext uri="{BB962C8B-B14F-4D97-AF65-F5344CB8AC3E}">
        <p14:creationId xmlns:p14="http://schemas.microsoft.com/office/powerpoint/2010/main" xmlns="" val="111916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A7121-6F6A-4DA6-9302-CB750FE55731}" type="slidenum">
              <a:rPr lang="en-US" smtClean="0"/>
              <a:pPr/>
              <a:t>4</a:t>
            </a:fld>
            <a:endParaRPr lang="en-US"/>
          </a:p>
        </p:txBody>
      </p:sp>
    </p:spTree>
    <p:extLst>
      <p:ext uri="{BB962C8B-B14F-4D97-AF65-F5344CB8AC3E}">
        <p14:creationId xmlns:p14="http://schemas.microsoft.com/office/powerpoint/2010/main" xmlns="" val="111916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Frequently Asked Questions and Responses</a:t>
            </a:r>
            <a:r>
              <a:rPr lang="en-US" baseline="0" dirty="0" smtClean="0"/>
              <a:t> will be maintained on our website for future referral purposes. Feedback will be used to make improvements to the training and/or guidance. </a:t>
            </a:r>
          </a:p>
          <a:p>
            <a:r>
              <a:rPr lang="en-US" baseline="0" dirty="0" smtClean="0"/>
              <a:t>Introduction of speakers with a brief background. </a:t>
            </a:r>
            <a:endParaRPr lang="en-US" dirty="0"/>
          </a:p>
        </p:txBody>
      </p:sp>
      <p:sp>
        <p:nvSpPr>
          <p:cNvPr id="4" name="Slide Number Placeholder 3"/>
          <p:cNvSpPr>
            <a:spLocks noGrp="1"/>
          </p:cNvSpPr>
          <p:nvPr>
            <p:ph type="sldNum" sz="quarter" idx="10"/>
          </p:nvPr>
        </p:nvSpPr>
        <p:spPr/>
        <p:txBody>
          <a:bodyPr/>
          <a:lstStyle/>
          <a:p>
            <a:fld id="{D08A7121-6F6A-4DA6-9302-CB750FE55731}" type="slidenum">
              <a:rPr lang="en-US" smtClean="0"/>
              <a:pPr/>
              <a:t>5</a:t>
            </a:fld>
            <a:endParaRPr lang="en-US"/>
          </a:p>
        </p:txBody>
      </p:sp>
    </p:spTree>
    <p:extLst>
      <p:ext uri="{BB962C8B-B14F-4D97-AF65-F5344CB8AC3E}">
        <p14:creationId xmlns:p14="http://schemas.microsoft.com/office/powerpoint/2010/main" xmlns="" val="132539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PARS II comes equipped with a series of project management dashboards that can be used by analysts to drill down into areas of interest. A Dashboard is defined as a drill-down view into the project management data displayed directly in a web browser from the Project Performance section of PARS II. Of course there are a plethora of possible reports that are serviced from PARS II data and displayed in Microsoft Excel. This report elaborates on the four (4) Dash-Board views used to analyze contractor performance based upon project management and EVM data uploaded into PARS II.</a:t>
            </a:r>
          </a:p>
          <a:p>
            <a:endParaRPr lang="en-US" dirty="0"/>
          </a:p>
          <a:p>
            <a:r>
              <a:rPr lang="en-US" dirty="0"/>
              <a:t>Dashboards are populated with data uploaded by the contractor through the CPP Upload Template.  The PARS II requirement is for all Active Post-CD2 projects with Current Approved TPC of $20M and greater to conduct an upload of project costs and schedule data into PARS II.  The following data elements are required for upload:</a:t>
            </a:r>
          </a:p>
          <a:p>
            <a:pPr lvl="0"/>
            <a:endParaRPr lang="en-US" dirty="0"/>
          </a:p>
          <a:p>
            <a:pPr lvl="0"/>
            <a:r>
              <a:rPr lang="en-US" dirty="0"/>
              <a:t>- Contractor status date for the performance period of the reported data (CPP Data As-Of Date)</a:t>
            </a:r>
          </a:p>
          <a:p>
            <a:pPr lvl="0"/>
            <a:r>
              <a:rPr lang="en-US" dirty="0"/>
              <a:t>- Project-level Information required for the Contract Performance Report (Format 1, 2, and 5)</a:t>
            </a:r>
          </a:p>
          <a:p>
            <a:pPr lvl="0"/>
            <a:r>
              <a:rPr lang="en-US" dirty="0"/>
              <a:t>- Project Work Breakdown Structure (WBS)</a:t>
            </a:r>
          </a:p>
          <a:p>
            <a:pPr lvl="0"/>
            <a:r>
              <a:rPr lang="en-US" dirty="0"/>
              <a:t>- Project Organizational Breakdown Structure (OBS)</a:t>
            </a:r>
          </a:p>
          <a:p>
            <a:pPr lvl="0"/>
            <a:r>
              <a:rPr lang="en-US" dirty="0"/>
              <a:t>- Incremental and Cumulative BCWS, BCWP, and ACWP for each reported WBS and OBS</a:t>
            </a:r>
          </a:p>
          <a:p>
            <a:pPr lvl="0"/>
            <a:r>
              <a:rPr lang="en-US" dirty="0"/>
              <a:t>- BAC, EAC, and ETC for each reported WBS and OBS</a:t>
            </a:r>
          </a:p>
          <a:p>
            <a:pPr lvl="0"/>
            <a:r>
              <a:rPr lang="en-US" dirty="0"/>
              <a:t>- Time phased BCWS, BCWP, ACWP, and ETC for each reported WBS and OBS</a:t>
            </a:r>
          </a:p>
          <a:p>
            <a:pPr lvl="0"/>
            <a:r>
              <a:rPr lang="en-US" dirty="0"/>
              <a:t>- Project Schedule Activity and Milestone data rolled up to the lowest reported WBS and OBS</a:t>
            </a:r>
          </a:p>
          <a:p>
            <a:pPr lvl="0"/>
            <a:r>
              <a:rPr lang="en-US" dirty="0"/>
              <a:t>- Project Schedule Activity Relationship data for each reported activity and milestone</a:t>
            </a:r>
          </a:p>
          <a:p>
            <a:pPr lvl="0"/>
            <a:r>
              <a:rPr lang="en-US" dirty="0"/>
              <a:t>- Management Reserve (MR) and Undistributed Budget (UB) balances in the current reporting period</a:t>
            </a:r>
          </a:p>
          <a:p>
            <a:pPr lvl="0"/>
            <a:r>
              <a:rPr lang="en-US" dirty="0"/>
              <a:t>- Management Reserve (MR) Log, including notes/comments for each transaction</a:t>
            </a:r>
          </a:p>
          <a:p>
            <a:pPr lvl="0"/>
            <a:r>
              <a:rPr lang="en-US" dirty="0"/>
              <a:t>- Variance Analysis Report (VAR) at each WBS or OBS at the appropriate reporting level for elements that breached a performance threshold</a:t>
            </a:r>
          </a:p>
        </p:txBody>
      </p:sp>
      <p:sp>
        <p:nvSpPr>
          <p:cNvPr id="4" name="Slide Number Placeholder 3"/>
          <p:cNvSpPr>
            <a:spLocks noGrp="1"/>
          </p:cNvSpPr>
          <p:nvPr>
            <p:ph type="sldNum" sz="quarter" idx="10"/>
          </p:nvPr>
        </p:nvSpPr>
        <p:spPr/>
        <p:txBody>
          <a:bodyPr/>
          <a:lstStyle/>
          <a:p>
            <a:fld id="{D08A7121-6F6A-4DA6-9302-CB750FE55731}"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January of 2012 OECM released a new format of the DepSec Monthly Report.  Major driver for the change in format were three things:</a:t>
            </a:r>
          </a:p>
          <a:p>
            <a:pPr marL="228567" indent="-228567">
              <a:buAutoNum type="arabicPeriod"/>
            </a:pPr>
            <a:r>
              <a:rPr lang="en-US" baseline="0" dirty="0" smtClean="0"/>
              <a:t>A need was identified to allow upper management to quickly see changes in Project Status from prior reporting period.  Previous report required page-by-page comparison of prior and current reporting periods.  The new report highlights those changes immediately.</a:t>
            </a:r>
          </a:p>
          <a:p>
            <a:pPr marL="228567" indent="-228567">
              <a:buAutoNum type="arabicPeriod"/>
            </a:pPr>
            <a:r>
              <a:rPr lang="en-US" baseline="0" dirty="0" smtClean="0"/>
              <a:t>Cumulative CPi and SPi data for Red and Yellow projects was masking true project performance.  Greater detail and more visibility into project performance such as MR and Contingency burn rates, contractor-reported estimates, EAC validity data points were added to the new report.</a:t>
            </a:r>
          </a:p>
          <a:p>
            <a:pPr marL="228567" indent="-228567">
              <a:buAutoNum type="arabicPeriod"/>
            </a:pPr>
            <a:r>
              <a:rPr lang="en-US" baseline="0" dirty="0" smtClean="0"/>
              <a:t>3 and 6 month rolling average performance trends were added to demonstrate most recent contractor performance.</a:t>
            </a:r>
          </a:p>
          <a:p>
            <a:pPr marL="228567" indent="-228567"/>
            <a:endParaRPr lang="en-US" baseline="0" dirty="0" smtClean="0"/>
          </a:p>
          <a:p>
            <a:pPr marL="228567" indent="-228567"/>
            <a:r>
              <a:rPr lang="en-US" baseline="0" dirty="0" smtClean="0"/>
              <a:t>The new report contains updated program summary page, details of all the changes since last report, and by-project detail on red and yellow projects.</a:t>
            </a:r>
          </a:p>
        </p:txBody>
      </p:sp>
      <p:sp>
        <p:nvSpPr>
          <p:cNvPr id="4" name="Slide Number Placeholder 3"/>
          <p:cNvSpPr>
            <a:spLocks noGrp="1"/>
          </p:cNvSpPr>
          <p:nvPr>
            <p:ph type="sldNum" sz="quarter" idx="10"/>
          </p:nvPr>
        </p:nvSpPr>
        <p:spPr/>
        <p:txBody>
          <a:bodyPr/>
          <a:lstStyle/>
          <a:p>
            <a:fld id="{D08A7121-6F6A-4DA6-9302-CB750FE55731}"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EVMS consists of three high level components will be discussed in more detail on the next couple of slides: </a:t>
            </a:r>
          </a:p>
          <a:p>
            <a:r>
              <a:rPr lang="en-US" b="1" dirty="0" smtClean="0"/>
              <a:t>Documented Management Processes</a:t>
            </a:r>
            <a:r>
              <a:rPr lang="en-US" dirty="0" smtClean="0"/>
              <a:t> - the documentation of how we accomplish the various steps in EVMS (the work definition, work authorization, baseline planning/scheduling, etc.)</a:t>
            </a:r>
          </a:p>
          <a:p>
            <a:r>
              <a:rPr lang="en-US" b="1" dirty="0" smtClean="0"/>
              <a:t>Management Information Systems</a:t>
            </a:r>
            <a:r>
              <a:rPr lang="en-US" dirty="0" smtClean="0"/>
              <a:t>-scheduling software (such as MS Project, Primavera, Open Plan and others); cost processing software (such as </a:t>
            </a:r>
            <a:r>
              <a:rPr lang="en-US" dirty="0" err="1" smtClean="0"/>
              <a:t>MicroFrame</a:t>
            </a:r>
            <a:r>
              <a:rPr lang="en-US" dirty="0" smtClean="0"/>
              <a:t> Program Manager (MPM), Cobra, Cost View and others) and analytical software (such as </a:t>
            </a:r>
            <a:r>
              <a:rPr lang="en-US" dirty="0" err="1" smtClean="0"/>
              <a:t>wInsight</a:t>
            </a:r>
            <a:r>
              <a:rPr lang="en-US" dirty="0" smtClean="0"/>
              <a:t>).  </a:t>
            </a:r>
          </a:p>
          <a:p>
            <a:r>
              <a:rPr lang="en-US" b="1" dirty="0" smtClean="0"/>
              <a:t>People/Culture</a:t>
            </a:r>
            <a:r>
              <a:rPr lang="en-US" dirty="0" smtClean="0"/>
              <a:t>–the various roles and their importance in the EVMS concept – Program/Project Managers, Control Account Managers (CAMs), Integrated Product Teams (IPTs) and their leaders, Functional Managers, Program Control Analysts, Schedulers, etc.</a:t>
            </a:r>
          </a:p>
          <a:p>
            <a:r>
              <a:rPr lang="en-US" dirty="0" smtClean="0"/>
              <a:t>Systems are necessary, but not sufficient; they only do four things: (1) collect data, (2) store data, (3) manipulate/slice &amp; dice data, and (4) report data; point of which is GIGO</a:t>
            </a:r>
          </a:p>
          <a:p>
            <a:endParaRPr lang="en-US" dirty="0"/>
          </a:p>
        </p:txBody>
      </p:sp>
      <p:sp>
        <p:nvSpPr>
          <p:cNvPr id="4" name="Slide Number Placeholder 3"/>
          <p:cNvSpPr>
            <a:spLocks noGrp="1"/>
          </p:cNvSpPr>
          <p:nvPr>
            <p:ph type="sldNum" sz="quarter" idx="10"/>
          </p:nvPr>
        </p:nvSpPr>
        <p:spPr/>
        <p:txBody>
          <a:bodyPr/>
          <a:lstStyle/>
          <a:p>
            <a:fld id="{D08A7121-6F6A-4DA6-9302-CB750FE55731}" type="slidenum">
              <a:rPr lang="en-US" smtClean="0"/>
              <a:pPr/>
              <a:t>20</a:t>
            </a:fld>
            <a:endParaRPr lang="en-US"/>
          </a:p>
        </p:txBody>
      </p:sp>
    </p:spTree>
    <p:extLst>
      <p:ext uri="{BB962C8B-B14F-4D97-AF65-F5344CB8AC3E}">
        <p14:creationId xmlns:p14="http://schemas.microsoft.com/office/powerpoint/2010/main" xmlns="" val="426899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must the system be compliant</a:t>
            </a:r>
            <a:r>
              <a:rPr lang="en-US" baseline="0" dirty="0" smtClean="0"/>
              <a:t> with the standard, but we must verify that it is implemented and maintained across the project(s). </a:t>
            </a:r>
          </a:p>
          <a:p>
            <a:endParaRPr lang="en-US" baseline="0" dirty="0" smtClean="0"/>
          </a:p>
          <a:p>
            <a:r>
              <a:rPr lang="en-US" baseline="0" dirty="0" smtClean="0"/>
              <a:t>Documentation is a necessity to ensure we can provide a defensible record for not only DOE and the contractor, but also should either be subject to an outside review. Another reason for maintaining a record is if another Federal Civilian Agency expresses an interested in reciprocity. </a:t>
            </a:r>
            <a:endParaRPr lang="en-US" dirty="0"/>
          </a:p>
        </p:txBody>
      </p:sp>
      <p:sp>
        <p:nvSpPr>
          <p:cNvPr id="4" name="Slide Number Placeholder 3"/>
          <p:cNvSpPr>
            <a:spLocks noGrp="1"/>
          </p:cNvSpPr>
          <p:nvPr>
            <p:ph type="sldNum" sz="quarter" idx="10"/>
          </p:nvPr>
        </p:nvSpPr>
        <p:spPr/>
        <p:txBody>
          <a:bodyPr/>
          <a:lstStyle/>
          <a:p>
            <a:fld id="{D08A7121-6F6A-4DA6-9302-CB750FE55731}" type="slidenum">
              <a:rPr lang="en-US" smtClean="0"/>
              <a:pPr/>
              <a:t>21</a:t>
            </a:fld>
            <a:endParaRPr lang="en-US"/>
          </a:p>
        </p:txBody>
      </p:sp>
    </p:spTree>
    <p:extLst>
      <p:ext uri="{BB962C8B-B14F-4D97-AF65-F5344CB8AC3E}">
        <p14:creationId xmlns:p14="http://schemas.microsoft.com/office/powerpoint/2010/main" xmlns="" val="1912815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68"/>
            <a:ext cx="2133600" cy="365125"/>
          </a:xfrm>
          <a:prstGeom prst="rect">
            <a:avLst/>
          </a:prstGeom>
        </p:spPr>
        <p:txBody>
          <a:bodyPr/>
          <a:lstStyle>
            <a:lvl1pPr fontAlgn="auto">
              <a:spcBef>
                <a:spcPts val="0"/>
              </a:spcBef>
              <a:spcAft>
                <a:spcPts val="0"/>
              </a:spcAft>
              <a:defRPr>
                <a:latin typeface="+mn-lt"/>
              </a:defRPr>
            </a:lvl1pPr>
          </a:lstStyle>
          <a:p>
            <a:pPr>
              <a:defRPr/>
            </a:pPr>
            <a:fld id="{712912CB-ECDE-4E22-841F-FA90CE176CC9}" type="datetimeFigureOut">
              <a:rPr lang="en-US"/>
              <a:pPr>
                <a:defRPr/>
              </a:pPr>
              <a:t>4/2/2012</a:t>
            </a:fld>
            <a:endParaRPr lang="en-US" dirty="0"/>
          </a:p>
        </p:txBody>
      </p:sp>
      <p:sp>
        <p:nvSpPr>
          <p:cNvPr id="5" name="Footer Placeholder 4"/>
          <p:cNvSpPr>
            <a:spLocks noGrp="1"/>
          </p:cNvSpPr>
          <p:nvPr>
            <p:ph type="ftr" sz="quarter" idx="11"/>
          </p:nvPr>
        </p:nvSpPr>
        <p:spPr>
          <a:xfrm>
            <a:off x="3124200" y="6356368"/>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a:xfrm>
            <a:off x="6553200" y="6356368"/>
            <a:ext cx="2133600" cy="365125"/>
          </a:xfrm>
          <a:prstGeom prst="rect">
            <a:avLst/>
          </a:prstGeom>
        </p:spPr>
        <p:txBody>
          <a:bodyPr/>
          <a:lstStyle>
            <a:lvl1pPr fontAlgn="auto">
              <a:spcBef>
                <a:spcPts val="0"/>
              </a:spcBef>
              <a:spcAft>
                <a:spcPts val="0"/>
              </a:spcAft>
              <a:defRPr>
                <a:latin typeface="+mn-lt"/>
              </a:defRPr>
            </a:lvl1pPr>
          </a:lstStyle>
          <a:p>
            <a:pPr>
              <a:defRPr/>
            </a:pPr>
            <a:fld id="{15582705-374B-4B5D-AF9A-0D6E63011DA4}" type="slidenum">
              <a:rPr lang="en-US"/>
              <a:pPr>
                <a:defRPr/>
              </a:pPr>
              <a:t>‹#›</a:t>
            </a:fld>
            <a:endParaRPr lang="en-US" dirty="0"/>
          </a:p>
        </p:txBody>
      </p:sp>
      <p:sp>
        <p:nvSpPr>
          <p:cNvPr id="15" name="Rectangle 19"/>
          <p:cNvSpPr/>
          <p:nvPr userDrawn="1"/>
        </p:nvSpPr>
        <p:spPr>
          <a:xfrm>
            <a:off x="0" y="0"/>
            <a:ext cx="9144000" cy="927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22"/>
          <p:cNvSpPr>
            <a:spLocks noChangeArrowheads="1"/>
          </p:cNvSpPr>
          <p:nvPr userDrawn="1"/>
        </p:nvSpPr>
        <p:spPr bwMode="auto">
          <a:xfrm flipH="1" flipV="1">
            <a:off x="0" y="933453"/>
            <a:ext cx="9144000" cy="42863"/>
          </a:xfrm>
          <a:prstGeom prst="rect">
            <a:avLst/>
          </a:prstGeom>
          <a:solidFill>
            <a:srgbClr val="00A4E4"/>
          </a:solidFill>
          <a:ln w="9525" algn="ctr">
            <a:no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endParaRPr>
          </a:p>
        </p:txBody>
      </p:sp>
      <p:sp>
        <p:nvSpPr>
          <p:cNvPr id="17" name="Rectangle 22"/>
          <p:cNvSpPr>
            <a:spLocks noChangeArrowheads="1"/>
          </p:cNvSpPr>
          <p:nvPr userDrawn="1"/>
        </p:nvSpPr>
        <p:spPr bwMode="auto">
          <a:xfrm flipH="1" flipV="1">
            <a:off x="0" y="933453"/>
            <a:ext cx="9144000" cy="42863"/>
          </a:xfrm>
          <a:prstGeom prst="rect">
            <a:avLst/>
          </a:prstGeom>
          <a:solidFill>
            <a:srgbClr val="00A4E4"/>
          </a:solidFill>
          <a:ln w="9525" algn="ctr">
            <a:no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endParaRPr>
          </a:p>
        </p:txBody>
      </p:sp>
      <p:sp>
        <p:nvSpPr>
          <p:cNvPr id="18" name="Text Placeholder 12"/>
          <p:cNvSpPr>
            <a:spLocks noGrp="1"/>
          </p:cNvSpPr>
          <p:nvPr>
            <p:ph type="body" sz="quarter" idx="13" hasCustomPrompt="1"/>
          </p:nvPr>
        </p:nvSpPr>
        <p:spPr>
          <a:xfrm>
            <a:off x="0" y="0"/>
            <a:ext cx="7467600" cy="914400"/>
          </a:xfrm>
          <a:prstGeom prst="rect">
            <a:avLst/>
          </a:prstGeom>
          <a:solidFill>
            <a:schemeClr val="accent1">
              <a:lumMod val="75000"/>
            </a:schemeClr>
          </a:solidFill>
        </p:spPr>
        <p:txBody>
          <a:bodyPr anchor="ctr"/>
          <a:lstStyle>
            <a:lvl1pPr algn="l">
              <a:buNone/>
              <a:defRPr sz="2600" b="1">
                <a:solidFill>
                  <a:schemeClr val="bg1"/>
                </a:solidFill>
              </a:defRPr>
            </a:lvl1pPr>
            <a:lvl4pPr>
              <a:buNone/>
              <a:defRPr/>
            </a:lvl4pPr>
          </a:lstStyle>
          <a:p>
            <a:pPr lvl="0"/>
            <a:r>
              <a:rPr lang="en-US" dirty="0" smtClean="0"/>
              <a:t> Title</a:t>
            </a:r>
            <a:endParaRPr lang="en-US" dirty="0"/>
          </a:p>
        </p:txBody>
      </p:sp>
      <p:pic>
        <p:nvPicPr>
          <p:cNvPr id="20" name="Picture 7" descr="Fancy DOE Seal"/>
          <p:cNvPicPr>
            <a:picLocks noChangeAspect="1" noChangeArrowheads="1"/>
          </p:cNvPicPr>
          <p:nvPr userDrawn="1"/>
        </p:nvPicPr>
        <p:blipFill>
          <a:blip r:embed="rId2" cstate="print"/>
          <a:srcRect/>
          <a:stretch>
            <a:fillRect/>
          </a:stretch>
        </p:blipFill>
        <p:spPr bwMode="auto">
          <a:xfrm>
            <a:off x="4162431" y="3019427"/>
            <a:ext cx="819146" cy="819146"/>
          </a:xfrm>
          <a:prstGeom prst="ellipse">
            <a:avLst/>
          </a:prstGeom>
          <a:noFill/>
          <a:ln w="9525">
            <a:noFill/>
            <a:miter lim="800000"/>
            <a:headEnd/>
            <a:tailEnd/>
          </a:ln>
        </p:spPr>
      </p:pic>
      <p:sp>
        <p:nvSpPr>
          <p:cNvPr id="13" name="Rectangle 19"/>
          <p:cNvSpPr/>
          <p:nvPr userDrawn="1"/>
        </p:nvSpPr>
        <p:spPr>
          <a:xfrm>
            <a:off x="0" y="6400800"/>
            <a:ext cx="9144000" cy="4572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81000"/>
            <a:ext cx="7772400" cy="4876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172200"/>
            <a:ext cx="1905000" cy="457200"/>
          </a:xfrm>
          <a:prstGeom prst="rect">
            <a:avLst/>
          </a:prstGeom>
        </p:spPr>
        <p:txBody>
          <a:bodyPr/>
          <a:lstStyle>
            <a:lvl1pPr>
              <a:defRPr/>
            </a:lvl1pPr>
          </a:lstStyle>
          <a:p>
            <a:pPr>
              <a:defRPr/>
            </a:pPr>
            <a:fld id="{D9F9792D-A266-4367-9269-03965C780E6C}" type="slidenum">
              <a:rPr lang="en-US"/>
              <a:pPr>
                <a:defRPr/>
              </a:pPr>
              <a:t>‹#›</a:t>
            </a:fld>
            <a:endParaRPr lang="en-US" dirty="0"/>
          </a:p>
        </p:txBody>
      </p:sp>
      <p:sp>
        <p:nvSpPr>
          <p:cNvPr id="7" name="Title 6"/>
          <p:cNvSpPr>
            <a:spLocks noGrp="1"/>
          </p:cNvSpPr>
          <p:nvPr>
            <p:ph type="title"/>
          </p:nvPr>
        </p:nvSpPr>
        <p:spPr>
          <a:xfrm>
            <a:off x="685800" y="5410200"/>
            <a:ext cx="7772400" cy="1066800"/>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81000"/>
            <a:ext cx="7772400" cy="4876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172200"/>
            <a:ext cx="1905000" cy="457200"/>
          </a:xfrm>
          <a:prstGeom prst="rect">
            <a:avLst/>
          </a:prstGeom>
        </p:spPr>
        <p:txBody>
          <a:bodyPr/>
          <a:lstStyle>
            <a:lvl1pPr>
              <a:defRPr/>
            </a:lvl1pPr>
          </a:lstStyle>
          <a:p>
            <a:pPr>
              <a:defRPr/>
            </a:pPr>
            <a:fld id="{D9F9792D-A266-4367-9269-03965C780E6C}" type="slidenum">
              <a:rPr lang="en-US"/>
              <a:pPr>
                <a:defRPr/>
              </a:pPr>
              <a:t>‹#›</a:t>
            </a:fld>
            <a:endParaRPr lang="en-US" dirty="0"/>
          </a:p>
        </p:txBody>
      </p:sp>
      <p:sp>
        <p:nvSpPr>
          <p:cNvPr id="7" name="Title 6"/>
          <p:cNvSpPr>
            <a:spLocks noGrp="1"/>
          </p:cNvSpPr>
          <p:nvPr>
            <p:ph type="title"/>
          </p:nvPr>
        </p:nvSpPr>
        <p:spPr>
          <a:xfrm>
            <a:off x="685800" y="5410200"/>
            <a:ext cx="7772400" cy="1066800"/>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772400" cy="4114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172200"/>
            <a:ext cx="1905000" cy="45720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172200"/>
            <a:ext cx="2895600" cy="45720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172200"/>
            <a:ext cx="1905000" cy="457200"/>
          </a:xfrm>
          <a:prstGeom prst="rect">
            <a:avLst/>
          </a:prstGeom>
        </p:spPr>
        <p:txBody>
          <a:bodyPr/>
          <a:lstStyle>
            <a:lvl1pPr>
              <a:defRPr/>
            </a:lvl1pPr>
          </a:lstStyle>
          <a:p>
            <a:pPr>
              <a:defRPr/>
            </a:pPr>
            <a:fld id="{D9F9792D-A266-4367-9269-03965C780E6C}" type="slidenum">
              <a:rPr lang="en-US"/>
              <a:pPr>
                <a:defRPr/>
              </a:pPr>
              <a:t>‹#›</a:t>
            </a:fld>
            <a:endParaRPr lang="en-US" dirty="0"/>
          </a:p>
        </p:txBody>
      </p:sp>
      <p:sp>
        <p:nvSpPr>
          <p:cNvPr id="7" name="Title 6"/>
          <p:cNvSpPr>
            <a:spLocks noGrp="1"/>
          </p:cNvSpPr>
          <p:nvPr>
            <p:ph type="title"/>
          </p:nvPr>
        </p:nvSpPr>
        <p:spPr>
          <a:xfrm>
            <a:off x="685800" y="5105400"/>
            <a:ext cx="7772400" cy="10668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772400" cy="4114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172200"/>
            <a:ext cx="1905000" cy="45720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172200"/>
            <a:ext cx="2895600" cy="45720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172200"/>
            <a:ext cx="1905000" cy="457200"/>
          </a:xfrm>
          <a:prstGeom prst="rect">
            <a:avLst/>
          </a:prstGeom>
        </p:spPr>
        <p:txBody>
          <a:bodyPr/>
          <a:lstStyle>
            <a:lvl1pPr>
              <a:defRPr/>
            </a:lvl1pPr>
          </a:lstStyle>
          <a:p>
            <a:pPr>
              <a:defRPr/>
            </a:pPr>
            <a:fld id="{D9F9792D-A266-4367-9269-03965C780E6C}" type="slidenum">
              <a:rPr lang="en-US"/>
              <a:pPr>
                <a:defRPr/>
              </a:pPr>
              <a:t>‹#›</a:t>
            </a:fld>
            <a:endParaRPr lang="en-US" dirty="0"/>
          </a:p>
        </p:txBody>
      </p:sp>
      <p:sp>
        <p:nvSpPr>
          <p:cNvPr id="7" name="Title 6"/>
          <p:cNvSpPr>
            <a:spLocks noGrp="1"/>
          </p:cNvSpPr>
          <p:nvPr>
            <p:ph type="title"/>
          </p:nvPr>
        </p:nvSpPr>
        <p:spPr>
          <a:xfrm>
            <a:off x="685800" y="5105400"/>
            <a:ext cx="7772400" cy="10668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772400" cy="4114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172200"/>
            <a:ext cx="1905000" cy="45720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172200"/>
            <a:ext cx="2895600" cy="45720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172200"/>
            <a:ext cx="1905000" cy="457200"/>
          </a:xfrm>
          <a:prstGeom prst="rect">
            <a:avLst/>
          </a:prstGeom>
        </p:spPr>
        <p:txBody>
          <a:bodyPr/>
          <a:lstStyle>
            <a:lvl1pPr>
              <a:defRPr/>
            </a:lvl1pPr>
          </a:lstStyle>
          <a:p>
            <a:pPr>
              <a:defRPr/>
            </a:pPr>
            <a:fld id="{D9F9792D-A266-4367-9269-03965C780E6C}" type="slidenum">
              <a:rPr lang="en-US"/>
              <a:pPr>
                <a:defRPr/>
              </a:pPr>
              <a:t>‹#›</a:t>
            </a:fld>
            <a:endParaRPr lang="en-US" dirty="0"/>
          </a:p>
        </p:txBody>
      </p:sp>
      <p:sp>
        <p:nvSpPr>
          <p:cNvPr id="7" name="Title 6"/>
          <p:cNvSpPr>
            <a:spLocks noGrp="1"/>
          </p:cNvSpPr>
          <p:nvPr>
            <p:ph type="title"/>
          </p:nvPr>
        </p:nvSpPr>
        <p:spPr>
          <a:xfrm>
            <a:off x="685800" y="5105400"/>
            <a:ext cx="7772400" cy="10668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772400" cy="4114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172200"/>
            <a:ext cx="1905000" cy="45720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172200"/>
            <a:ext cx="2895600" cy="45720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172200"/>
            <a:ext cx="1905000" cy="457200"/>
          </a:xfrm>
          <a:prstGeom prst="rect">
            <a:avLst/>
          </a:prstGeom>
        </p:spPr>
        <p:txBody>
          <a:bodyPr/>
          <a:lstStyle>
            <a:lvl1pPr>
              <a:defRPr/>
            </a:lvl1pPr>
          </a:lstStyle>
          <a:p>
            <a:pPr>
              <a:defRPr/>
            </a:pPr>
            <a:fld id="{D9F9792D-A266-4367-9269-03965C780E6C}" type="slidenum">
              <a:rPr lang="en-US"/>
              <a:pPr>
                <a:defRPr/>
              </a:pPr>
              <a:t>‹#›</a:t>
            </a:fld>
            <a:endParaRPr lang="en-US" dirty="0"/>
          </a:p>
        </p:txBody>
      </p:sp>
      <p:sp>
        <p:nvSpPr>
          <p:cNvPr id="7" name="Title 6"/>
          <p:cNvSpPr>
            <a:spLocks noGrp="1"/>
          </p:cNvSpPr>
          <p:nvPr>
            <p:ph type="title"/>
          </p:nvPr>
        </p:nvSpPr>
        <p:spPr>
          <a:xfrm>
            <a:off x="685800" y="5105400"/>
            <a:ext cx="7772400" cy="10668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772400" cy="4114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172200"/>
            <a:ext cx="1905000" cy="45720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172200"/>
            <a:ext cx="2895600" cy="45720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172200"/>
            <a:ext cx="1905000" cy="457200"/>
          </a:xfrm>
          <a:prstGeom prst="rect">
            <a:avLst/>
          </a:prstGeom>
        </p:spPr>
        <p:txBody>
          <a:bodyPr/>
          <a:lstStyle>
            <a:lvl1pPr>
              <a:defRPr/>
            </a:lvl1pPr>
          </a:lstStyle>
          <a:p>
            <a:pPr>
              <a:defRPr/>
            </a:pPr>
            <a:fld id="{D9F9792D-A266-4367-9269-03965C780E6C}" type="slidenum">
              <a:rPr lang="en-US"/>
              <a:pPr>
                <a:defRPr/>
              </a:pPr>
              <a:t>‹#›</a:t>
            </a:fld>
            <a:endParaRPr lang="en-US" dirty="0"/>
          </a:p>
        </p:txBody>
      </p:sp>
      <p:sp>
        <p:nvSpPr>
          <p:cNvPr id="7" name="Title 6"/>
          <p:cNvSpPr>
            <a:spLocks noGrp="1"/>
          </p:cNvSpPr>
          <p:nvPr>
            <p:ph type="title"/>
          </p:nvPr>
        </p:nvSpPr>
        <p:spPr>
          <a:xfrm>
            <a:off x="685800" y="5105400"/>
            <a:ext cx="7772400" cy="10668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772400" cy="4114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172200"/>
            <a:ext cx="1905000" cy="45720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172200"/>
            <a:ext cx="2895600" cy="45720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172200"/>
            <a:ext cx="1905000" cy="457200"/>
          </a:xfrm>
          <a:prstGeom prst="rect">
            <a:avLst/>
          </a:prstGeom>
        </p:spPr>
        <p:txBody>
          <a:bodyPr/>
          <a:lstStyle>
            <a:lvl1pPr>
              <a:defRPr/>
            </a:lvl1pPr>
          </a:lstStyle>
          <a:p>
            <a:pPr>
              <a:defRPr/>
            </a:pPr>
            <a:fld id="{D9F9792D-A266-4367-9269-03965C780E6C}" type="slidenum">
              <a:rPr lang="en-US"/>
              <a:pPr>
                <a:defRPr/>
              </a:pPr>
              <a:t>‹#›</a:t>
            </a:fld>
            <a:endParaRPr lang="en-US" dirty="0"/>
          </a:p>
        </p:txBody>
      </p:sp>
      <p:sp>
        <p:nvSpPr>
          <p:cNvPr id="7" name="Title 6"/>
          <p:cNvSpPr>
            <a:spLocks noGrp="1"/>
          </p:cNvSpPr>
          <p:nvPr>
            <p:ph type="title"/>
          </p:nvPr>
        </p:nvSpPr>
        <p:spPr>
          <a:xfrm>
            <a:off x="685800" y="5105400"/>
            <a:ext cx="7772400" cy="10668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772400" cy="4114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85800" y="6172200"/>
            <a:ext cx="1905000" cy="45720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172200"/>
            <a:ext cx="2895600" cy="45720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172200"/>
            <a:ext cx="1905000" cy="457200"/>
          </a:xfrm>
          <a:prstGeom prst="rect">
            <a:avLst/>
          </a:prstGeom>
        </p:spPr>
        <p:txBody>
          <a:bodyPr/>
          <a:lstStyle>
            <a:lvl1pPr>
              <a:defRPr/>
            </a:lvl1pPr>
          </a:lstStyle>
          <a:p>
            <a:pPr>
              <a:defRPr/>
            </a:pPr>
            <a:fld id="{D9F9792D-A266-4367-9269-03965C780E6C}" type="slidenum">
              <a:rPr lang="en-US"/>
              <a:pPr>
                <a:defRPr/>
              </a:pPr>
              <a:t>‹#›</a:t>
            </a:fld>
            <a:endParaRPr lang="en-US" dirty="0"/>
          </a:p>
        </p:txBody>
      </p:sp>
      <p:sp>
        <p:nvSpPr>
          <p:cNvPr id="7" name="Title 6"/>
          <p:cNvSpPr>
            <a:spLocks noGrp="1"/>
          </p:cNvSpPr>
          <p:nvPr>
            <p:ph type="title"/>
          </p:nvPr>
        </p:nvSpPr>
        <p:spPr>
          <a:xfrm>
            <a:off x="685800" y="5105400"/>
            <a:ext cx="7772400" cy="10668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prstGeom prst="rect">
            <a:avLst/>
          </a:prstGeom>
          <a:noFill/>
        </p:spPr>
        <p:txBody>
          <a:bodyPr anchor="t"/>
          <a:lstStyle/>
          <a:p>
            <a:endParaRPr lang="en-US" dirty="0"/>
          </a:p>
        </p:txBody>
      </p:sp>
      <p:sp>
        <p:nvSpPr>
          <p:cNvPr id="3" name="Content Placeholder 2"/>
          <p:cNvSpPr>
            <a:spLocks noGrp="1"/>
          </p:cNvSpPr>
          <p:nvPr>
            <p:ph idx="1"/>
          </p:nvPr>
        </p:nvSpPr>
        <p:spPr>
          <a:xfrm>
            <a:off x="0" y="990600"/>
            <a:ext cx="4572000" cy="2743200"/>
          </a:xfrm>
          <a:prstGeom prst="rect">
            <a:avLst/>
          </a:prstGeom>
        </p:spPr>
        <p:txBody>
          <a:bodyPr/>
          <a:lstStyle>
            <a:lvl1pPr marL="228600" indent="-228600">
              <a:buSzPct val="125000"/>
              <a:buFont typeface="Arial" pitchFamily="34" charset="0"/>
              <a:buChar char="•"/>
              <a:defRPr sz="1400" b="1">
                <a:solidFill>
                  <a:schemeClr val="accent1">
                    <a:lumMod val="50000"/>
                  </a:schemeClr>
                </a:solidFill>
                <a:latin typeface="Arial" pitchFamily="34" charset="0"/>
                <a:cs typeface="Arial" pitchFamily="34" charset="0"/>
              </a:defRPr>
            </a:lvl1pPr>
            <a:lvl2pPr marL="457200" indent="-228600">
              <a:defRPr sz="1400">
                <a:solidFill>
                  <a:schemeClr val="accent1">
                    <a:lumMod val="50000"/>
                  </a:schemeClr>
                </a:solidFill>
              </a:defRPr>
            </a:lvl2pPr>
            <a:lvl3pPr marL="630238" indent="-173038">
              <a:defRPr sz="1400">
                <a:solidFill>
                  <a:schemeClr val="accent1">
                    <a:lumMod val="50000"/>
                  </a:schemeClr>
                </a:solidFill>
              </a:defRPr>
            </a:lvl3pPr>
            <a:lvl4pPr marL="804863" indent="-174625">
              <a:defRPr sz="1400">
                <a:solidFill>
                  <a:schemeClr val="accent1">
                    <a:lumMod val="50000"/>
                  </a:schemeClr>
                </a:solidFill>
              </a:defRPr>
            </a:lvl4pPr>
            <a:lvl5pPr marL="1033463" indent="-228600">
              <a:defRPr sz="1200">
                <a:solidFill>
                  <a:schemeClr val="accent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0" y="3733800"/>
            <a:ext cx="4572000" cy="2743200"/>
          </a:xfrm>
          <a:prstGeom prst="rect">
            <a:avLst/>
          </a:prstGeom>
        </p:spPr>
        <p:txBody>
          <a:bodyPr/>
          <a:lstStyle>
            <a:lvl1pPr marL="228600" indent="-228600">
              <a:buSzPct val="125000"/>
              <a:buFont typeface="Arial" pitchFamily="34" charset="0"/>
              <a:buChar char="•"/>
              <a:defRPr lang="en-US" sz="1400" b="1" kern="1200" dirty="0" smtClean="0">
                <a:solidFill>
                  <a:schemeClr val="accent1">
                    <a:lumMod val="50000"/>
                  </a:schemeClr>
                </a:solidFill>
                <a:latin typeface="Arial" pitchFamily="34" charset="0"/>
                <a:ea typeface="+mn-ea"/>
                <a:cs typeface="Arial" pitchFamily="34" charset="0"/>
              </a:defRPr>
            </a:lvl1pPr>
            <a:lvl2pPr marL="457200" indent="-228600">
              <a:tabLst>
                <a:tab pos="457200" algn="l"/>
              </a:tabLst>
              <a:defRPr sz="1400">
                <a:solidFill>
                  <a:schemeClr val="accent1">
                    <a:lumMod val="50000"/>
                  </a:schemeClr>
                </a:solidFill>
              </a:defRPr>
            </a:lvl2pPr>
            <a:lvl3pPr marL="630238" indent="-173038">
              <a:defRPr sz="1400">
                <a:solidFill>
                  <a:schemeClr val="accent1">
                    <a:lumMod val="50000"/>
                  </a:schemeClr>
                </a:solidFill>
              </a:defRPr>
            </a:lvl3pPr>
            <a:lvl4pPr marL="804863" indent="-174625">
              <a:defRPr sz="1400">
                <a:solidFill>
                  <a:schemeClr val="accent1">
                    <a:lumMod val="50000"/>
                  </a:schemeClr>
                </a:solidFill>
              </a:defRPr>
            </a:lvl4pPr>
            <a:lvl5pPr marL="1033463" indent="-228600">
              <a:defRPr sz="1200">
                <a:solidFill>
                  <a:schemeClr val="accent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4"/>
          </p:nvPr>
        </p:nvSpPr>
        <p:spPr>
          <a:xfrm>
            <a:off x="4572000" y="990600"/>
            <a:ext cx="4572000" cy="2743200"/>
          </a:xfrm>
          <a:prstGeom prst="rect">
            <a:avLst/>
          </a:prstGeom>
        </p:spPr>
        <p:txBody>
          <a:bodyPr/>
          <a:lstStyle>
            <a:lvl1pPr marL="228600" indent="-228600">
              <a:buSzPct val="125000"/>
              <a:buFont typeface="Arial" pitchFamily="34" charset="0"/>
              <a:buChar char="•"/>
              <a:defRPr lang="en-US" sz="1400" b="1" kern="1200" dirty="0" smtClean="0">
                <a:solidFill>
                  <a:schemeClr val="accent1">
                    <a:lumMod val="50000"/>
                  </a:schemeClr>
                </a:solidFill>
                <a:latin typeface="Arial" pitchFamily="34" charset="0"/>
                <a:ea typeface="+mn-ea"/>
                <a:cs typeface="Arial" pitchFamily="34" charset="0"/>
              </a:defRPr>
            </a:lvl1pPr>
            <a:lvl2pPr marL="457200" indent="-228600">
              <a:defRPr sz="1400">
                <a:solidFill>
                  <a:schemeClr val="accent1">
                    <a:lumMod val="50000"/>
                  </a:schemeClr>
                </a:solidFill>
              </a:defRPr>
            </a:lvl2pPr>
            <a:lvl3pPr marL="630238" indent="-173038">
              <a:defRPr sz="1400">
                <a:solidFill>
                  <a:schemeClr val="accent1">
                    <a:lumMod val="50000"/>
                  </a:schemeClr>
                </a:solidFill>
              </a:defRPr>
            </a:lvl3pPr>
            <a:lvl4pPr marL="804863" indent="-174625">
              <a:defRPr sz="1400">
                <a:solidFill>
                  <a:schemeClr val="accent1">
                    <a:lumMod val="50000"/>
                  </a:schemeClr>
                </a:solidFill>
              </a:defRPr>
            </a:lvl4pPr>
            <a:lvl5pPr marL="1033463" indent="-228600">
              <a:defRPr sz="1200">
                <a:solidFill>
                  <a:schemeClr val="accent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5"/>
          </p:nvPr>
        </p:nvSpPr>
        <p:spPr>
          <a:xfrm>
            <a:off x="4572000" y="3733800"/>
            <a:ext cx="4572000" cy="2743200"/>
          </a:xfrm>
          <a:prstGeom prst="rect">
            <a:avLst/>
          </a:prstGeom>
        </p:spPr>
        <p:txBody>
          <a:bodyPr/>
          <a:lstStyle>
            <a:lvl1pPr marL="228600" indent="-228600">
              <a:buSzPct val="125000"/>
              <a:buFont typeface="Arial" pitchFamily="34" charset="0"/>
              <a:buChar char="•"/>
              <a:defRPr lang="en-US" sz="1400" b="1" kern="1200" dirty="0" smtClean="0">
                <a:solidFill>
                  <a:schemeClr val="accent1">
                    <a:lumMod val="50000"/>
                  </a:schemeClr>
                </a:solidFill>
                <a:latin typeface="Arial" pitchFamily="34" charset="0"/>
                <a:ea typeface="+mn-ea"/>
                <a:cs typeface="Arial" pitchFamily="34" charset="0"/>
              </a:defRPr>
            </a:lvl1pPr>
            <a:lvl2pPr marL="457200" indent="-228600">
              <a:defRPr sz="1400">
                <a:solidFill>
                  <a:schemeClr val="accent1">
                    <a:lumMod val="50000"/>
                  </a:schemeClr>
                </a:solidFill>
              </a:defRPr>
            </a:lvl2pPr>
            <a:lvl3pPr marL="630238" indent="-173038">
              <a:defRPr sz="1400">
                <a:solidFill>
                  <a:schemeClr val="accent1">
                    <a:lumMod val="50000"/>
                  </a:schemeClr>
                </a:solidFill>
              </a:defRPr>
            </a:lvl3pPr>
            <a:lvl4pPr marL="804863" indent="-174625">
              <a:defRPr sz="1400">
                <a:solidFill>
                  <a:schemeClr val="accent1">
                    <a:lumMod val="50000"/>
                  </a:schemeClr>
                </a:solidFill>
              </a:defRPr>
            </a:lvl4pPr>
            <a:lvl5pPr marL="1033463" indent="-228600">
              <a:defRPr sz="1200">
                <a:solidFill>
                  <a:schemeClr val="accent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9"/>
          <p:cNvSpPr/>
          <p:nvPr userDrawn="1"/>
        </p:nvSpPr>
        <p:spPr>
          <a:xfrm>
            <a:off x="0" y="0"/>
            <a:ext cx="9144000" cy="927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22"/>
          <p:cNvSpPr>
            <a:spLocks noChangeArrowheads="1"/>
          </p:cNvSpPr>
          <p:nvPr userDrawn="1"/>
        </p:nvSpPr>
        <p:spPr bwMode="auto">
          <a:xfrm flipH="1" flipV="1">
            <a:off x="0" y="933453"/>
            <a:ext cx="9144000" cy="42863"/>
          </a:xfrm>
          <a:prstGeom prst="rect">
            <a:avLst/>
          </a:prstGeom>
          <a:solidFill>
            <a:srgbClr val="00A4E4"/>
          </a:solidFill>
          <a:ln w="9525" algn="ctr">
            <a:no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endParaRPr>
          </a:p>
        </p:txBody>
      </p:sp>
      <p:sp>
        <p:nvSpPr>
          <p:cNvPr id="17" name="Rectangle 22"/>
          <p:cNvSpPr>
            <a:spLocks noChangeArrowheads="1"/>
          </p:cNvSpPr>
          <p:nvPr userDrawn="1"/>
        </p:nvSpPr>
        <p:spPr bwMode="auto">
          <a:xfrm flipH="1" flipV="1">
            <a:off x="0" y="933453"/>
            <a:ext cx="9144000" cy="42863"/>
          </a:xfrm>
          <a:prstGeom prst="rect">
            <a:avLst/>
          </a:prstGeom>
          <a:solidFill>
            <a:srgbClr val="00A4E4"/>
          </a:solidFill>
          <a:ln w="9525" algn="ctr">
            <a:no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endParaRPr>
          </a:p>
        </p:txBody>
      </p:sp>
      <p:sp>
        <p:nvSpPr>
          <p:cNvPr id="18" name="Text Placeholder 12"/>
          <p:cNvSpPr>
            <a:spLocks noGrp="1"/>
          </p:cNvSpPr>
          <p:nvPr>
            <p:ph type="body" sz="quarter" idx="19" hasCustomPrompt="1"/>
          </p:nvPr>
        </p:nvSpPr>
        <p:spPr>
          <a:xfrm>
            <a:off x="0" y="0"/>
            <a:ext cx="7467600" cy="914400"/>
          </a:xfrm>
          <a:prstGeom prst="rect">
            <a:avLst/>
          </a:prstGeom>
          <a:solidFill>
            <a:schemeClr val="accent1">
              <a:lumMod val="75000"/>
            </a:schemeClr>
          </a:solidFill>
        </p:spPr>
        <p:txBody>
          <a:bodyPr anchor="ctr"/>
          <a:lstStyle>
            <a:lvl1pPr algn="l">
              <a:buNone/>
              <a:defRPr sz="2600" b="1">
                <a:solidFill>
                  <a:schemeClr val="bg1"/>
                </a:solidFill>
              </a:defRPr>
            </a:lvl1pPr>
            <a:lvl4pPr>
              <a:buNone/>
              <a:defRPr/>
            </a:lvl4pPr>
          </a:lstStyle>
          <a:p>
            <a:pPr lvl="0"/>
            <a:r>
              <a:rPr lang="en-US" dirty="0" smtClean="0"/>
              <a:t> Title</a:t>
            </a:r>
            <a:endParaRPr lang="en-US" dirty="0"/>
          </a:p>
        </p:txBody>
      </p:sp>
      <p:sp>
        <p:nvSpPr>
          <p:cNvPr id="19" name="TextBox 18"/>
          <p:cNvSpPr txBox="1"/>
          <p:nvPr userDrawn="1"/>
        </p:nvSpPr>
        <p:spPr>
          <a:xfrm>
            <a:off x="8001000" y="533400"/>
            <a:ext cx="1143000" cy="400110"/>
          </a:xfrm>
          <a:prstGeom prst="rect">
            <a:avLst/>
          </a:prstGeom>
          <a:noFill/>
        </p:spPr>
        <p:txBody>
          <a:bodyPr wrap="square" rtlCol="0" anchor="b">
            <a:spAutoFit/>
          </a:bodyPr>
          <a:lstStyle/>
          <a:p>
            <a:pPr algn="r"/>
            <a:r>
              <a:rPr lang="en-US" sz="1000" dirty="0" smtClean="0">
                <a:solidFill>
                  <a:schemeClr val="bg1"/>
                </a:solidFill>
              </a:rPr>
              <a:t>Page </a:t>
            </a:r>
            <a:fld id="{CABA9B4F-E290-4AF0-83B7-FF5B8FF836BD}" type="slidenum">
              <a:rPr lang="en-US" sz="1000" smtClean="0">
                <a:solidFill>
                  <a:schemeClr val="bg1"/>
                </a:solidFill>
              </a:rPr>
              <a:pPr algn="r"/>
              <a:t>‹#›</a:t>
            </a:fld>
            <a:endParaRPr lang="en-US" sz="1000" dirty="0" smtClean="0">
              <a:solidFill>
                <a:schemeClr val="bg1"/>
              </a:solidFill>
            </a:endParaRPr>
          </a:p>
          <a:p>
            <a:pPr algn="r"/>
            <a:endParaRPr lang="en-US" sz="1000" dirty="0">
              <a:solidFill>
                <a:schemeClr val="bg1"/>
              </a:solidFill>
            </a:endParaRPr>
          </a:p>
        </p:txBody>
      </p:sp>
      <p:pic>
        <p:nvPicPr>
          <p:cNvPr id="20" name="Picture 7" descr="Fancy DOE Seal"/>
          <p:cNvPicPr>
            <a:picLocks noChangeAspect="1" noChangeArrowheads="1"/>
          </p:cNvPicPr>
          <p:nvPr userDrawn="1"/>
        </p:nvPicPr>
        <p:blipFill>
          <a:blip r:embed="rId3" cstate="print"/>
          <a:srcRect/>
          <a:stretch>
            <a:fillRect/>
          </a:stretch>
        </p:blipFill>
        <p:spPr bwMode="auto">
          <a:xfrm>
            <a:off x="7543800" y="45720"/>
            <a:ext cx="819146" cy="819146"/>
          </a:xfrm>
          <a:prstGeom prst="ellipse">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6" name="Rectangle 19"/>
          <p:cNvSpPr/>
          <p:nvPr userDrawn="1"/>
        </p:nvSpPr>
        <p:spPr>
          <a:xfrm>
            <a:off x="0" y="0"/>
            <a:ext cx="9144000" cy="9271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22"/>
          <p:cNvSpPr>
            <a:spLocks noChangeArrowheads="1"/>
          </p:cNvSpPr>
          <p:nvPr userDrawn="1"/>
        </p:nvSpPr>
        <p:spPr bwMode="auto">
          <a:xfrm flipH="1" flipV="1">
            <a:off x="0" y="933453"/>
            <a:ext cx="9144000" cy="42863"/>
          </a:xfrm>
          <a:prstGeom prst="rect">
            <a:avLst/>
          </a:prstGeom>
          <a:solidFill>
            <a:srgbClr val="00A4E4"/>
          </a:solidFill>
          <a:ln w="9525" algn="ctr">
            <a:no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endParaRPr>
          </a:p>
        </p:txBody>
      </p:sp>
      <p:sp>
        <p:nvSpPr>
          <p:cNvPr id="10" name="Rectangle 22"/>
          <p:cNvSpPr>
            <a:spLocks noChangeArrowheads="1"/>
          </p:cNvSpPr>
          <p:nvPr userDrawn="1"/>
        </p:nvSpPr>
        <p:spPr bwMode="auto">
          <a:xfrm flipH="1" flipV="1">
            <a:off x="0" y="933453"/>
            <a:ext cx="9144000" cy="42863"/>
          </a:xfrm>
          <a:prstGeom prst="rect">
            <a:avLst/>
          </a:prstGeom>
          <a:solidFill>
            <a:srgbClr val="00A4E4"/>
          </a:solidFill>
          <a:ln w="9525" algn="ctr">
            <a:noFill/>
            <a:miter lim="800000"/>
            <a:headEnd/>
            <a:tailEnd/>
          </a:ln>
        </p:spPr>
        <p:txBody>
          <a:bodyPr rot="10800000" anchor="ctr"/>
          <a:lstStyle/>
          <a:p>
            <a:pPr algn="ctr" fontAlgn="auto">
              <a:spcBef>
                <a:spcPts val="0"/>
              </a:spcBef>
              <a:spcAft>
                <a:spcPts val="0"/>
              </a:spcAft>
              <a:defRPr/>
            </a:pPr>
            <a:endParaRPr lang="en-US" dirty="0">
              <a:solidFill>
                <a:schemeClr val="lt1"/>
              </a:solidFill>
              <a:latin typeface="+mn-lt"/>
            </a:endParaRPr>
          </a:p>
        </p:txBody>
      </p:sp>
      <p:sp>
        <p:nvSpPr>
          <p:cNvPr id="13" name="Text Placeholder 12"/>
          <p:cNvSpPr>
            <a:spLocks noGrp="1"/>
          </p:cNvSpPr>
          <p:nvPr>
            <p:ph type="body" sz="quarter" idx="13" hasCustomPrompt="1"/>
          </p:nvPr>
        </p:nvSpPr>
        <p:spPr>
          <a:xfrm>
            <a:off x="0" y="0"/>
            <a:ext cx="7467600" cy="914400"/>
          </a:xfrm>
          <a:prstGeom prst="rect">
            <a:avLst/>
          </a:prstGeom>
          <a:solidFill>
            <a:schemeClr val="accent1">
              <a:lumMod val="75000"/>
            </a:schemeClr>
          </a:solidFill>
        </p:spPr>
        <p:txBody>
          <a:bodyPr anchor="ctr"/>
          <a:lstStyle>
            <a:lvl1pPr algn="l">
              <a:buNone/>
              <a:defRPr sz="2600" b="1">
                <a:solidFill>
                  <a:schemeClr val="bg1"/>
                </a:solidFill>
              </a:defRPr>
            </a:lvl1pPr>
            <a:lvl4pPr>
              <a:buNone/>
              <a:defRPr/>
            </a:lvl4pPr>
          </a:lstStyle>
          <a:p>
            <a:pPr lvl="0"/>
            <a:r>
              <a:rPr lang="en-US" dirty="0" smtClean="0"/>
              <a:t>Title</a:t>
            </a:r>
          </a:p>
        </p:txBody>
      </p:sp>
      <p:sp>
        <p:nvSpPr>
          <p:cNvPr id="14" name="Content Placeholder 2"/>
          <p:cNvSpPr>
            <a:spLocks noGrp="1"/>
          </p:cNvSpPr>
          <p:nvPr>
            <p:ph idx="1"/>
          </p:nvPr>
        </p:nvSpPr>
        <p:spPr>
          <a:xfrm>
            <a:off x="228600" y="1066800"/>
            <a:ext cx="8686800" cy="5562600"/>
          </a:xfrm>
          <a:prstGeom prst="rect">
            <a:avLst/>
          </a:prstGeom>
        </p:spPr>
        <p:txBody>
          <a:bodyPr>
            <a:noAutofit/>
          </a:bodyPr>
          <a:lstStyle>
            <a:lvl1pPr>
              <a:buSzPct val="125000"/>
              <a:defRPr sz="2000" b="1">
                <a:solidFill>
                  <a:schemeClr val="accent1">
                    <a:lumMod val="50000"/>
                  </a:schemeClr>
                </a:solidFill>
                <a:latin typeface="Arial" pitchFamily="34" charset="0"/>
                <a:cs typeface="Arial" pitchFamily="34" charset="0"/>
              </a:defRPr>
            </a:lvl1pPr>
            <a:lvl2pPr marL="576263" indent="-228600">
              <a:defRPr sz="1800">
                <a:solidFill>
                  <a:schemeClr val="accent1">
                    <a:lumMod val="50000"/>
                  </a:schemeClr>
                </a:solidFill>
                <a:latin typeface="Arial" pitchFamily="34" charset="0"/>
                <a:cs typeface="Arial" pitchFamily="34" charset="0"/>
              </a:defRPr>
            </a:lvl2pPr>
            <a:lvl3pPr marL="804863" indent="-228600">
              <a:defRPr sz="1800">
                <a:solidFill>
                  <a:schemeClr val="accent1">
                    <a:lumMod val="50000"/>
                  </a:schemeClr>
                </a:solidFill>
                <a:latin typeface="Arial" pitchFamily="34" charset="0"/>
                <a:cs typeface="Arial" pitchFamily="34" charset="0"/>
              </a:defRPr>
            </a:lvl3pPr>
            <a:lvl4pPr marL="1033463" indent="-228600">
              <a:defRPr sz="1600">
                <a:solidFill>
                  <a:schemeClr val="accent1">
                    <a:lumMod val="50000"/>
                  </a:schemeClr>
                </a:solidFill>
                <a:latin typeface="Arial" pitchFamily="34" charset="0"/>
                <a:cs typeface="Arial" pitchFamily="34" charset="0"/>
              </a:defRPr>
            </a:lvl4pPr>
            <a:lvl5pPr marL="1262063" indent="-228600">
              <a:defRPr sz="1600">
                <a:solidFill>
                  <a:schemeClr val="accent1">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7" descr="Fancy DOE Seal"/>
          <p:cNvPicPr>
            <a:picLocks noChangeAspect="1" noChangeArrowheads="1"/>
          </p:cNvPicPr>
          <p:nvPr userDrawn="1"/>
        </p:nvPicPr>
        <p:blipFill>
          <a:blip r:embed="rId2" cstate="print"/>
          <a:srcRect/>
          <a:stretch>
            <a:fillRect/>
          </a:stretch>
        </p:blipFill>
        <p:spPr bwMode="auto">
          <a:xfrm>
            <a:off x="7543800" y="45720"/>
            <a:ext cx="819146" cy="819146"/>
          </a:xfrm>
          <a:prstGeom prst="ellipse">
            <a:avLst/>
          </a:prstGeom>
          <a:noFill/>
          <a:ln w="9525">
            <a:noFill/>
            <a:miter lim="800000"/>
            <a:headEnd/>
            <a:tailEnd/>
          </a:ln>
        </p:spPr>
      </p:pic>
      <p:sp>
        <p:nvSpPr>
          <p:cNvPr id="15" name="TextBox 14"/>
          <p:cNvSpPr txBox="1"/>
          <p:nvPr userDrawn="1"/>
        </p:nvSpPr>
        <p:spPr>
          <a:xfrm>
            <a:off x="8001000" y="533400"/>
            <a:ext cx="1143000" cy="400110"/>
          </a:xfrm>
          <a:prstGeom prst="rect">
            <a:avLst/>
          </a:prstGeom>
          <a:noFill/>
        </p:spPr>
        <p:txBody>
          <a:bodyPr wrap="square" rtlCol="0" anchor="b">
            <a:spAutoFit/>
          </a:bodyPr>
          <a:lstStyle/>
          <a:p>
            <a:pPr algn="r"/>
            <a:r>
              <a:rPr lang="en-US" sz="1000" dirty="0" smtClean="0">
                <a:solidFill>
                  <a:schemeClr val="bg1"/>
                </a:solidFill>
              </a:rPr>
              <a:t>Page </a:t>
            </a:r>
            <a:fld id="{CABA9B4F-E290-4AF0-83B7-FF5B8FF836BD}" type="slidenum">
              <a:rPr lang="en-US" sz="1000" smtClean="0">
                <a:solidFill>
                  <a:schemeClr val="bg1"/>
                </a:solidFill>
              </a:rPr>
              <a:pPr algn="r"/>
              <a:t>‹#›</a:t>
            </a:fld>
            <a:endParaRPr lang="en-US" sz="1000" dirty="0" smtClean="0">
              <a:solidFill>
                <a:schemeClr val="bg1"/>
              </a:solidFill>
            </a:endParaRPr>
          </a:p>
          <a:p>
            <a:pPr algn="r"/>
            <a:endParaRPr lang="en-US" sz="100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010400" y="6140450"/>
            <a:ext cx="2133600" cy="476250"/>
          </a:xfrm>
          <a:prstGeom prst="rect">
            <a:avLst/>
          </a:prstGeom>
        </p:spPr>
        <p:txBody>
          <a:bodyPr/>
          <a:lstStyle>
            <a:lvl1pPr>
              <a:defRPr b="1">
                <a:latin typeface="Arial" charset="0"/>
              </a:defRPr>
            </a:lvl1pPr>
          </a:lstStyle>
          <a:p>
            <a:pPr>
              <a:defRPr/>
            </a:pPr>
            <a:r>
              <a:rPr lang="en-US"/>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95463" y="296863"/>
            <a:ext cx="7004050" cy="696912"/>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47664" y="1522416"/>
            <a:ext cx="4125912" cy="21478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5980" y="1522416"/>
            <a:ext cx="4125913" cy="21478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47664" y="3822700"/>
            <a:ext cx="4125912" cy="21478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25980" y="3822700"/>
            <a:ext cx="4125913" cy="21478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010400" y="6140450"/>
            <a:ext cx="2133600" cy="476250"/>
          </a:xfrm>
          <a:prstGeom prst="rect">
            <a:avLst/>
          </a:prstGeom>
        </p:spPr>
        <p:txBody>
          <a:bodyPr/>
          <a:lstStyle>
            <a:lvl1pPr>
              <a:defRPr b="1">
                <a:latin typeface="Arial" charset="0"/>
              </a:defRPr>
            </a:lvl1pPr>
          </a:lstStyle>
          <a:p>
            <a:pPr>
              <a:defRPr/>
            </a:pPr>
            <a:r>
              <a:rPr lang="en-US"/>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81000"/>
            <a:ext cx="7772400" cy="4876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172200"/>
            <a:ext cx="1905000" cy="457200"/>
          </a:xfrm>
          <a:prstGeom prst="rect">
            <a:avLst/>
          </a:prstGeom>
        </p:spPr>
        <p:txBody>
          <a:bodyPr/>
          <a:lstStyle>
            <a:lvl1pPr>
              <a:defRPr/>
            </a:lvl1pPr>
          </a:lstStyle>
          <a:p>
            <a:pPr>
              <a:defRPr/>
            </a:pPr>
            <a:fld id="{D9F9792D-A266-4367-9269-03965C780E6C}" type="slidenum">
              <a:rPr lang="en-US"/>
              <a:pPr>
                <a:defRPr/>
              </a:pPr>
              <a:t>‹#›</a:t>
            </a:fld>
            <a:endParaRPr lang="en-US" dirty="0"/>
          </a:p>
        </p:txBody>
      </p:sp>
      <p:sp>
        <p:nvSpPr>
          <p:cNvPr id="7" name="Title 6"/>
          <p:cNvSpPr>
            <a:spLocks noGrp="1"/>
          </p:cNvSpPr>
          <p:nvPr>
            <p:ph type="title"/>
          </p:nvPr>
        </p:nvSpPr>
        <p:spPr>
          <a:xfrm>
            <a:off x="685800" y="5410200"/>
            <a:ext cx="7772400" cy="1066800"/>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0668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68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172200"/>
            <a:ext cx="1905000" cy="457200"/>
          </a:xfrm>
          <a:prstGeom prst="rect">
            <a:avLst/>
          </a:prstGeom>
        </p:spPr>
        <p:txBody>
          <a:bodyPr/>
          <a:lstStyle>
            <a:lvl1pPr>
              <a:defRPr/>
            </a:lvl1pPr>
          </a:lstStyle>
          <a:p>
            <a:pPr>
              <a:defRPr/>
            </a:pPr>
            <a:fld id="{D8678FB2-7E65-4A8F-819A-71DE3EB909F7}" type="slidenum">
              <a:rPr lang="en-US"/>
              <a:pPr>
                <a:defRPr/>
              </a:pPr>
              <a:t>‹#›</a:t>
            </a:fld>
            <a:endParaRPr lang="en-US" dirty="0"/>
          </a:p>
        </p:txBody>
      </p:sp>
      <p:sp>
        <p:nvSpPr>
          <p:cNvPr id="8" name="Title 7"/>
          <p:cNvSpPr>
            <a:spLocks noGrp="1"/>
          </p:cNvSpPr>
          <p:nvPr>
            <p:ph type="title"/>
          </p:nvPr>
        </p:nvSpPr>
        <p:spPr>
          <a:xfrm>
            <a:off x="685800" y="5410200"/>
            <a:ext cx="7772400" cy="10668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81000"/>
            <a:ext cx="7772400" cy="4876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172200"/>
            <a:ext cx="1905000" cy="457200"/>
          </a:xfrm>
          <a:prstGeom prst="rect">
            <a:avLst/>
          </a:prstGeom>
        </p:spPr>
        <p:txBody>
          <a:bodyPr/>
          <a:lstStyle>
            <a:lvl1pPr>
              <a:defRPr/>
            </a:lvl1pPr>
          </a:lstStyle>
          <a:p>
            <a:pPr>
              <a:defRPr/>
            </a:pPr>
            <a:fld id="{D9F9792D-A266-4367-9269-03965C780E6C}" type="slidenum">
              <a:rPr lang="en-US"/>
              <a:pPr>
                <a:defRPr/>
              </a:pPr>
              <a:t>‹#›</a:t>
            </a:fld>
            <a:endParaRPr lang="en-US" dirty="0"/>
          </a:p>
        </p:txBody>
      </p:sp>
      <p:sp>
        <p:nvSpPr>
          <p:cNvPr id="7" name="Title 6"/>
          <p:cNvSpPr>
            <a:spLocks noGrp="1"/>
          </p:cNvSpPr>
          <p:nvPr>
            <p:ph type="title"/>
          </p:nvPr>
        </p:nvSpPr>
        <p:spPr>
          <a:xfrm>
            <a:off x="685800" y="5410200"/>
            <a:ext cx="7772400" cy="1066800"/>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81000"/>
            <a:ext cx="7772400" cy="4876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172200"/>
            <a:ext cx="1905000" cy="457200"/>
          </a:xfrm>
          <a:prstGeom prst="rect">
            <a:avLst/>
          </a:prstGeom>
        </p:spPr>
        <p:txBody>
          <a:bodyPr/>
          <a:lstStyle>
            <a:lvl1pPr>
              <a:defRPr/>
            </a:lvl1pPr>
          </a:lstStyle>
          <a:p>
            <a:pPr>
              <a:defRPr/>
            </a:pPr>
            <a:fld id="{D9F9792D-A266-4367-9269-03965C780E6C}" type="slidenum">
              <a:rPr lang="en-US"/>
              <a:pPr>
                <a:defRPr/>
              </a:pPr>
              <a:t>‹#›</a:t>
            </a:fld>
            <a:endParaRPr lang="en-US" dirty="0"/>
          </a:p>
        </p:txBody>
      </p:sp>
      <p:sp>
        <p:nvSpPr>
          <p:cNvPr id="7" name="Title 6"/>
          <p:cNvSpPr>
            <a:spLocks noGrp="1"/>
          </p:cNvSpPr>
          <p:nvPr>
            <p:ph type="title"/>
          </p:nvPr>
        </p:nvSpPr>
        <p:spPr>
          <a:xfrm>
            <a:off x="685800" y="5410200"/>
            <a:ext cx="7772400" cy="1066800"/>
          </a:xfrm>
          <a:prstGeom prst="rect">
            <a:avLst/>
          </a:prstGeom>
        </p:spPr>
        <p:txBody>
          <a:body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7" r:id="rId5"/>
    <p:sldLayoutId id="2147483659" r:id="rId6"/>
    <p:sldLayoutId id="2147483661" r:id="rId7"/>
    <p:sldLayoutId id="2147483667" r:id="rId8"/>
    <p:sldLayoutId id="2147483673" r:id="rId9"/>
    <p:sldLayoutId id="2147483674" r:id="rId10"/>
    <p:sldLayoutId id="2147483675" r:id="rId11"/>
    <p:sldLayoutId id="2147483677" r:id="rId12"/>
    <p:sldLayoutId id="2147483680" r:id="rId13"/>
    <p:sldLayoutId id="2147483681" r:id="rId14"/>
    <p:sldLayoutId id="2147483683" r:id="rId15"/>
    <p:sldLayoutId id="2147483689" r:id="rId16"/>
    <p:sldLayoutId id="2147483693" r:id="rId17"/>
    <p:sldLayoutId id="2147483694" r:id="rId18"/>
  </p:sldLayoutIdLst>
  <p:txStyles>
    <p:titleStyle>
      <a:lvl1pPr algn="l" rtl="0" fontAlgn="base">
        <a:spcBef>
          <a:spcPct val="0"/>
        </a:spcBef>
        <a:spcAft>
          <a:spcPct val="0"/>
        </a:spcAft>
        <a:defRPr sz="2000" kern="1200">
          <a:solidFill>
            <a:schemeClr val="tx1"/>
          </a:solidFill>
          <a:latin typeface="Arial" pitchFamily="34" charset="0"/>
          <a:ea typeface="+mj-ea"/>
          <a:cs typeface="Arial" pitchFamily="34" charset="0"/>
        </a:defRPr>
      </a:lvl1pPr>
      <a:lvl2pPr algn="l" rtl="0" fontAlgn="base">
        <a:spcBef>
          <a:spcPct val="0"/>
        </a:spcBef>
        <a:spcAft>
          <a:spcPct val="0"/>
        </a:spcAft>
        <a:defRPr sz="2000">
          <a:solidFill>
            <a:schemeClr val="tx1"/>
          </a:solidFill>
          <a:latin typeface="Arial" charset="0"/>
          <a:cs typeface="Arial" charset="0"/>
        </a:defRPr>
      </a:lvl2pPr>
      <a:lvl3pPr algn="l" rtl="0" fontAlgn="base">
        <a:spcBef>
          <a:spcPct val="0"/>
        </a:spcBef>
        <a:spcAft>
          <a:spcPct val="0"/>
        </a:spcAft>
        <a:defRPr sz="2000">
          <a:solidFill>
            <a:schemeClr val="tx1"/>
          </a:solidFill>
          <a:latin typeface="Arial" charset="0"/>
          <a:cs typeface="Arial" charset="0"/>
        </a:defRPr>
      </a:lvl3pPr>
      <a:lvl4pPr algn="l" rtl="0" fontAlgn="base">
        <a:spcBef>
          <a:spcPct val="0"/>
        </a:spcBef>
        <a:spcAft>
          <a:spcPct val="0"/>
        </a:spcAft>
        <a:defRPr sz="2000">
          <a:solidFill>
            <a:schemeClr val="tx1"/>
          </a:solidFill>
          <a:latin typeface="Arial" charset="0"/>
          <a:cs typeface="Arial" charset="0"/>
        </a:defRPr>
      </a:lvl4pPr>
      <a:lvl5pPr algn="l" rtl="0" fontAlgn="base">
        <a:spcBef>
          <a:spcPct val="0"/>
        </a:spcBef>
        <a:spcAft>
          <a:spcPct val="0"/>
        </a:spcAft>
        <a:defRPr sz="2000">
          <a:solidFill>
            <a:schemeClr val="tx1"/>
          </a:solidFill>
          <a:latin typeface="Arial" charset="0"/>
          <a:cs typeface="Arial" charset="0"/>
        </a:defRPr>
      </a:lvl5pPr>
      <a:lvl6pPr marL="457200" algn="l" rtl="0" fontAlgn="base">
        <a:spcBef>
          <a:spcPct val="0"/>
        </a:spcBef>
        <a:spcAft>
          <a:spcPct val="0"/>
        </a:spcAft>
        <a:defRPr sz="2000">
          <a:solidFill>
            <a:schemeClr val="tx1"/>
          </a:solidFill>
          <a:latin typeface="Arial" charset="0"/>
          <a:cs typeface="Arial" charset="0"/>
        </a:defRPr>
      </a:lvl6pPr>
      <a:lvl7pPr marL="914400" algn="l" rtl="0" fontAlgn="base">
        <a:spcBef>
          <a:spcPct val="0"/>
        </a:spcBef>
        <a:spcAft>
          <a:spcPct val="0"/>
        </a:spcAft>
        <a:defRPr sz="2000">
          <a:solidFill>
            <a:schemeClr val="tx1"/>
          </a:solidFill>
          <a:latin typeface="Arial" charset="0"/>
          <a:cs typeface="Arial" charset="0"/>
        </a:defRPr>
      </a:lvl7pPr>
      <a:lvl8pPr marL="1371600" algn="l" rtl="0" fontAlgn="base">
        <a:spcBef>
          <a:spcPct val="0"/>
        </a:spcBef>
        <a:spcAft>
          <a:spcPct val="0"/>
        </a:spcAft>
        <a:defRPr sz="2000">
          <a:solidFill>
            <a:schemeClr val="tx1"/>
          </a:solidFill>
          <a:latin typeface="Arial" charset="0"/>
          <a:cs typeface="Arial" charset="0"/>
        </a:defRPr>
      </a:lvl8pPr>
      <a:lvl9pPr marL="1828800" algn="l" rtl="0" fontAlgn="base">
        <a:spcBef>
          <a:spcPct val="0"/>
        </a:spcBef>
        <a:spcAft>
          <a:spcPct val="0"/>
        </a:spcAft>
        <a:defRPr sz="2000">
          <a:solidFill>
            <a:schemeClr val="tx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mailto:I-Manage.Eas@hq.doe.gov"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energy.gov/sites/prod/files/PARS_II_SOP_Version_1.1_2011_08_11.pdf" TargetMode="External"/><Relationship Id="rId2" Type="http://schemas.openxmlformats.org/officeDocument/2006/relationships/hyperlink" Target="http://energy.gov/sites/prod/files/maprod/documents/PARS_II_User_Guide.pdf" TargetMode="External"/><Relationship Id="rId1" Type="http://schemas.openxmlformats.org/officeDocument/2006/relationships/slideLayout" Target="../slideLayouts/slideLayout3.xml"/><Relationship Id="rId6" Type="http://schemas.openxmlformats.org/officeDocument/2006/relationships/hyperlink" Target="http://energy.gov/management/pars-ii-course-registration" TargetMode="External"/><Relationship Id="rId5" Type="http://schemas.openxmlformats.org/officeDocument/2006/relationships/hyperlink" Target="http://energy.gov/sites/prod/files/PARS_II_Training_Schedule_1.pdf" TargetMode="External"/><Relationship Id="rId4" Type="http://schemas.openxmlformats.org/officeDocument/2006/relationships/hyperlink" Target="http://energy.gov/sites/prod/files/maprod/documents/PARS_II_Change_Request_Form.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90603"/>
            <a:ext cx="9144000" cy="2381251"/>
          </a:xfrm>
        </p:spPr>
        <p:txBody>
          <a:bodyPr/>
          <a:lstStyle/>
          <a:p>
            <a:pPr algn="ctr"/>
            <a:r>
              <a:rPr lang="en-US" sz="2800" b="1" dirty="0" smtClean="0"/>
              <a:t>THE OECM PARS II / EVM ROADSHOW</a:t>
            </a:r>
            <a:br>
              <a:rPr lang="en-US" sz="2800" b="1" dirty="0" smtClean="0"/>
            </a:br>
            <a:r>
              <a:rPr lang="en-US" sz="2400" b="1" dirty="0" smtClean="0"/>
              <a:t/>
            </a:r>
            <a:br>
              <a:rPr lang="en-US" sz="2400" b="1" dirty="0" smtClean="0"/>
            </a:br>
            <a:r>
              <a:rPr lang="en-US" sz="2400" b="1" dirty="0" smtClean="0"/>
              <a:t>Enhancing </a:t>
            </a:r>
            <a:r>
              <a:rPr lang="en-US" sz="2400" b="1" dirty="0" smtClean="0"/>
              <a:t>Earned Value (EV) Analysis </a:t>
            </a:r>
            <a:br>
              <a:rPr lang="en-US" sz="2400" b="1" dirty="0" smtClean="0"/>
            </a:br>
            <a:r>
              <a:rPr lang="en-US" sz="2400" b="1" dirty="0" smtClean="0"/>
              <a:t>Using</a:t>
            </a:r>
            <a:r>
              <a:rPr lang="en-US" sz="2400" b="1" dirty="0"/>
              <a:t> </a:t>
            </a:r>
            <a:r>
              <a:rPr lang="en-US" sz="2400" b="1" dirty="0" smtClean="0"/>
              <a:t> </a:t>
            </a:r>
            <a:br>
              <a:rPr lang="en-US" sz="2400" b="1" dirty="0" smtClean="0"/>
            </a:br>
            <a:r>
              <a:rPr lang="en-US" sz="2400" b="1" dirty="0" smtClean="0"/>
              <a:t>Project Assessment &amp; Reporting System (PARS II) </a:t>
            </a:r>
            <a:r>
              <a:rPr lang="en-US" sz="2800" b="1" dirty="0" smtClean="0">
                <a:latin typeface="Baskerville Old Face" pitchFamily="18" charset="0"/>
              </a:rPr>
              <a:t/>
            </a:r>
            <a:br>
              <a:rPr lang="en-US" sz="2800" b="1" dirty="0" smtClean="0">
                <a:latin typeface="Baskerville Old Face" pitchFamily="18" charset="0"/>
              </a:rPr>
            </a:br>
            <a:r>
              <a:rPr lang="en-US" sz="2800" b="1" dirty="0" smtClean="0">
                <a:latin typeface="Baskerville Old Face" pitchFamily="18" charset="0"/>
              </a:rPr>
              <a:t/>
            </a:r>
            <a:br>
              <a:rPr lang="en-US" sz="2800" b="1" dirty="0" smtClean="0">
                <a:latin typeface="Baskerville Old Face" pitchFamily="18" charset="0"/>
              </a:rPr>
            </a:br>
            <a:endParaRPr lang="en-US" sz="2800" b="1" dirty="0">
              <a:latin typeface="Baskerville Old Face" pitchFamily="18" charset="0"/>
            </a:endParaRPr>
          </a:p>
        </p:txBody>
      </p:sp>
      <p:sp>
        <p:nvSpPr>
          <p:cNvPr id="3" name="Subtitle 2"/>
          <p:cNvSpPr>
            <a:spLocks noGrp="1"/>
          </p:cNvSpPr>
          <p:nvPr>
            <p:ph type="subTitle" idx="1"/>
          </p:nvPr>
        </p:nvSpPr>
        <p:spPr>
          <a:xfrm>
            <a:off x="0" y="4038600"/>
            <a:ext cx="9144000" cy="1981200"/>
          </a:xfrm>
        </p:spPr>
        <p:txBody>
          <a:bodyPr/>
          <a:lstStyle/>
          <a:p>
            <a:r>
              <a:rPr lang="en-US" sz="1800" dirty="0" smtClean="0">
                <a:solidFill>
                  <a:schemeClr val="tx1"/>
                </a:solidFill>
                <a:latin typeface="Eras Demi ITC" pitchFamily="34" charset="0"/>
                <a:ea typeface="+mj-ea"/>
              </a:rPr>
              <a:t>Presented by:</a:t>
            </a:r>
          </a:p>
          <a:p>
            <a:r>
              <a:rPr lang="en-US" sz="2000" dirty="0" smtClean="0">
                <a:solidFill>
                  <a:schemeClr val="tx1"/>
                </a:solidFill>
                <a:effectLst>
                  <a:outerShdw blurRad="38100" dist="38100" dir="2700000" algn="tl">
                    <a:srgbClr val="000000">
                      <a:alpha val="43137"/>
                    </a:srgbClr>
                  </a:outerShdw>
                </a:effectLst>
                <a:latin typeface="Eras Demi ITC" pitchFamily="34" charset="0"/>
                <a:ea typeface="+mj-ea"/>
              </a:rPr>
              <a:t>Melvin Frank</a:t>
            </a:r>
            <a:endParaRPr lang="en-US" sz="2000" dirty="0" smtClean="0">
              <a:solidFill>
                <a:schemeClr val="tx1"/>
              </a:solidFill>
              <a:effectLst>
                <a:outerShdw blurRad="38100" dist="38100" dir="2700000" algn="tl">
                  <a:srgbClr val="000000">
                    <a:alpha val="43137"/>
                  </a:srgbClr>
                </a:outerShdw>
              </a:effectLst>
              <a:latin typeface="Eras Demi ITC" pitchFamily="34" charset="0"/>
              <a:ea typeface="+mj-ea"/>
            </a:endParaRPr>
          </a:p>
          <a:p>
            <a:r>
              <a:rPr lang="en-US" sz="1800" dirty="0" smtClean="0">
                <a:solidFill>
                  <a:schemeClr val="tx1"/>
                </a:solidFill>
                <a:latin typeface="Eras Demi ITC" pitchFamily="34" charset="0"/>
                <a:ea typeface="+mj-ea"/>
              </a:rPr>
              <a:t>Team Lead, Project Management Systems</a:t>
            </a:r>
          </a:p>
          <a:p>
            <a:r>
              <a:rPr lang="en-US" sz="1800" dirty="0" smtClean="0">
                <a:solidFill>
                  <a:schemeClr val="tx1"/>
                </a:solidFill>
                <a:latin typeface="Eras Demi ITC" pitchFamily="34" charset="0"/>
                <a:ea typeface="+mj-ea"/>
              </a:rPr>
              <a:t>Office </a:t>
            </a:r>
            <a:r>
              <a:rPr lang="en-US" sz="1800" dirty="0" smtClean="0">
                <a:solidFill>
                  <a:schemeClr val="tx1"/>
                </a:solidFill>
                <a:latin typeface="Eras Demi ITC" pitchFamily="34" charset="0"/>
                <a:ea typeface="+mj-ea"/>
              </a:rPr>
              <a:t>of Engineering and Construction Management</a:t>
            </a:r>
          </a:p>
          <a:p>
            <a:r>
              <a:rPr lang="en-US" sz="1800" dirty="0" smtClean="0">
                <a:solidFill>
                  <a:schemeClr val="tx1"/>
                </a:solidFill>
                <a:latin typeface="Eras Demi ITC" pitchFamily="34" charset="0"/>
                <a:ea typeface="+mj-ea"/>
              </a:rPr>
              <a:t>U. S. Department of Energy</a:t>
            </a:r>
          </a:p>
          <a:p>
            <a:r>
              <a:rPr lang="en-US" sz="1800" dirty="0" smtClean="0">
                <a:solidFill>
                  <a:schemeClr val="tx1"/>
                </a:solidFill>
                <a:latin typeface="Eras Demi ITC" pitchFamily="34" charset="0"/>
              </a:rPr>
              <a:t>April 3-4, 2012</a:t>
            </a:r>
            <a:endParaRPr lang="en-US" sz="1800" dirty="0" smtClean="0">
              <a:solidFill>
                <a:schemeClr val="tx1"/>
              </a:solidFill>
              <a:latin typeface="Eras Demi ITC" pitchFamily="34" charset="0"/>
            </a:endParaRPr>
          </a:p>
        </p:txBody>
      </p:sp>
      <p:sp>
        <p:nvSpPr>
          <p:cNvPr id="4" name="Rectangle 3"/>
          <p:cNvSpPr/>
          <p:nvPr/>
        </p:nvSpPr>
        <p:spPr>
          <a:xfrm>
            <a:off x="0" y="6550241"/>
            <a:ext cx="9144000" cy="307777"/>
          </a:xfrm>
          <a:prstGeom prst="rect">
            <a:avLst/>
          </a:prstGeom>
        </p:spPr>
        <p:txBody>
          <a:bodyPr wrap="square">
            <a:spAutoFit/>
          </a:bodyPr>
          <a:lstStyle/>
          <a:p>
            <a:pPr algn="ctr"/>
            <a:r>
              <a:rPr lang="en-US" sz="1400" b="1" dirty="0" smtClean="0">
                <a:solidFill>
                  <a:schemeClr val="bg1"/>
                </a:solidFill>
                <a:latin typeface="Bradley Hand ITC" pitchFamily="66" charset="0"/>
              </a:rPr>
              <a:t>Achieving Management and Operational Excellence</a:t>
            </a:r>
            <a:endParaRPr lang="en-US" sz="1400" b="1" dirty="0">
              <a:solidFill>
                <a:schemeClr val="bg1"/>
              </a:solidFill>
              <a:latin typeface="Bradley Hand ITC" pitchFamily="66" charset="0"/>
            </a:endParaRPr>
          </a:p>
        </p:txBody>
      </p:sp>
    </p:spTree>
    <p:extLst>
      <p:ext uri="{BB962C8B-B14F-4D97-AF65-F5344CB8AC3E}">
        <p14:creationId xmlns:p14="http://schemas.microsoft.com/office/powerpoint/2010/main" xmlns="" val="392918788"/>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Project Lifecycle in PARS II</a:t>
            </a:r>
            <a:endParaRPr lang="en-US" dirty="0"/>
          </a:p>
        </p:txBody>
      </p:sp>
      <p:sp>
        <p:nvSpPr>
          <p:cNvPr id="3" name="Content Placeholder 2"/>
          <p:cNvSpPr>
            <a:spLocks noGrp="1"/>
          </p:cNvSpPr>
          <p:nvPr>
            <p:ph idx="1"/>
          </p:nvPr>
        </p:nvSpPr>
        <p:spPr>
          <a:xfrm>
            <a:off x="1295400" y="1066800"/>
            <a:ext cx="6477000" cy="5791200"/>
          </a:xfrm>
        </p:spPr>
        <p:txBody>
          <a:bodyPr/>
          <a:lstStyle/>
          <a:p>
            <a:r>
              <a:rPr lang="en-US" sz="2400" dirty="0" smtClean="0"/>
              <a:t>Receive initial CD memo</a:t>
            </a:r>
          </a:p>
          <a:p>
            <a:r>
              <a:rPr lang="en-US" sz="2400" dirty="0" smtClean="0"/>
              <a:t>Create project/Capital Asset Project </a:t>
            </a:r>
          </a:p>
          <a:p>
            <a:r>
              <a:rPr lang="en-US" sz="2400" dirty="0" smtClean="0"/>
              <a:t>Project Attributes / Contacts</a:t>
            </a:r>
          </a:p>
          <a:p>
            <a:r>
              <a:rPr lang="en-US" sz="2400" dirty="0" smtClean="0"/>
              <a:t>CD0</a:t>
            </a:r>
          </a:p>
          <a:p>
            <a:r>
              <a:rPr lang="en-US" sz="2400" dirty="0" smtClean="0"/>
              <a:t>CD1</a:t>
            </a:r>
          </a:p>
          <a:p>
            <a:r>
              <a:rPr lang="en-US" sz="2400" dirty="0" smtClean="0"/>
              <a:t>CD2</a:t>
            </a:r>
          </a:p>
          <a:p>
            <a:r>
              <a:rPr lang="en-US" sz="2400" dirty="0" smtClean="0"/>
              <a:t>CD3A (as required)</a:t>
            </a:r>
          </a:p>
          <a:p>
            <a:r>
              <a:rPr lang="en-US" sz="2400" dirty="0" smtClean="0"/>
              <a:t>CD3</a:t>
            </a:r>
          </a:p>
          <a:p>
            <a:r>
              <a:rPr lang="en-US" sz="2400" dirty="0" smtClean="0"/>
              <a:t>BCPs</a:t>
            </a:r>
          </a:p>
          <a:p>
            <a:r>
              <a:rPr lang="en-US" sz="2400" dirty="0" smtClean="0"/>
              <a:t>CD4</a:t>
            </a:r>
          </a:p>
          <a:p>
            <a:r>
              <a:rPr lang="en-US" sz="2400" dirty="0" smtClean="0"/>
              <a:t>Closeout</a:t>
            </a:r>
          </a:p>
          <a:p>
            <a:r>
              <a:rPr lang="en-US" sz="2400" dirty="0" smtClean="0"/>
              <a:t>KPPs</a:t>
            </a:r>
          </a:p>
          <a:p>
            <a:r>
              <a:rPr lang="en-US" sz="2400" dirty="0" smtClean="0"/>
              <a:t>Attachments</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PARS II Dashboards</a:t>
            </a:r>
            <a:endParaRPr lang="en-US" dirty="0"/>
          </a:p>
        </p:txBody>
      </p:sp>
      <p:sp>
        <p:nvSpPr>
          <p:cNvPr id="5" name="Content Placeholder 4"/>
          <p:cNvSpPr>
            <a:spLocks noGrp="1"/>
          </p:cNvSpPr>
          <p:nvPr>
            <p:ph idx="1"/>
          </p:nvPr>
        </p:nvSpPr>
        <p:spPr/>
        <p:txBody>
          <a:bodyPr/>
          <a:lstStyle/>
          <a:p>
            <a:endParaRPr lang="en-US" dirty="0" smtClean="0"/>
          </a:p>
          <a:p>
            <a:endParaRPr lang="en-US" dirty="0" smtClean="0"/>
          </a:p>
          <a:p>
            <a:r>
              <a:rPr lang="en-US" dirty="0" smtClean="0"/>
              <a:t>PARS </a:t>
            </a:r>
            <a:r>
              <a:rPr lang="en-US" dirty="0" smtClean="0"/>
              <a:t>II Dashboards</a:t>
            </a:r>
          </a:p>
          <a:p>
            <a:pPr lvl="1"/>
            <a:r>
              <a:rPr lang="en-US" dirty="0" smtClean="0"/>
              <a:t>CPR Dashboard</a:t>
            </a:r>
          </a:p>
          <a:p>
            <a:pPr lvl="1"/>
            <a:r>
              <a:rPr lang="en-US" dirty="0" smtClean="0"/>
              <a:t>Timephased Dashboard</a:t>
            </a:r>
          </a:p>
          <a:p>
            <a:pPr lvl="1"/>
            <a:r>
              <a:rPr lang="en-US" dirty="0" smtClean="0"/>
              <a:t>Schedule Dashboard</a:t>
            </a:r>
          </a:p>
          <a:p>
            <a:pPr lvl="1"/>
            <a:r>
              <a:rPr lang="en-US" dirty="0" smtClean="0"/>
              <a:t>Management Reserve (MR) Dashboard</a:t>
            </a:r>
          </a:p>
          <a:p>
            <a:endParaRPr lang="en-US" dirty="0" smtClean="0"/>
          </a:p>
          <a:p>
            <a:endParaRPr lang="en-US" dirty="0" smtClean="0"/>
          </a:p>
          <a:p>
            <a:endParaRPr lang="en-US" dirty="0" smtClean="0"/>
          </a:p>
          <a:p>
            <a:r>
              <a:rPr lang="en-US" dirty="0" smtClean="0"/>
              <a:t>Contractor </a:t>
            </a:r>
            <a:r>
              <a:rPr lang="en-US" dirty="0" smtClean="0"/>
              <a:t>Project Performance Data Uploads</a:t>
            </a:r>
          </a:p>
          <a:p>
            <a:pPr lvl="1"/>
            <a:r>
              <a:rPr lang="en-US" dirty="0" smtClean="0"/>
              <a:t>Dashboards </a:t>
            </a:r>
            <a:r>
              <a:rPr lang="en-US" dirty="0" smtClean="0"/>
              <a:t>only display data if CPP Data exists</a:t>
            </a:r>
          </a:p>
        </p:txBody>
      </p:sp>
      <p:pic>
        <p:nvPicPr>
          <p:cNvPr id="10" name="Picture 9" descr="Colage TPD.jpg"/>
          <p:cNvPicPr>
            <a:picLocks noChangeAspect="1"/>
          </p:cNvPicPr>
          <p:nvPr/>
        </p:nvPicPr>
        <p:blipFill>
          <a:blip r:embed="rId3" cstate="print"/>
          <a:stretch>
            <a:fillRect/>
          </a:stretch>
        </p:blipFill>
        <p:spPr>
          <a:xfrm>
            <a:off x="4463225" y="990600"/>
            <a:ext cx="3766375" cy="1295400"/>
          </a:xfrm>
          <a:prstGeom prst="rect">
            <a:avLst/>
          </a:prstGeom>
        </p:spPr>
      </p:pic>
      <p:pic>
        <p:nvPicPr>
          <p:cNvPr id="9" name="Picture 8" descr="COLAGE SKED.jpg"/>
          <p:cNvPicPr>
            <a:picLocks noChangeAspect="1"/>
          </p:cNvPicPr>
          <p:nvPr/>
        </p:nvPicPr>
        <p:blipFill>
          <a:blip r:embed="rId4" cstate="print"/>
          <a:stretch>
            <a:fillRect/>
          </a:stretch>
        </p:blipFill>
        <p:spPr>
          <a:xfrm>
            <a:off x="4724400" y="1447800"/>
            <a:ext cx="3912576" cy="1143000"/>
          </a:xfrm>
          <a:prstGeom prst="rect">
            <a:avLst/>
          </a:prstGeom>
        </p:spPr>
      </p:pic>
      <p:pic>
        <p:nvPicPr>
          <p:cNvPr id="7" name="Picture 6" descr="Colage CPR.jpg"/>
          <p:cNvPicPr>
            <a:picLocks noChangeAspect="1"/>
          </p:cNvPicPr>
          <p:nvPr/>
        </p:nvPicPr>
        <p:blipFill>
          <a:blip r:embed="rId5" cstate="print"/>
          <a:stretch>
            <a:fillRect/>
          </a:stretch>
        </p:blipFill>
        <p:spPr>
          <a:xfrm>
            <a:off x="5019893" y="2057400"/>
            <a:ext cx="3971707" cy="1066800"/>
          </a:xfrm>
          <a:prstGeom prst="rect">
            <a:avLst/>
          </a:prstGeom>
        </p:spPr>
      </p:pic>
      <p:pic>
        <p:nvPicPr>
          <p:cNvPr id="11" name="Picture 10" descr="Colage VAR.jpg"/>
          <p:cNvPicPr>
            <a:picLocks noChangeAspect="1"/>
          </p:cNvPicPr>
          <p:nvPr/>
        </p:nvPicPr>
        <p:blipFill>
          <a:blip r:embed="rId6" cstate="print"/>
          <a:stretch>
            <a:fillRect/>
          </a:stretch>
        </p:blipFill>
        <p:spPr>
          <a:xfrm>
            <a:off x="5257800" y="2667000"/>
            <a:ext cx="2667000" cy="1219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PARS </a:t>
            </a:r>
            <a:r>
              <a:rPr lang="en-US" dirty="0" smtClean="0"/>
              <a:t>II </a:t>
            </a:r>
            <a:r>
              <a:rPr lang="en-US" dirty="0" smtClean="0"/>
              <a:t>Assessment Roles</a:t>
            </a:r>
            <a:endParaRPr lang="en-US" dirty="0"/>
          </a:p>
        </p:txBody>
      </p:sp>
      <p:sp>
        <p:nvSpPr>
          <p:cNvPr id="4" name="Content Placeholder 2"/>
          <p:cNvSpPr>
            <a:spLocks noGrp="1"/>
          </p:cNvSpPr>
          <p:nvPr>
            <p:ph idx="1"/>
          </p:nvPr>
        </p:nvSpPr>
        <p:spPr>
          <a:xfrm>
            <a:off x="1143000" y="1295400"/>
            <a:ext cx="6324600" cy="5562600"/>
          </a:xfrm>
        </p:spPr>
        <p:txBody>
          <a:bodyPr/>
          <a:lstStyle/>
          <a:p>
            <a:r>
              <a:rPr lang="en-US" sz="2200" dirty="0" smtClean="0">
                <a:solidFill>
                  <a:schemeClr val="tx1"/>
                </a:solidFill>
              </a:rPr>
              <a:t>FPD </a:t>
            </a:r>
            <a:r>
              <a:rPr lang="en-US" sz="2200" dirty="0" smtClean="0">
                <a:solidFill>
                  <a:schemeClr val="tx1"/>
                </a:solidFill>
              </a:rPr>
              <a:t>Monthly Assessment: 3</a:t>
            </a:r>
            <a:r>
              <a:rPr lang="en-US" sz="2200" baseline="30000" dirty="0" smtClean="0">
                <a:solidFill>
                  <a:schemeClr val="tx1"/>
                </a:solidFill>
              </a:rPr>
              <a:t>rd</a:t>
            </a:r>
            <a:r>
              <a:rPr lang="en-US" sz="2200" dirty="0" smtClean="0">
                <a:solidFill>
                  <a:schemeClr val="tx1"/>
                </a:solidFill>
              </a:rPr>
              <a:t> Business Day</a:t>
            </a:r>
          </a:p>
          <a:p>
            <a:pPr lvl="1"/>
            <a:r>
              <a:rPr lang="en-US" sz="2000" dirty="0" smtClean="0">
                <a:solidFill>
                  <a:schemeClr val="tx1"/>
                </a:solidFill>
              </a:rPr>
              <a:t>Explanation of Close Period Process</a:t>
            </a:r>
          </a:p>
          <a:p>
            <a:pPr lvl="1"/>
            <a:r>
              <a:rPr lang="en-US" sz="2000" dirty="0" smtClean="0">
                <a:solidFill>
                  <a:schemeClr val="tx1"/>
                </a:solidFill>
              </a:rPr>
              <a:t>BCP Impact on an FPD Assessment</a:t>
            </a:r>
          </a:p>
          <a:p>
            <a:r>
              <a:rPr lang="en-US" sz="2200" dirty="0" smtClean="0">
                <a:solidFill>
                  <a:schemeClr val="tx1"/>
                </a:solidFill>
              </a:rPr>
              <a:t>PMSO Monthly Assessment: 6</a:t>
            </a:r>
            <a:r>
              <a:rPr lang="en-US" sz="2200" baseline="30000" dirty="0" smtClean="0">
                <a:solidFill>
                  <a:schemeClr val="tx1"/>
                </a:solidFill>
              </a:rPr>
              <a:t>th</a:t>
            </a:r>
            <a:r>
              <a:rPr lang="en-US" sz="2200" dirty="0" smtClean="0">
                <a:solidFill>
                  <a:schemeClr val="tx1"/>
                </a:solidFill>
              </a:rPr>
              <a:t> Business Day</a:t>
            </a:r>
          </a:p>
          <a:p>
            <a:r>
              <a:rPr lang="en-US" sz="2200" dirty="0" smtClean="0">
                <a:solidFill>
                  <a:schemeClr val="tx1"/>
                </a:solidFill>
              </a:rPr>
              <a:t>OECM Monthly Assessment: 9</a:t>
            </a:r>
            <a:r>
              <a:rPr lang="en-US" sz="2200" baseline="30000" dirty="0" smtClean="0">
                <a:solidFill>
                  <a:schemeClr val="tx1"/>
                </a:solidFill>
              </a:rPr>
              <a:t>th</a:t>
            </a:r>
            <a:r>
              <a:rPr lang="en-US" sz="2200" dirty="0" smtClean="0">
                <a:solidFill>
                  <a:schemeClr val="tx1"/>
                </a:solidFill>
              </a:rPr>
              <a:t> Business </a:t>
            </a:r>
            <a:r>
              <a:rPr lang="en-US" sz="2200" dirty="0" smtClean="0">
                <a:solidFill>
                  <a:schemeClr val="tx1"/>
                </a:solidFill>
              </a:rPr>
              <a:t>Day</a:t>
            </a:r>
            <a:endParaRPr lang="en-US" sz="2200" b="0" dirty="0" smtClean="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PARS </a:t>
            </a:r>
            <a:r>
              <a:rPr lang="en-US" dirty="0" smtClean="0"/>
              <a:t>II </a:t>
            </a:r>
            <a:r>
              <a:rPr lang="en-US" dirty="0" smtClean="0"/>
              <a:t>Assessments</a:t>
            </a:r>
            <a:endParaRPr lang="en-US" dirty="0"/>
          </a:p>
        </p:txBody>
      </p:sp>
      <p:sp>
        <p:nvSpPr>
          <p:cNvPr id="4" name="Content Placeholder 2"/>
          <p:cNvSpPr>
            <a:spLocks noGrp="1"/>
          </p:cNvSpPr>
          <p:nvPr>
            <p:ph idx="1"/>
          </p:nvPr>
        </p:nvSpPr>
        <p:spPr>
          <a:xfrm>
            <a:off x="381000" y="1295400"/>
            <a:ext cx="8229600" cy="5029200"/>
          </a:xfrm>
        </p:spPr>
        <p:txBody>
          <a:bodyPr/>
          <a:lstStyle/>
          <a:p>
            <a:pPr>
              <a:spcBef>
                <a:spcPts val="0"/>
              </a:spcBef>
              <a:spcAft>
                <a:spcPts val="0"/>
              </a:spcAft>
            </a:pPr>
            <a:r>
              <a:rPr lang="en-US" sz="2400" u="sng" dirty="0" smtClean="0"/>
              <a:t>Communicate</a:t>
            </a:r>
            <a:r>
              <a:rPr lang="en-US" sz="2400" dirty="0" smtClean="0"/>
              <a:t> project status to management and provide an informed prediction/forecast of project end state</a:t>
            </a:r>
          </a:p>
          <a:p>
            <a:pPr lvl="1">
              <a:spcBef>
                <a:spcPts val="0"/>
              </a:spcBef>
              <a:spcAft>
                <a:spcPts val="0"/>
              </a:spcAft>
            </a:pPr>
            <a:r>
              <a:rPr lang="en-US" sz="2000" b="1" dirty="0" smtClean="0"/>
              <a:t>Don’t just report old news</a:t>
            </a:r>
          </a:p>
          <a:p>
            <a:pPr lvl="1">
              <a:spcBef>
                <a:spcPts val="0"/>
              </a:spcBef>
              <a:spcAft>
                <a:spcPts val="0"/>
              </a:spcAft>
            </a:pPr>
            <a:r>
              <a:rPr lang="en-US" sz="2000" b="1" dirty="0" smtClean="0"/>
              <a:t>Predictions based on sound, documented analysis</a:t>
            </a:r>
          </a:p>
          <a:p>
            <a:pPr>
              <a:spcBef>
                <a:spcPts val="0"/>
              </a:spcBef>
              <a:spcAft>
                <a:spcPts val="0"/>
              </a:spcAft>
            </a:pPr>
            <a:endParaRPr lang="en-US" sz="2400" dirty="0" smtClean="0"/>
          </a:p>
          <a:p>
            <a:pPr>
              <a:spcBef>
                <a:spcPts val="0"/>
              </a:spcBef>
              <a:spcAft>
                <a:spcPts val="0"/>
              </a:spcAft>
            </a:pPr>
            <a:r>
              <a:rPr lang="en-US" sz="2400" dirty="0" smtClean="0"/>
              <a:t>Add Value</a:t>
            </a:r>
          </a:p>
          <a:p>
            <a:pPr lvl="1">
              <a:spcBef>
                <a:spcPts val="0"/>
              </a:spcBef>
              <a:spcAft>
                <a:spcPts val="0"/>
              </a:spcAft>
            </a:pPr>
            <a:r>
              <a:rPr lang="en-US" sz="2000" b="1" dirty="0" smtClean="0"/>
              <a:t>Put the data in context for the SAE/AE</a:t>
            </a:r>
          </a:p>
          <a:p>
            <a:pPr lvl="1">
              <a:spcBef>
                <a:spcPts val="0"/>
              </a:spcBef>
              <a:spcAft>
                <a:spcPts val="0"/>
              </a:spcAft>
            </a:pPr>
            <a:r>
              <a:rPr lang="en-US" sz="2000" b="1" dirty="0" smtClean="0"/>
              <a:t>Don’t wait until the peach is rotten</a:t>
            </a:r>
          </a:p>
          <a:p>
            <a:pPr lvl="1">
              <a:spcBef>
                <a:spcPts val="0"/>
              </a:spcBef>
              <a:spcAft>
                <a:spcPts val="0"/>
              </a:spcAft>
            </a:pPr>
            <a:endParaRPr lang="en-US" sz="2000" b="1" dirty="0" smtClean="0"/>
          </a:p>
          <a:p>
            <a:pPr>
              <a:spcBef>
                <a:spcPts val="0"/>
              </a:spcBef>
              <a:spcAft>
                <a:spcPts val="0"/>
              </a:spcAft>
            </a:pPr>
            <a:r>
              <a:rPr lang="en-US" sz="2400" dirty="0" smtClean="0"/>
              <a:t>Report status of and progress addressing current technical/schedule risk areas and identification and mitigation of near term (future) risk areas </a:t>
            </a:r>
          </a:p>
          <a:p>
            <a:endParaRPr lang="en-US" sz="2200" b="0" dirty="0" smtClean="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Sample Red/Yellow Project Report</a:t>
            </a:r>
          </a:p>
        </p:txBody>
      </p:sp>
      <p:pic>
        <p:nvPicPr>
          <p:cNvPr id="8" name="Content Placeholder 7" descr="SampleMonthlyReport.jpg"/>
          <p:cNvPicPr>
            <a:picLocks noGrp="1" noChangeAspect="1"/>
          </p:cNvPicPr>
          <p:nvPr>
            <p:ph idx="1"/>
          </p:nvPr>
        </p:nvPicPr>
        <p:blipFill>
          <a:blip r:embed="rId2" cstate="print"/>
          <a:srcRect b="22255"/>
          <a:stretch>
            <a:fillRect/>
          </a:stretch>
        </p:blipFill>
        <p:spPr>
          <a:xfrm>
            <a:off x="73152" y="1051560"/>
            <a:ext cx="8961120" cy="5794490"/>
          </a:xfrm>
          <a:ln>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t>Monthly Report Overview</a:t>
            </a:r>
            <a:endParaRPr lang="en-US" dirty="0"/>
          </a:p>
        </p:txBody>
      </p:sp>
      <p:sp>
        <p:nvSpPr>
          <p:cNvPr id="8" name="Content Placeholder 7"/>
          <p:cNvSpPr>
            <a:spLocks noGrp="1"/>
          </p:cNvSpPr>
          <p:nvPr>
            <p:ph idx="1"/>
          </p:nvPr>
        </p:nvSpPr>
        <p:spPr/>
        <p:txBody>
          <a:bodyPr/>
          <a:lstStyle/>
          <a:p>
            <a:r>
              <a:rPr lang="en-US" dirty="0" smtClean="0"/>
              <a:t>Reasons for New Report Format</a:t>
            </a:r>
          </a:p>
          <a:p>
            <a:pPr lvl="1"/>
            <a:r>
              <a:rPr lang="en-US" dirty="0" smtClean="0"/>
              <a:t>Ability to Quickly Identify Changes from Prior Period Report</a:t>
            </a:r>
          </a:p>
          <a:p>
            <a:pPr lvl="1"/>
            <a:r>
              <a:rPr lang="en-US" dirty="0" smtClean="0"/>
              <a:t>Provide Greater Visibility into Project Performance</a:t>
            </a:r>
          </a:p>
          <a:p>
            <a:pPr lvl="1"/>
            <a:r>
              <a:rPr lang="en-US" dirty="0" smtClean="0"/>
              <a:t>Demonstrate Performance Trends</a:t>
            </a:r>
          </a:p>
          <a:p>
            <a:pPr lvl="1"/>
            <a:endParaRPr lang="en-US" dirty="0" smtClean="0"/>
          </a:p>
          <a:p>
            <a:r>
              <a:rPr lang="en-US" dirty="0" smtClean="0"/>
              <a:t>Report Content</a:t>
            </a:r>
          </a:p>
          <a:p>
            <a:pPr lvl="1"/>
            <a:r>
              <a:rPr lang="en-US" dirty="0" smtClean="0"/>
              <a:t>Updated Program Summary</a:t>
            </a:r>
          </a:p>
          <a:p>
            <a:pPr lvl="1"/>
            <a:r>
              <a:rPr lang="en-US" dirty="0" smtClean="0"/>
              <a:t>High-Level Changes from Prior Period Report</a:t>
            </a:r>
          </a:p>
          <a:p>
            <a:pPr lvl="1"/>
            <a:r>
              <a:rPr lang="en-US" dirty="0" smtClean="0"/>
              <a:t>Detailed Report for Each Red and Yellow Project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Request a Custom Report</a:t>
            </a:r>
            <a:endParaRPr lang="en-US" dirty="0"/>
          </a:p>
        </p:txBody>
      </p:sp>
      <p:sp>
        <p:nvSpPr>
          <p:cNvPr id="3" name="Content Placeholder 2"/>
          <p:cNvSpPr>
            <a:spLocks noGrp="1"/>
          </p:cNvSpPr>
          <p:nvPr>
            <p:ph idx="1"/>
          </p:nvPr>
        </p:nvSpPr>
        <p:spPr/>
        <p:txBody>
          <a:bodyPr/>
          <a:lstStyle/>
          <a:p>
            <a:r>
              <a:rPr lang="en-US" dirty="0" smtClean="0"/>
              <a:t>What is the purpose of the report </a:t>
            </a:r>
          </a:p>
          <a:p>
            <a:r>
              <a:rPr lang="en-US" dirty="0" smtClean="0"/>
              <a:t>What fields/information should be displayed on the report</a:t>
            </a:r>
          </a:p>
          <a:p>
            <a:pPr lvl="1"/>
            <a:r>
              <a:rPr lang="en-US" dirty="0" smtClean="0"/>
              <a:t>CD2 screen, FPD Assessment, etc.</a:t>
            </a:r>
          </a:p>
          <a:p>
            <a:pPr lvl="1"/>
            <a:r>
              <a:rPr lang="en-US" dirty="0" smtClean="0"/>
              <a:t>CD4: WHICH ONE?</a:t>
            </a:r>
          </a:p>
          <a:p>
            <a:r>
              <a:rPr lang="en-US" dirty="0" smtClean="0"/>
              <a:t>What fields/information to be calculated on the report</a:t>
            </a:r>
          </a:p>
          <a:p>
            <a:r>
              <a:rPr lang="en-US" dirty="0" smtClean="0"/>
              <a:t>(Proposed) Report Title </a:t>
            </a:r>
          </a:p>
          <a:p>
            <a:r>
              <a:rPr lang="en-US" dirty="0" smtClean="0"/>
              <a:t>Report period </a:t>
            </a:r>
          </a:p>
          <a:p>
            <a:pPr lvl="1"/>
            <a:r>
              <a:rPr lang="en-US" dirty="0" smtClean="0"/>
              <a:t>Status Date, Current or Prior Period</a:t>
            </a:r>
          </a:p>
          <a:p>
            <a:r>
              <a:rPr lang="en-US" dirty="0" smtClean="0"/>
              <a:t>Who are the Users of the report </a:t>
            </a:r>
          </a:p>
          <a:p>
            <a:r>
              <a:rPr lang="en-US" dirty="0" smtClean="0"/>
              <a:t>Is this a new report, or a modification to an existing report </a:t>
            </a:r>
            <a:br>
              <a:rPr lang="en-US" dirty="0" smtClean="0"/>
            </a:br>
            <a:r>
              <a:rPr lang="en-US" dirty="0" smtClean="0"/>
              <a:t/>
            </a:r>
            <a:br>
              <a:rPr lang="en-US" dirty="0" smtClean="0"/>
            </a:br>
            <a:endParaRPr lang="en-US" dirty="0"/>
          </a:p>
        </p:txBody>
      </p:sp>
      <p:sp>
        <p:nvSpPr>
          <p:cNvPr id="4" name="Rounded Rectangular Callout 3"/>
          <p:cNvSpPr/>
          <p:nvPr/>
        </p:nvSpPr>
        <p:spPr>
          <a:xfrm>
            <a:off x="3048000" y="4876800"/>
            <a:ext cx="2971800" cy="1295400"/>
          </a:xfrm>
          <a:prstGeom prst="wedgeRoundRectCallout">
            <a:avLst>
              <a:gd name="adj1" fmla="val -45803"/>
              <a:gd name="adj2" fmla="val 11599"/>
              <a:gd name="adj3" fmla="val 16667"/>
            </a:avLst>
          </a:prstGeom>
          <a:solidFill>
            <a:schemeClr val="accent6">
              <a:lumMod val="40000"/>
              <a:lumOff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Arial" pitchFamily="34" charset="0"/>
                <a:cs typeface="Arial" pitchFamily="34" charset="0"/>
              </a:rPr>
              <a:t>Note: </a:t>
            </a:r>
            <a:r>
              <a:rPr lang="en-US" sz="1600" dirty="0" smtClean="0">
                <a:solidFill>
                  <a:schemeClr val="tx1"/>
                </a:solidFill>
              </a:rPr>
              <a:t>All Custom Report requests should be coordinated with your Program.</a:t>
            </a:r>
            <a:endParaRPr lang="en-US" sz="1600" dirty="0">
              <a:solidFill>
                <a:schemeClr val="tx1"/>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PARS II Help Desk</a:t>
            </a:r>
            <a:endParaRPr lang="en-US" dirty="0"/>
          </a:p>
        </p:txBody>
      </p:sp>
      <p:sp>
        <p:nvSpPr>
          <p:cNvPr id="3" name="Content Placeholder 2"/>
          <p:cNvSpPr>
            <a:spLocks noGrp="1"/>
          </p:cNvSpPr>
          <p:nvPr>
            <p:ph idx="1"/>
          </p:nvPr>
        </p:nvSpPr>
        <p:spPr>
          <a:xfrm>
            <a:off x="0" y="990600"/>
            <a:ext cx="9144000" cy="5562600"/>
          </a:xfrm>
        </p:spPr>
        <p:txBody>
          <a:bodyPr/>
          <a:lstStyle/>
          <a:p>
            <a:pPr>
              <a:buNone/>
            </a:pPr>
            <a:r>
              <a:rPr lang="en-US" sz="2400" dirty="0" smtClean="0"/>
              <a:t>	The Helpdesk does not have the authority to change OA data within PARS II.  Requests/Questions submitted are forwarded to OECM.</a:t>
            </a:r>
            <a:endParaRPr lang="en-US" sz="800" dirty="0" smtClean="0"/>
          </a:p>
          <a:p>
            <a:r>
              <a:rPr lang="en-US" sz="2400" dirty="0" smtClean="0"/>
              <a:t>Password Reset</a:t>
            </a:r>
          </a:p>
          <a:p>
            <a:r>
              <a:rPr lang="en-US" sz="2400" dirty="0" smtClean="0"/>
              <a:t>CPP Upload Issues</a:t>
            </a:r>
          </a:p>
          <a:p>
            <a:r>
              <a:rPr lang="en-US" sz="2400" dirty="0" smtClean="0"/>
              <a:t>Workstation Configuration</a:t>
            </a:r>
          </a:p>
          <a:p>
            <a:r>
              <a:rPr lang="en-US" sz="2400" dirty="0" smtClean="0"/>
              <a:t>Project Find/Search</a:t>
            </a:r>
          </a:p>
          <a:p>
            <a:pPr>
              <a:buNone/>
            </a:pPr>
            <a:endParaRPr lang="en-US" sz="1000" dirty="0" smtClean="0"/>
          </a:p>
          <a:p>
            <a:pPr algn="ctr">
              <a:buNone/>
            </a:pPr>
            <a:r>
              <a:rPr lang="en-US" sz="2400" dirty="0" smtClean="0"/>
              <a:t>	</a:t>
            </a:r>
            <a:r>
              <a:rPr lang="en-US" sz="3200" dirty="0" smtClean="0"/>
              <a:t>The more information that you provide, the faster the issue can be resolved.</a:t>
            </a:r>
          </a:p>
          <a:p>
            <a:pPr>
              <a:buNone/>
            </a:pPr>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p:txBody>
      </p:sp>
      <p:sp>
        <p:nvSpPr>
          <p:cNvPr id="4" name="Rounded Rectangular Callout 3"/>
          <p:cNvSpPr/>
          <p:nvPr/>
        </p:nvSpPr>
        <p:spPr>
          <a:xfrm>
            <a:off x="1447800" y="5410200"/>
            <a:ext cx="6477000" cy="1219200"/>
          </a:xfrm>
          <a:prstGeom prst="wedgeRoundRectCallout">
            <a:avLst>
              <a:gd name="adj1" fmla="val -47353"/>
              <a:gd name="adj2" fmla="val 19816"/>
              <a:gd name="adj3" fmla="val 16667"/>
            </a:avLst>
          </a:prstGeom>
          <a:solidFill>
            <a:schemeClr val="accent6">
              <a:lumMod val="40000"/>
              <a:lumOff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buFont typeface="Arial" pitchFamily="34" charset="0"/>
              <a:buChar char="•"/>
            </a:pPr>
            <a:r>
              <a:rPr lang="en-US" sz="1400" dirty="0" smtClean="0">
                <a:solidFill>
                  <a:schemeClr val="tx1"/>
                </a:solidFill>
              </a:rPr>
              <a:t>  The hours of operation for the PARS II Helpdesk are 8am-5PM,  M-F.</a:t>
            </a:r>
          </a:p>
          <a:p>
            <a:pPr lvl="2">
              <a:buFont typeface="Arial" pitchFamily="34" charset="0"/>
              <a:buChar char="•"/>
            </a:pPr>
            <a:r>
              <a:rPr lang="en-US" sz="1400" dirty="0" smtClean="0">
                <a:solidFill>
                  <a:schemeClr val="tx1"/>
                </a:solidFill>
              </a:rPr>
              <a:t>  Email - </a:t>
            </a:r>
            <a:r>
              <a:rPr lang="en-US" sz="1400" dirty="0" smtClean="0">
                <a:solidFill>
                  <a:schemeClr val="tx1"/>
                </a:solidFill>
                <a:hlinkClick r:id="rId2"/>
              </a:rPr>
              <a:t>I-Manage.Eas@hq.doe.gov</a:t>
            </a:r>
            <a:endParaRPr lang="en-US" sz="1400" dirty="0" smtClean="0">
              <a:solidFill>
                <a:schemeClr val="tx1"/>
              </a:solidFill>
            </a:endParaRPr>
          </a:p>
          <a:p>
            <a:pPr lvl="2">
              <a:buFont typeface="Arial" pitchFamily="34" charset="0"/>
              <a:buChar char="•"/>
            </a:pPr>
            <a:r>
              <a:rPr lang="en-US" sz="1400" dirty="0" smtClean="0">
                <a:solidFill>
                  <a:schemeClr val="tx1"/>
                </a:solidFill>
              </a:rPr>
              <a:t>  301-903-2500 (option 4, then option 5)</a:t>
            </a:r>
          </a:p>
          <a:p>
            <a:pPr lvl="2">
              <a:buFont typeface="Arial" pitchFamily="34" charset="0"/>
              <a:buChar char="•"/>
            </a:pPr>
            <a:r>
              <a:rPr lang="en-US" sz="1400" dirty="0" smtClean="0">
                <a:solidFill>
                  <a:schemeClr val="tx1"/>
                </a:solidFill>
              </a:rPr>
              <a:t>  866-834-6246 (option 4, then option 5)</a:t>
            </a:r>
          </a:p>
          <a:p>
            <a:pPr lvl="2"/>
            <a:endParaRPr lang="en-US" sz="1400" dirty="0" smtClean="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PARS II Information and Documentation</a:t>
            </a:r>
            <a:endParaRPr lang="en-US" dirty="0"/>
          </a:p>
        </p:txBody>
      </p:sp>
      <p:sp>
        <p:nvSpPr>
          <p:cNvPr id="3" name="Content Placeholder 2"/>
          <p:cNvSpPr>
            <a:spLocks noGrp="1"/>
          </p:cNvSpPr>
          <p:nvPr>
            <p:ph idx="1"/>
          </p:nvPr>
        </p:nvSpPr>
        <p:spPr/>
        <p:txBody>
          <a:bodyPr/>
          <a:lstStyle/>
          <a:p>
            <a:r>
              <a:rPr lang="en-US" dirty="0" smtClean="0"/>
              <a:t>PARS II User Guide</a:t>
            </a:r>
          </a:p>
          <a:p>
            <a:pPr lvl="1"/>
            <a:r>
              <a:rPr lang="en-US" dirty="0" smtClean="0">
                <a:hlinkClick r:id="rId2"/>
              </a:rPr>
              <a:t>http://energy.gov/sites/prod/files/maprod/documents/PARS_II_User_Guide.pdf</a:t>
            </a:r>
            <a:endParaRPr lang="en-US" dirty="0" smtClean="0"/>
          </a:p>
          <a:p>
            <a:endParaRPr lang="en-US" dirty="0" smtClean="0"/>
          </a:p>
          <a:p>
            <a:r>
              <a:rPr lang="en-US" dirty="0" smtClean="0"/>
              <a:t>PARS II SOP (Standard Operating Procedures)</a:t>
            </a:r>
          </a:p>
          <a:p>
            <a:pPr lvl="1"/>
            <a:r>
              <a:rPr lang="en-US" dirty="0" smtClean="0">
                <a:hlinkClick r:id="rId3"/>
              </a:rPr>
              <a:t>http://energy.gov/sites/prod/files/PARS_II_SOP_Version_1.1_2011_08_11.pdf</a:t>
            </a:r>
            <a:endParaRPr lang="en-US" dirty="0" smtClean="0"/>
          </a:p>
          <a:p>
            <a:endParaRPr lang="en-US" dirty="0" smtClean="0"/>
          </a:p>
          <a:p>
            <a:r>
              <a:rPr lang="en-US" dirty="0" smtClean="0"/>
              <a:t>PARS II Change Request Form</a:t>
            </a:r>
          </a:p>
          <a:p>
            <a:pPr lvl="1"/>
            <a:r>
              <a:rPr lang="en-US" dirty="0" smtClean="0">
                <a:hlinkClick r:id="rId4"/>
              </a:rPr>
              <a:t>http://energy.gov/sites/prod/files/maprod/documents/PARS_II_Change_Request_Form.pdf</a:t>
            </a:r>
            <a:endParaRPr lang="en-US" dirty="0" smtClean="0"/>
          </a:p>
          <a:p>
            <a:pPr lvl="1"/>
            <a:endParaRPr lang="en-US" dirty="0" smtClean="0"/>
          </a:p>
          <a:p>
            <a:r>
              <a:rPr lang="en-US" dirty="0" smtClean="0"/>
              <a:t>PARS II Training Schedule</a:t>
            </a:r>
          </a:p>
          <a:p>
            <a:pPr lvl="1"/>
            <a:r>
              <a:rPr lang="en-US" dirty="0" smtClean="0">
                <a:hlinkClick r:id="rId5"/>
              </a:rPr>
              <a:t>http://energy.gov/sites/prod/files/PARS_II_Training_Schedule_1.pdf</a:t>
            </a:r>
            <a:endParaRPr lang="en-US" dirty="0" smtClean="0"/>
          </a:p>
          <a:p>
            <a:endParaRPr lang="en-US" dirty="0" smtClean="0"/>
          </a:p>
          <a:p>
            <a:r>
              <a:rPr lang="en-US" dirty="0" smtClean="0"/>
              <a:t>PARS II Training Course Registration</a:t>
            </a:r>
          </a:p>
          <a:p>
            <a:pPr lvl="1"/>
            <a:r>
              <a:rPr lang="en-US" dirty="0" smtClean="0">
                <a:hlinkClick r:id="rId6"/>
              </a:rPr>
              <a:t>http://energy.gov/management/pars-ii-course-registration</a:t>
            </a:r>
            <a:endParaRPr lang="en-US" dirty="0" smtClean="0"/>
          </a:p>
          <a:p>
            <a:pPr lvl="1"/>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3600" b="1" dirty="0" smtClean="0">
                <a:effectLst>
                  <a:outerShdw blurRad="38100" dist="38100" dir="2700000" algn="tl">
                    <a:srgbClr val="000000">
                      <a:alpha val="43137"/>
                    </a:srgbClr>
                  </a:outerShdw>
                </a:effectLst>
              </a:rPr>
              <a:t>EVMS</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8060875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aren\AppData\Local\Microsoft\Windows\Temporary Internet Files\Content.IE5\Q33KFZFY\MC900439356[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0386" y="3908672"/>
            <a:ext cx="2321213" cy="204844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7"/>
          <p:cNvSpPr>
            <a:spLocks noGrp="1"/>
          </p:cNvSpPr>
          <p:nvPr>
            <p:ph idx="1"/>
          </p:nvPr>
        </p:nvSpPr>
        <p:spPr>
          <a:xfrm>
            <a:off x="152400" y="990600"/>
            <a:ext cx="8991600" cy="5867400"/>
          </a:xfrm>
        </p:spPr>
        <p:txBody>
          <a:bodyPr/>
          <a:lstStyle/>
          <a:p>
            <a:pPr>
              <a:spcBef>
                <a:spcPts val="600"/>
              </a:spcBef>
              <a:spcAft>
                <a:spcPts val="600"/>
              </a:spcAft>
            </a:pPr>
            <a:r>
              <a:rPr lang="en-US" sz="2400" dirty="0" smtClean="0"/>
              <a:t>Share information relative to new and improved PARS II reports and EVMS surveillance and analysis processes</a:t>
            </a:r>
          </a:p>
          <a:p>
            <a:pPr>
              <a:spcBef>
                <a:spcPts val="600"/>
              </a:spcBef>
              <a:spcAft>
                <a:spcPts val="600"/>
              </a:spcAft>
            </a:pPr>
            <a:r>
              <a:rPr lang="en-US" sz="2400" dirty="0" smtClean="0"/>
              <a:t>Provide information to improve communication and proficiencies working with PARS II and Earned Value Management </a:t>
            </a:r>
          </a:p>
          <a:p>
            <a:pPr marL="342900" lvl="1" indent="-342900">
              <a:spcBef>
                <a:spcPts val="600"/>
              </a:spcBef>
              <a:spcAft>
                <a:spcPts val="600"/>
              </a:spcAft>
              <a:buSzPct val="125000"/>
              <a:buFont typeface="Arial" charset="0"/>
              <a:buChar char="•"/>
            </a:pPr>
            <a:r>
              <a:rPr lang="en-US" sz="2400" b="1" dirty="0" smtClean="0"/>
              <a:t>Provide a forum to exchange best practices </a:t>
            </a:r>
            <a:r>
              <a:rPr lang="en-US" sz="2400" b="1" dirty="0"/>
              <a:t>concerning PARS II and EVMS procedures and implementation across the complex</a:t>
            </a:r>
          </a:p>
          <a:p>
            <a:pPr>
              <a:spcBef>
                <a:spcPts val="600"/>
              </a:spcBef>
              <a:spcAft>
                <a:spcPts val="600"/>
              </a:spcAft>
            </a:pPr>
            <a:r>
              <a:rPr lang="en-US" sz="2400" dirty="0" smtClean="0"/>
              <a:t>Who will benefit from this training?</a:t>
            </a:r>
            <a:endParaRPr lang="en-US" sz="2400" dirty="0"/>
          </a:p>
          <a:p>
            <a:pPr lvl="1">
              <a:spcBef>
                <a:spcPts val="600"/>
              </a:spcBef>
              <a:spcAft>
                <a:spcPts val="600"/>
              </a:spcAft>
            </a:pPr>
            <a:r>
              <a:rPr lang="en-US" sz="2000" dirty="0"/>
              <a:t>DOE HQ Project </a:t>
            </a:r>
            <a:r>
              <a:rPr lang="en-US" sz="2000" dirty="0" smtClean="0"/>
              <a:t>Mgmt / OECM </a:t>
            </a:r>
          </a:p>
          <a:p>
            <a:pPr lvl="1">
              <a:spcBef>
                <a:spcPts val="600"/>
              </a:spcBef>
              <a:spcAft>
                <a:spcPts val="600"/>
              </a:spcAft>
            </a:pPr>
            <a:r>
              <a:rPr lang="en-US" sz="2000" dirty="0" smtClean="0"/>
              <a:t>DOE HQ Project Mgmt </a:t>
            </a:r>
            <a:r>
              <a:rPr lang="en-US" sz="2000" dirty="0"/>
              <a:t>Support Office (PMSO) staff </a:t>
            </a:r>
          </a:p>
          <a:p>
            <a:pPr lvl="1">
              <a:spcBef>
                <a:spcPts val="600"/>
              </a:spcBef>
              <a:spcAft>
                <a:spcPts val="600"/>
              </a:spcAft>
            </a:pPr>
            <a:r>
              <a:rPr lang="en-US" sz="2000" dirty="0"/>
              <a:t>Federal Project Directors (FPDs) and Contractor Project Managers with their respective project control staffs</a:t>
            </a:r>
          </a:p>
          <a:p>
            <a:pPr lvl="1"/>
            <a:endParaRPr lang="en-US" dirty="0"/>
          </a:p>
        </p:txBody>
      </p:sp>
      <p:sp>
        <p:nvSpPr>
          <p:cNvPr id="10" name="Text Placeholder 9"/>
          <p:cNvSpPr>
            <a:spLocks noGrp="1"/>
          </p:cNvSpPr>
          <p:nvPr>
            <p:ph type="body" sz="quarter" idx="13"/>
          </p:nvPr>
        </p:nvSpPr>
        <p:spPr/>
        <p:txBody>
          <a:bodyPr/>
          <a:lstStyle/>
          <a:p>
            <a:r>
              <a:rPr lang="en-US" dirty="0" smtClean="0"/>
              <a:t>Why are We Here?</a:t>
            </a:r>
            <a:endParaRPr lang="en-US" dirty="0"/>
          </a:p>
        </p:txBody>
      </p:sp>
    </p:spTree>
    <p:extLst>
      <p:ext uri="{BB962C8B-B14F-4D97-AF65-F5344CB8AC3E}">
        <p14:creationId xmlns:p14="http://schemas.microsoft.com/office/powerpoint/2010/main" xmlns="" val="118696593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What is an Earned Value Management System?</a:t>
            </a:r>
          </a:p>
        </p:txBody>
      </p:sp>
      <p:sp>
        <p:nvSpPr>
          <p:cNvPr id="3" name="Content Placeholder 2"/>
          <p:cNvSpPr>
            <a:spLocks noGrp="1"/>
          </p:cNvSpPr>
          <p:nvPr>
            <p:ph idx="1"/>
          </p:nvPr>
        </p:nvSpPr>
        <p:spPr>
          <a:xfrm>
            <a:off x="228600" y="1143000"/>
            <a:ext cx="8686800" cy="5562600"/>
          </a:xfrm>
        </p:spPr>
        <p:txBody>
          <a:bodyPr/>
          <a:lstStyle/>
          <a:p>
            <a:pPr>
              <a:spcBef>
                <a:spcPts val="600"/>
              </a:spcBef>
            </a:pPr>
            <a:r>
              <a:rPr lang="en-US" sz="2400" dirty="0" smtClean="0"/>
              <a:t>An </a:t>
            </a:r>
            <a:r>
              <a:rPr lang="en-US" sz="2400" dirty="0" smtClean="0">
                <a:solidFill>
                  <a:srgbClr val="C00000"/>
                </a:solidFill>
              </a:rPr>
              <a:t>integrated</a:t>
            </a:r>
            <a:r>
              <a:rPr lang="en-US" sz="2400" dirty="0" smtClean="0"/>
              <a:t> set of </a:t>
            </a:r>
          </a:p>
          <a:p>
            <a:pPr lvl="2">
              <a:spcBef>
                <a:spcPts val="600"/>
              </a:spcBef>
            </a:pPr>
            <a:r>
              <a:rPr lang="en-US" sz="2400" dirty="0"/>
              <a:t>Documented Management </a:t>
            </a:r>
            <a:r>
              <a:rPr lang="en-US" sz="2400" dirty="0" smtClean="0">
                <a:solidFill>
                  <a:srgbClr val="C00000"/>
                </a:solidFill>
              </a:rPr>
              <a:t>Processes</a:t>
            </a:r>
          </a:p>
          <a:p>
            <a:pPr lvl="2">
              <a:spcBef>
                <a:spcPts val="600"/>
              </a:spcBef>
            </a:pPr>
            <a:r>
              <a:rPr lang="en-US" sz="2400" dirty="0" smtClean="0"/>
              <a:t>Management </a:t>
            </a:r>
            <a:r>
              <a:rPr lang="en-US" sz="2400" dirty="0"/>
              <a:t>Information </a:t>
            </a:r>
            <a:r>
              <a:rPr lang="en-US" sz="2400" dirty="0">
                <a:solidFill>
                  <a:srgbClr val="C00000"/>
                </a:solidFill>
              </a:rPr>
              <a:t>Systems</a:t>
            </a:r>
          </a:p>
          <a:p>
            <a:pPr lvl="2">
              <a:spcBef>
                <a:spcPts val="600"/>
              </a:spcBef>
            </a:pPr>
            <a:r>
              <a:rPr lang="en-US" sz="2400" dirty="0" smtClean="0">
                <a:solidFill>
                  <a:srgbClr val="C00000"/>
                </a:solidFill>
              </a:rPr>
              <a:t>Culture </a:t>
            </a:r>
            <a:r>
              <a:rPr lang="en-US" sz="2400" dirty="0" smtClean="0"/>
              <a:t>(People – Roles / Responsibilities)</a:t>
            </a:r>
            <a:endParaRPr lang="en-US" sz="2400" dirty="0"/>
          </a:p>
          <a:p>
            <a:pPr>
              <a:spcBef>
                <a:spcPts val="600"/>
              </a:spcBef>
            </a:pPr>
            <a:r>
              <a:rPr lang="en-US" sz="2400" dirty="0" smtClean="0"/>
              <a:t>Provides </a:t>
            </a:r>
            <a:r>
              <a:rPr lang="en-US" sz="2400" dirty="0"/>
              <a:t>reliable and accurate project and program </a:t>
            </a:r>
            <a:r>
              <a:rPr lang="en-US" sz="2400" dirty="0" smtClean="0">
                <a:solidFill>
                  <a:srgbClr val="C00000"/>
                </a:solidFill>
              </a:rPr>
              <a:t>information</a:t>
            </a:r>
          </a:p>
          <a:p>
            <a:pPr>
              <a:spcBef>
                <a:spcPts val="600"/>
              </a:spcBef>
            </a:pPr>
            <a:r>
              <a:rPr lang="en-US" sz="2400" dirty="0" smtClean="0"/>
              <a:t>Used </a:t>
            </a:r>
            <a:r>
              <a:rPr lang="en-US" sz="2400" dirty="0"/>
              <a:t>to support project management as a </a:t>
            </a:r>
            <a:r>
              <a:rPr lang="en-US" sz="2400" dirty="0">
                <a:solidFill>
                  <a:srgbClr val="C00000"/>
                </a:solidFill>
              </a:rPr>
              <a:t>decision making tool</a:t>
            </a:r>
            <a:r>
              <a:rPr lang="en-US" sz="2400" dirty="0"/>
              <a:t> and a critical component of risk management. </a:t>
            </a:r>
            <a:endParaRPr lang="en-US" sz="2400" dirty="0" smtClean="0"/>
          </a:p>
        </p:txBody>
      </p:sp>
    </p:spTree>
    <p:extLst>
      <p:ext uri="{BB962C8B-B14F-4D97-AF65-F5344CB8AC3E}">
        <p14:creationId xmlns:p14="http://schemas.microsoft.com/office/powerpoint/2010/main" xmlns="" val="3825016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533400" y="5257800"/>
            <a:ext cx="8382000" cy="1371600"/>
          </a:xfrm>
          <a:prstGeom prst="flowChartPunchedTape">
            <a:avLst/>
          </a:prstGeom>
          <a:solidFill>
            <a:srgbClr val="F7F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3"/>
          </p:nvPr>
        </p:nvSpPr>
        <p:spPr/>
        <p:txBody>
          <a:bodyPr/>
          <a:lstStyle/>
          <a:p>
            <a:r>
              <a:rPr lang="en-US" dirty="0" smtClean="0"/>
              <a:t>Certification and Surveillance Intent</a:t>
            </a:r>
          </a:p>
        </p:txBody>
      </p:sp>
      <p:sp>
        <p:nvSpPr>
          <p:cNvPr id="3" name="Content Placeholder 2"/>
          <p:cNvSpPr>
            <a:spLocks noGrp="1"/>
          </p:cNvSpPr>
          <p:nvPr>
            <p:ph idx="1"/>
          </p:nvPr>
        </p:nvSpPr>
        <p:spPr>
          <a:xfrm>
            <a:off x="0" y="1066800"/>
            <a:ext cx="8915400" cy="5562600"/>
          </a:xfrm>
        </p:spPr>
        <p:txBody>
          <a:bodyPr/>
          <a:lstStyle/>
          <a:p>
            <a:pPr>
              <a:spcAft>
                <a:spcPts val="600"/>
              </a:spcAft>
            </a:pPr>
            <a:r>
              <a:rPr lang="en-US" sz="2400" dirty="0" smtClean="0"/>
              <a:t>The intent of an EVMS Certification/Surveillance process is to: </a:t>
            </a:r>
          </a:p>
          <a:p>
            <a:pPr lvl="1">
              <a:spcBef>
                <a:spcPts val="0"/>
              </a:spcBef>
              <a:spcAft>
                <a:spcPts val="600"/>
              </a:spcAft>
            </a:pPr>
            <a:r>
              <a:rPr lang="en-US" sz="2400" b="1" dirty="0" smtClean="0">
                <a:latin typeface="Arial Narrow" pitchFamily="34" charset="0"/>
              </a:rPr>
              <a:t>Assess </a:t>
            </a:r>
            <a:r>
              <a:rPr lang="en-US" sz="2400" b="1" i="1" dirty="0" smtClean="0">
                <a:solidFill>
                  <a:schemeClr val="accent2">
                    <a:lumMod val="75000"/>
                  </a:schemeClr>
                </a:solidFill>
                <a:latin typeface="Arial Narrow" pitchFamily="34" charset="0"/>
              </a:rPr>
              <a:t>compliance</a:t>
            </a:r>
            <a:r>
              <a:rPr lang="en-US" sz="2400" b="1" dirty="0" smtClean="0">
                <a:latin typeface="Arial Narrow" pitchFamily="34" charset="0"/>
              </a:rPr>
              <a:t> of the EVM System with ANSI/EIA-748 across it’s applicable DOE Order 413.3B capital asset projects.</a:t>
            </a:r>
          </a:p>
          <a:p>
            <a:pPr lvl="1">
              <a:spcBef>
                <a:spcPts val="0"/>
              </a:spcBef>
              <a:spcAft>
                <a:spcPts val="600"/>
              </a:spcAft>
            </a:pPr>
            <a:r>
              <a:rPr lang="en-US" sz="2400" b="1" dirty="0" smtClean="0">
                <a:latin typeface="Arial Narrow" pitchFamily="34" charset="0"/>
              </a:rPr>
              <a:t>Ensure </a:t>
            </a:r>
            <a:r>
              <a:rPr lang="en-US" sz="2400" b="1" i="1" dirty="0" smtClean="0">
                <a:solidFill>
                  <a:schemeClr val="accent2">
                    <a:lumMod val="75000"/>
                  </a:schemeClr>
                </a:solidFill>
                <a:latin typeface="Arial Narrow" pitchFamily="34" charset="0"/>
              </a:rPr>
              <a:t>implementation</a:t>
            </a:r>
            <a:r>
              <a:rPr lang="en-US" sz="2400" b="1" dirty="0" smtClean="0">
                <a:latin typeface="Arial Narrow" pitchFamily="34" charset="0"/>
              </a:rPr>
              <a:t> of the EVMS to monitor and manage cost, schedule, and technical performance across their entity. </a:t>
            </a:r>
          </a:p>
          <a:p>
            <a:pPr lvl="1">
              <a:spcBef>
                <a:spcPts val="0"/>
              </a:spcBef>
              <a:spcAft>
                <a:spcPts val="600"/>
              </a:spcAft>
            </a:pPr>
            <a:r>
              <a:rPr lang="en-US" sz="2400" b="1" dirty="0" smtClean="0">
                <a:latin typeface="Arial Narrow" pitchFamily="34" charset="0"/>
              </a:rPr>
              <a:t>Assess </a:t>
            </a:r>
            <a:r>
              <a:rPr lang="en-US" sz="2400" b="1" i="1" dirty="0" smtClean="0">
                <a:solidFill>
                  <a:schemeClr val="accent2">
                    <a:lumMod val="75000"/>
                  </a:schemeClr>
                </a:solidFill>
                <a:latin typeface="Arial Narrow" pitchFamily="34" charset="0"/>
              </a:rPr>
              <a:t>maintenance</a:t>
            </a:r>
            <a:r>
              <a:rPr lang="en-US" sz="2400" b="1" dirty="0" smtClean="0">
                <a:latin typeface="Arial Narrow" pitchFamily="34" charset="0"/>
              </a:rPr>
              <a:t> and continued implementation of the EVMS.</a:t>
            </a:r>
          </a:p>
          <a:p>
            <a:pPr lvl="1">
              <a:spcBef>
                <a:spcPts val="0"/>
              </a:spcBef>
              <a:spcAft>
                <a:spcPts val="600"/>
              </a:spcAft>
            </a:pPr>
            <a:r>
              <a:rPr lang="en-US" sz="2400" b="1" dirty="0" smtClean="0">
                <a:latin typeface="Arial Narrow" pitchFamily="34" charset="0"/>
              </a:rPr>
              <a:t>Provide a documented and defensible </a:t>
            </a:r>
            <a:r>
              <a:rPr lang="en-US" sz="2400" b="1" i="1" dirty="0" smtClean="0">
                <a:solidFill>
                  <a:schemeClr val="accent2">
                    <a:lumMod val="75000"/>
                  </a:schemeClr>
                </a:solidFill>
                <a:latin typeface="Arial Narrow" pitchFamily="34" charset="0"/>
              </a:rPr>
              <a:t>record </a:t>
            </a:r>
            <a:r>
              <a:rPr lang="en-US" sz="2400" b="1" dirty="0" smtClean="0">
                <a:latin typeface="Arial Narrow" pitchFamily="34" charset="0"/>
              </a:rPr>
              <a:t>for both DOE and the Contractor in support of any future Government Agency assessment of their EVMS or Order 413.3B compliance.</a:t>
            </a:r>
          </a:p>
          <a:p>
            <a:endParaRPr lang="en-US" dirty="0"/>
          </a:p>
        </p:txBody>
      </p:sp>
      <p:sp>
        <p:nvSpPr>
          <p:cNvPr id="5" name="Text Box 15"/>
          <p:cNvSpPr txBox="1">
            <a:spLocks noChangeArrowheads="1"/>
          </p:cNvSpPr>
          <p:nvPr/>
        </p:nvSpPr>
        <p:spPr bwMode="auto">
          <a:xfrm>
            <a:off x="1066800" y="5562600"/>
            <a:ext cx="7620000" cy="1200329"/>
          </a:xfrm>
          <a:prstGeom prst="rect">
            <a:avLst/>
          </a:prstGeom>
          <a:noFill/>
          <a:ln w="9525">
            <a:noFill/>
            <a:miter lim="800000"/>
            <a:headEnd/>
            <a:tailEnd/>
          </a:ln>
          <a:effectLst/>
        </p:spPr>
        <p:txBody>
          <a:bodyPr wrap="square">
            <a:spAutoFit/>
          </a:bodyPr>
          <a:lstStyle/>
          <a:p>
            <a:pPr algn="ctr">
              <a:spcBef>
                <a:spcPct val="50000"/>
              </a:spcBef>
              <a:buFont typeface="Wingdings" pitchFamily="2" charset="2"/>
              <a:buNone/>
            </a:pPr>
            <a:r>
              <a:rPr lang="en-US" sz="2400" b="1" i="1" dirty="0">
                <a:solidFill>
                  <a:schemeClr val="tx2">
                    <a:lumMod val="75000"/>
                  </a:schemeClr>
                </a:solidFill>
                <a:effectLst>
                  <a:outerShdw blurRad="38100" dist="38100" dir="2700000" algn="tl">
                    <a:srgbClr val="000000">
                      <a:alpha val="43137"/>
                    </a:srgbClr>
                  </a:outerShdw>
                </a:effectLst>
              </a:rPr>
              <a:t>EVMS certification </a:t>
            </a:r>
            <a:r>
              <a:rPr lang="en-US" sz="2400" b="1" i="1" dirty="0" smtClean="0">
                <a:solidFill>
                  <a:schemeClr val="tx2">
                    <a:lumMod val="75000"/>
                  </a:schemeClr>
                </a:solidFill>
                <a:effectLst>
                  <a:outerShdw blurRad="38100" dist="38100" dir="2700000" algn="tl">
                    <a:srgbClr val="000000">
                      <a:alpha val="43137"/>
                    </a:srgbClr>
                  </a:outerShdw>
                </a:effectLst>
              </a:rPr>
              <a:t>occurs after full </a:t>
            </a:r>
            <a:r>
              <a:rPr lang="en-US" sz="2400" b="1" i="1" dirty="0">
                <a:solidFill>
                  <a:schemeClr val="tx2">
                    <a:lumMod val="75000"/>
                  </a:schemeClr>
                </a:solidFill>
                <a:effectLst>
                  <a:outerShdw blurRad="38100" dist="38100" dir="2700000" algn="tl">
                    <a:srgbClr val="000000">
                      <a:alpha val="43137"/>
                    </a:srgbClr>
                  </a:outerShdw>
                </a:effectLst>
              </a:rPr>
              <a:t>completion </a:t>
            </a:r>
            <a:r>
              <a:rPr lang="en-US" sz="2400" b="1" i="1" dirty="0" smtClean="0">
                <a:solidFill>
                  <a:schemeClr val="tx2">
                    <a:lumMod val="75000"/>
                  </a:schemeClr>
                </a:solidFill>
                <a:effectLst>
                  <a:outerShdw blurRad="38100" dist="38100" dir="2700000" algn="tl">
                    <a:srgbClr val="000000">
                      <a:alpha val="43137"/>
                    </a:srgbClr>
                  </a:outerShdw>
                </a:effectLst>
              </a:rPr>
              <a:t>of </a:t>
            </a:r>
            <a:r>
              <a:rPr lang="en-US" sz="2400" b="1" i="1" dirty="0">
                <a:solidFill>
                  <a:schemeClr val="tx2">
                    <a:lumMod val="75000"/>
                  </a:schemeClr>
                </a:solidFill>
                <a:effectLst>
                  <a:outerShdw blurRad="38100" dist="38100" dir="2700000" algn="tl">
                    <a:srgbClr val="000000">
                      <a:alpha val="43137"/>
                    </a:srgbClr>
                  </a:outerShdw>
                </a:effectLst>
              </a:rPr>
              <a:t>the review process</a:t>
            </a:r>
          </a:p>
          <a:p>
            <a:pPr algn="ctr">
              <a:spcBef>
                <a:spcPct val="50000"/>
              </a:spcBef>
            </a:pPr>
            <a:endParaRPr lang="en-US" sz="1600" i="1" dirty="0"/>
          </a:p>
        </p:txBody>
      </p:sp>
    </p:spTree>
    <p:extLst>
      <p:ext uri="{BB962C8B-B14F-4D97-AF65-F5344CB8AC3E}">
        <p14:creationId xmlns:p14="http://schemas.microsoft.com/office/powerpoint/2010/main" xmlns="" val="2545578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smtClean="0"/>
              <a:t>EVMS Surveillance – Why Change?</a:t>
            </a:r>
            <a:endParaRPr lang="en-US" dirty="0"/>
          </a:p>
        </p:txBody>
      </p:sp>
      <p:sp>
        <p:nvSpPr>
          <p:cNvPr id="2" name="Content Placeholder 1"/>
          <p:cNvSpPr>
            <a:spLocks noGrp="1"/>
          </p:cNvSpPr>
          <p:nvPr>
            <p:ph idx="1"/>
          </p:nvPr>
        </p:nvSpPr>
        <p:spPr>
          <a:xfrm>
            <a:off x="228600" y="1066800"/>
            <a:ext cx="4876800" cy="5562600"/>
          </a:xfrm>
        </p:spPr>
        <p:txBody>
          <a:bodyPr/>
          <a:lstStyle/>
          <a:p>
            <a:r>
              <a:rPr lang="en-US" dirty="0" smtClean="0"/>
              <a:t>From: </a:t>
            </a:r>
          </a:p>
          <a:p>
            <a:pPr lvl="1"/>
            <a:r>
              <a:rPr lang="en-US" dirty="0" smtClean="0"/>
              <a:t>Re-certification Approach</a:t>
            </a:r>
          </a:p>
          <a:p>
            <a:pPr lvl="1"/>
            <a:r>
              <a:rPr lang="en-US" dirty="0" smtClean="0"/>
              <a:t>Every two years or at contract midpoint</a:t>
            </a:r>
          </a:p>
          <a:p>
            <a:r>
              <a:rPr lang="en-US" dirty="0" smtClean="0"/>
              <a:t>To:</a:t>
            </a:r>
          </a:p>
          <a:p>
            <a:pPr lvl="1"/>
            <a:r>
              <a:rPr lang="en-US" dirty="0" smtClean="0"/>
              <a:t>Risk based, data driven</a:t>
            </a:r>
          </a:p>
          <a:p>
            <a:pPr lvl="2"/>
            <a:r>
              <a:rPr lang="en-US" dirty="0" smtClean="0"/>
              <a:t>Risk Matrix</a:t>
            </a:r>
          </a:p>
          <a:p>
            <a:pPr lvl="2"/>
            <a:r>
              <a:rPr lang="en-US" dirty="0" smtClean="0"/>
              <a:t>Portfolio focused</a:t>
            </a:r>
          </a:p>
          <a:p>
            <a:pPr lvl="2"/>
            <a:r>
              <a:rPr lang="en-US" dirty="0" smtClean="0"/>
              <a:t>Data sources include contractor self- assessments, project peer reviews, Integrated PARS II </a:t>
            </a:r>
          </a:p>
          <a:p>
            <a:r>
              <a:rPr lang="en-US" dirty="0" smtClean="0"/>
              <a:t>Why would we want to change?</a:t>
            </a:r>
          </a:p>
          <a:p>
            <a:pPr lvl="1"/>
            <a:r>
              <a:rPr lang="en-US" dirty="0" smtClean="0"/>
              <a:t>Common Goal: </a:t>
            </a:r>
          </a:p>
          <a:p>
            <a:pPr lvl="2"/>
            <a:r>
              <a:rPr lang="en-US" i="1" dirty="0" smtClean="0">
                <a:solidFill>
                  <a:schemeClr val="accent2">
                    <a:lumMod val="75000"/>
                  </a:schemeClr>
                </a:solidFill>
                <a:effectLst>
                  <a:outerShdw blurRad="38100" dist="38100" dir="2700000" algn="tl">
                    <a:srgbClr val="000000">
                      <a:alpha val="43137"/>
                    </a:srgbClr>
                  </a:outerShdw>
                </a:effectLst>
              </a:rPr>
              <a:t>Maximize results </a:t>
            </a:r>
            <a:r>
              <a:rPr lang="en-US" dirty="0" smtClean="0"/>
              <a:t>via continuous, real-time feedback and assistance; benefits all stakeholders</a:t>
            </a:r>
          </a:p>
          <a:p>
            <a:pPr lvl="2"/>
            <a:r>
              <a:rPr lang="en-US" i="1" dirty="0" smtClean="0">
                <a:solidFill>
                  <a:schemeClr val="accent2">
                    <a:lumMod val="75000"/>
                  </a:schemeClr>
                </a:solidFill>
                <a:effectLst>
                  <a:outerShdw blurRad="38100" dist="38100" dir="2700000" algn="tl">
                    <a:srgbClr val="000000">
                      <a:alpha val="43137"/>
                    </a:srgbClr>
                  </a:outerShdw>
                </a:effectLst>
              </a:rPr>
              <a:t>Minimize surveillances costs </a:t>
            </a:r>
            <a:r>
              <a:rPr lang="en-US" dirty="0" smtClean="0"/>
              <a:t>by reducing on-site reviews and disruption to the projects </a:t>
            </a:r>
          </a:p>
          <a:p>
            <a:endParaRPr lang="en-US" dirty="0" smtClean="0"/>
          </a:p>
          <a:p>
            <a:endParaRPr lang="en-US" sz="2400" b="1" dirty="0" smtClean="0"/>
          </a:p>
        </p:txBody>
      </p:sp>
      <p:pic>
        <p:nvPicPr>
          <p:cNvPr id="11" name="Picture 10" descr="continuous-improvement.gif"/>
          <p:cNvPicPr>
            <a:picLocks noChangeAspect="1"/>
          </p:cNvPicPr>
          <p:nvPr/>
        </p:nvPicPr>
        <p:blipFill>
          <a:blip r:embed="rId3" cstate="print"/>
          <a:stretch>
            <a:fillRect/>
          </a:stretch>
        </p:blipFill>
        <p:spPr>
          <a:xfrm>
            <a:off x="5181600" y="1600200"/>
            <a:ext cx="3619500" cy="4038600"/>
          </a:xfrm>
          <a:prstGeom prst="rect">
            <a:avLst/>
          </a:prstGeom>
        </p:spPr>
      </p:pic>
      <p:sp>
        <p:nvSpPr>
          <p:cNvPr id="5" name="Rectangle 4"/>
          <p:cNvSpPr/>
          <p:nvPr/>
        </p:nvSpPr>
        <p:spPr>
          <a:xfrm>
            <a:off x="5638800" y="5943600"/>
            <a:ext cx="2877711" cy="369332"/>
          </a:xfrm>
          <a:prstGeom prst="rect">
            <a:avLst/>
          </a:prstGeom>
        </p:spPr>
        <p:txBody>
          <a:bodyPr wrap="none">
            <a:spAutoFit/>
          </a:bodyPr>
          <a:lstStyle/>
          <a:p>
            <a:r>
              <a:rPr lang="en-US" b="1" i="1" u="sng" dirty="0" smtClean="0"/>
              <a:t>Based on Best Practices</a:t>
            </a:r>
            <a:endParaRPr lang="en-US" b="1" i="1" u="sng" dirty="0"/>
          </a:p>
        </p:txBody>
      </p:sp>
    </p:spTree>
    <p:extLst>
      <p:ext uri="{BB962C8B-B14F-4D97-AF65-F5344CB8AC3E}">
        <p14:creationId xmlns:p14="http://schemas.microsoft.com/office/powerpoint/2010/main" xmlns="" val="3717071015"/>
      </p:ext>
    </p:extLst>
  </p:cSld>
  <p:clrMapOvr>
    <a:masterClrMapping/>
  </p:clrMapOvr>
  <mc:AlternateContent xmlns:mc="http://schemas.openxmlformats.org/markup-compatibility/2006">
    <mc:Choice xmlns:p14="http://schemas.microsoft.com/office/powerpoint/2010/main" xmlns="" Requires="p14">
      <p:transition spd="slow" p14:dur="17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So How Does This Affect You?</a:t>
            </a:r>
            <a:endParaRPr lang="en-US" dirty="0"/>
          </a:p>
        </p:txBody>
      </p:sp>
      <p:sp>
        <p:nvSpPr>
          <p:cNvPr id="3" name="Content Placeholder 2"/>
          <p:cNvSpPr>
            <a:spLocks noGrp="1"/>
          </p:cNvSpPr>
          <p:nvPr>
            <p:ph idx="1"/>
          </p:nvPr>
        </p:nvSpPr>
        <p:spPr/>
        <p:txBody>
          <a:bodyPr/>
          <a:lstStyle/>
          <a:p>
            <a:r>
              <a:rPr lang="en-US" sz="1800" dirty="0" smtClean="0"/>
              <a:t>“</a:t>
            </a:r>
            <a:r>
              <a:rPr lang="en-US" sz="1800" dirty="0" smtClean="0"/>
              <a:t>Maximize </a:t>
            </a:r>
            <a:r>
              <a:rPr lang="en-US" sz="1800" dirty="0"/>
              <a:t>results via continuous, real-time feedback and assistance; benefits all </a:t>
            </a:r>
            <a:r>
              <a:rPr lang="en-US" sz="1800" dirty="0" smtClean="0"/>
              <a:t>stakeholders”</a:t>
            </a:r>
            <a:endParaRPr lang="en-US" sz="1800" dirty="0"/>
          </a:p>
          <a:p>
            <a:r>
              <a:rPr lang="en-US" sz="1800" dirty="0" smtClean="0"/>
              <a:t>Who are the stakeholders and how does this affect them?</a:t>
            </a:r>
          </a:p>
          <a:p>
            <a:pPr lvl="1"/>
            <a:r>
              <a:rPr lang="en-US" sz="1600" b="1" dirty="0" smtClean="0"/>
              <a:t>OECM </a:t>
            </a:r>
          </a:p>
          <a:p>
            <a:pPr lvl="2"/>
            <a:r>
              <a:rPr lang="en-US" sz="1600" dirty="0" smtClean="0"/>
              <a:t>Incorporates EVMS surveillance into their EV analysis roles</a:t>
            </a:r>
          </a:p>
          <a:p>
            <a:pPr lvl="2"/>
            <a:r>
              <a:rPr lang="en-US" sz="1600" dirty="0" smtClean="0"/>
              <a:t>Ties other types of reviews to EVMS surveillance</a:t>
            </a:r>
          </a:p>
          <a:p>
            <a:pPr lvl="1"/>
            <a:r>
              <a:rPr lang="en-US" sz="1600" b="1" dirty="0" smtClean="0"/>
              <a:t>PMSO</a:t>
            </a:r>
            <a:r>
              <a:rPr lang="en-US" sz="1600" dirty="0" smtClean="0"/>
              <a:t> </a:t>
            </a:r>
          </a:p>
          <a:p>
            <a:pPr lvl="2"/>
            <a:r>
              <a:rPr lang="en-US" sz="1600" dirty="0" smtClean="0"/>
              <a:t>Participates with OECM on surveillance review</a:t>
            </a:r>
          </a:p>
          <a:p>
            <a:pPr lvl="2"/>
            <a:r>
              <a:rPr lang="en-US" sz="1600" dirty="0" smtClean="0"/>
              <a:t>Can apply these principles to the PMSO-led reviews</a:t>
            </a:r>
          </a:p>
          <a:p>
            <a:pPr lvl="1"/>
            <a:r>
              <a:rPr lang="en-US" sz="1600" b="1" dirty="0" smtClean="0"/>
              <a:t>FPD and Project Controls</a:t>
            </a:r>
          </a:p>
          <a:p>
            <a:pPr lvl="2"/>
            <a:r>
              <a:rPr lang="en-US" sz="1600" dirty="0" smtClean="0"/>
              <a:t>Needs to understand how OECM conducts business as they support OECM during the reviews</a:t>
            </a:r>
          </a:p>
          <a:p>
            <a:pPr lvl="2"/>
            <a:r>
              <a:rPr lang="en-US" sz="1600" dirty="0" smtClean="0"/>
              <a:t>May elect to adopt same risk-based data-driven practices</a:t>
            </a:r>
          </a:p>
          <a:p>
            <a:pPr lvl="2"/>
            <a:r>
              <a:rPr lang="en-US" sz="1600" dirty="0" smtClean="0"/>
              <a:t>More bang for the buck; less disruption to the project</a:t>
            </a:r>
          </a:p>
          <a:p>
            <a:pPr lvl="1"/>
            <a:r>
              <a:rPr lang="en-US" sz="1600" b="1" dirty="0" smtClean="0"/>
              <a:t>Contractor</a:t>
            </a:r>
          </a:p>
          <a:p>
            <a:pPr lvl="2"/>
            <a:r>
              <a:rPr lang="en-US" sz="1600" dirty="0" smtClean="0"/>
              <a:t>The better they understand the process, the more smoothly the review goes</a:t>
            </a:r>
          </a:p>
          <a:p>
            <a:pPr lvl="2"/>
            <a:r>
              <a:rPr lang="en-US" sz="1600" dirty="0" smtClean="0"/>
              <a:t>They are responsible for internal surveillance and can adopt the same principles</a:t>
            </a:r>
          </a:p>
          <a:p>
            <a:pPr lvl="2"/>
            <a:r>
              <a:rPr lang="en-US" sz="1600" dirty="0" smtClean="0"/>
              <a:t>The new process is less disruptive to the contractor so they can focus on the task at hand</a:t>
            </a:r>
          </a:p>
          <a:p>
            <a:pPr lvl="2"/>
            <a:endParaRPr lang="en-US" dirty="0" smtClean="0"/>
          </a:p>
          <a:p>
            <a:pPr lvl="2"/>
            <a:endParaRPr lang="en-US" dirty="0" smtClean="0"/>
          </a:p>
          <a:p>
            <a:pPr lvl="2"/>
            <a:endParaRPr lang="en-US" dirty="0" smtClean="0"/>
          </a:p>
          <a:p>
            <a:pPr lvl="2"/>
            <a:endParaRPr lang="en-US" dirty="0" smtClean="0"/>
          </a:p>
          <a:p>
            <a:pPr lvl="2"/>
            <a:endParaRPr lang="en-US" dirty="0"/>
          </a:p>
          <a:p>
            <a:endParaRPr lang="en-US" dirty="0"/>
          </a:p>
          <a:p>
            <a:endParaRPr lang="en-US" dirty="0"/>
          </a:p>
        </p:txBody>
      </p:sp>
    </p:spTree>
    <p:extLst>
      <p:ext uri="{BB962C8B-B14F-4D97-AF65-F5344CB8AC3E}">
        <p14:creationId xmlns:p14="http://schemas.microsoft.com/office/powerpoint/2010/main" xmlns="" val="2559331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pic>
        <p:nvPicPr>
          <p:cNvPr id="6861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31376"/>
            <a:ext cx="8763000" cy="69449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37476029"/>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p:txBody>
          <a:bodyPr/>
          <a:lstStyle/>
          <a:p>
            <a:r>
              <a:rPr lang="en-US" dirty="0" smtClean="0"/>
              <a:t>Assessing </a:t>
            </a:r>
            <a:r>
              <a:rPr lang="en-US" dirty="0" smtClean="0"/>
              <a:t>System </a:t>
            </a:r>
            <a:r>
              <a:rPr lang="en-US" dirty="0" smtClean="0"/>
              <a:t>Risk </a:t>
            </a:r>
            <a:endParaRPr lang="en-US" dirty="0"/>
          </a:p>
        </p:txBody>
      </p:sp>
      <p:sp>
        <p:nvSpPr>
          <p:cNvPr id="2" name="Content Placeholder 1"/>
          <p:cNvSpPr>
            <a:spLocks noGrp="1"/>
          </p:cNvSpPr>
          <p:nvPr>
            <p:ph idx="1"/>
          </p:nvPr>
        </p:nvSpPr>
        <p:spPr>
          <a:xfrm>
            <a:off x="152400" y="990600"/>
            <a:ext cx="4267200" cy="5562600"/>
          </a:xfrm>
        </p:spPr>
        <p:txBody>
          <a:bodyPr/>
          <a:lstStyle/>
          <a:p>
            <a:r>
              <a:rPr lang="en-US" sz="2400" dirty="0" smtClean="0"/>
              <a:t>For EVMS Surveillance purposes:</a:t>
            </a:r>
          </a:p>
          <a:p>
            <a:pPr lvl="1"/>
            <a:endParaRPr lang="en-US" dirty="0" smtClean="0"/>
          </a:p>
          <a:p>
            <a:pPr lvl="1"/>
            <a:r>
              <a:rPr lang="en-US" sz="2400" b="1" dirty="0" smtClean="0"/>
              <a:t>Recommended </a:t>
            </a:r>
            <a:r>
              <a:rPr lang="en-US" sz="2400" b="1" dirty="0" smtClean="0"/>
              <a:t>for all who are responsible for EVMS surveillance</a:t>
            </a:r>
          </a:p>
          <a:p>
            <a:pPr lvl="1"/>
            <a:endParaRPr lang="en-US" sz="2400" b="1" dirty="0" smtClean="0"/>
          </a:p>
          <a:p>
            <a:pPr lvl="1"/>
            <a:r>
              <a:rPr lang="en-US" sz="2400" b="1" dirty="0" smtClean="0"/>
              <a:t>Look </a:t>
            </a:r>
            <a:r>
              <a:rPr lang="en-US" sz="2400" b="1" dirty="0" smtClean="0"/>
              <a:t>at results from portfolio perspective to determine where to focus surveillance efforts </a:t>
            </a:r>
          </a:p>
          <a:p>
            <a:pPr lvl="1"/>
            <a:endParaRPr lang="en-US" dirty="0" smtClean="0"/>
          </a:p>
          <a:p>
            <a:pPr lvl="2"/>
            <a:endParaRPr lang="en-US" dirty="0" smtClean="0"/>
          </a:p>
          <a:p>
            <a:pPr lvl="2"/>
            <a:endParaRPr lang="en-US" dirty="0" smtClean="0"/>
          </a:p>
          <a:p>
            <a:endParaRPr lang="en-US" sz="2400" b="1" dirty="0" smtClean="0"/>
          </a:p>
          <a:p>
            <a:endParaRPr lang="en-US" sz="2400" dirty="0" smtClean="0"/>
          </a:p>
          <a:p>
            <a:endParaRPr lang="en-US" sz="2400" b="1" dirty="0" smtClean="0"/>
          </a:p>
        </p:txBody>
      </p:sp>
      <p:pic>
        <p:nvPicPr>
          <p:cNvPr id="4526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58013" y="990600"/>
            <a:ext cx="4585987" cy="5791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3730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So What Data is Available</a:t>
            </a:r>
            <a:r>
              <a:rPr lang="en-US" dirty="0" smtClean="0"/>
              <a:t>?</a:t>
            </a:r>
            <a:endParaRPr lang="en-US" dirty="0"/>
          </a:p>
        </p:txBody>
      </p:sp>
      <p:sp>
        <p:nvSpPr>
          <p:cNvPr id="3" name="Content Placeholder 2"/>
          <p:cNvSpPr>
            <a:spLocks noGrp="1"/>
          </p:cNvSpPr>
          <p:nvPr>
            <p:ph idx="1"/>
          </p:nvPr>
        </p:nvSpPr>
        <p:spPr>
          <a:xfrm>
            <a:off x="0" y="990600"/>
            <a:ext cx="5105400" cy="5562600"/>
          </a:xfrm>
        </p:spPr>
        <p:txBody>
          <a:bodyPr/>
          <a:lstStyle/>
          <a:p>
            <a:r>
              <a:rPr lang="en-US" dirty="0" smtClean="0"/>
              <a:t>PARS II has a wealth of information to begin the analysis process.</a:t>
            </a:r>
          </a:p>
          <a:p>
            <a:pPr lvl="1"/>
            <a:endParaRPr lang="en-US" b="1" dirty="0" smtClean="0"/>
          </a:p>
          <a:p>
            <a:pPr lvl="1"/>
            <a:r>
              <a:rPr lang="en-US" sz="2000" b="1" dirty="0" smtClean="0"/>
              <a:t>Analysis </a:t>
            </a:r>
            <a:r>
              <a:rPr lang="en-US" sz="2000" b="1" dirty="0" smtClean="0"/>
              <a:t>folder </a:t>
            </a:r>
            <a:r>
              <a:rPr lang="en-US" sz="2000" b="1" dirty="0" smtClean="0"/>
              <a:t>under Reports</a:t>
            </a:r>
            <a:endParaRPr lang="en-US" sz="2000" b="1" dirty="0" smtClean="0"/>
          </a:p>
        </p:txBody>
      </p:sp>
      <p:graphicFrame>
        <p:nvGraphicFramePr>
          <p:cNvPr id="4" name="Content Placeholder 2"/>
          <p:cNvGraphicFramePr>
            <a:graphicFrameLocks/>
          </p:cNvGraphicFramePr>
          <p:nvPr>
            <p:extLst>
              <p:ext uri="{D42A27DB-BD31-4B8C-83A1-F6EECF244321}">
                <p14:modId xmlns:p14="http://schemas.microsoft.com/office/powerpoint/2010/main" xmlns="" val="2330447060"/>
              </p:ext>
            </p:extLst>
          </p:nvPr>
        </p:nvGraphicFramePr>
        <p:xfrm>
          <a:off x="5181600" y="1132037"/>
          <a:ext cx="3810001" cy="5268763"/>
        </p:xfrm>
        <a:graphic>
          <a:graphicData uri="http://schemas.openxmlformats.org/drawingml/2006/table">
            <a:tbl>
              <a:tblPr/>
              <a:tblGrid>
                <a:gridCol w="1462216"/>
                <a:gridCol w="997589"/>
                <a:gridCol w="675098"/>
                <a:gridCol w="675098"/>
              </a:tblGrid>
              <a:tr h="126189">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900" b="0" i="0" u="none" strike="noStrike">
                        <a:effectLst/>
                        <a:latin typeface="Arial"/>
                      </a:endParaRPr>
                    </a:p>
                  </a:txBody>
                  <a:tcPr marL="0" marR="0" marT="0" marB="0" anchor="b">
                    <a:lnL>
                      <a:noFill/>
                    </a:lnL>
                    <a:lnR>
                      <a:noFill/>
                    </a:lnR>
                    <a:lnT>
                      <a:noFill/>
                    </a:lnT>
                    <a:lnB>
                      <a:noFill/>
                    </a:lnB>
                  </a:tcPr>
                </a:tc>
              </a:tr>
              <a:tr h="149969">
                <a:tc>
                  <a:txBody>
                    <a:bodyPr/>
                    <a:lstStyle/>
                    <a:p>
                      <a:pPr algn="l" fontAlgn="b"/>
                      <a:r>
                        <a:rPr lang="en-US" sz="900" b="1" i="0" u="none" strike="noStrike">
                          <a:solidFill>
                            <a:srgbClr val="FFFFFF"/>
                          </a:solidFill>
                          <a:effectLst/>
                          <a:latin typeface="Arial"/>
                        </a:rPr>
                        <a:t>Period:</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a:solidFill>
                            <a:srgbClr val="FFFFFF"/>
                          </a:solidFill>
                          <a:effectLst/>
                          <a:latin typeface="Arial"/>
                        </a:rPr>
                        <a:t>02/25/2011</a:t>
                      </a:r>
                    </a:p>
                  </a:txBody>
                  <a:tcPr marL="0" marR="0" marT="0" marB="0" anchor="b">
                    <a:lnL>
                      <a:noFill/>
                    </a:lnL>
                    <a:lnR>
                      <a:noFill/>
                    </a:lnR>
                    <a:lnT>
                      <a:noFill/>
                    </a:lnT>
                    <a:lnB>
                      <a:noFill/>
                    </a:lnB>
                    <a:solidFill>
                      <a:srgbClr val="000000"/>
                    </a:solidFill>
                  </a:tcPr>
                </a:tc>
                <a:tc>
                  <a:txBody>
                    <a:bodyPr/>
                    <a:lstStyle/>
                    <a:p>
                      <a:pPr algn="ctr" fontAlgn="b"/>
                      <a:r>
                        <a:rPr lang="en-US" sz="900" b="1" i="0" u="none" strike="noStrike">
                          <a:solidFill>
                            <a:srgbClr val="FFFFFF"/>
                          </a:solidFill>
                          <a:effectLst/>
                          <a:latin typeface="Arial"/>
                        </a:rPr>
                        <a:t>03/25/2011</a:t>
                      </a:r>
                    </a:p>
                  </a:txBody>
                  <a:tcPr marL="0" marR="0" marT="0" marB="0" anchor="b">
                    <a:lnL>
                      <a:noFill/>
                    </a:lnL>
                    <a:lnR>
                      <a:noFill/>
                    </a:lnR>
                    <a:lnT>
                      <a:noFill/>
                    </a:lnT>
                    <a:lnB>
                      <a:noFill/>
                    </a:lnB>
                    <a:solidFill>
                      <a:srgbClr val="000000"/>
                    </a:solidFill>
                  </a:tcPr>
                </a:tc>
                <a:tc>
                  <a:txBody>
                    <a:bodyPr/>
                    <a:lstStyle/>
                    <a:p>
                      <a:pPr algn="ctr" fontAlgn="b"/>
                      <a:r>
                        <a:rPr lang="en-US" sz="900" b="1" i="0" u="none" strike="noStrike">
                          <a:solidFill>
                            <a:srgbClr val="FFFFFF"/>
                          </a:solidFill>
                          <a:effectLst/>
                          <a:latin typeface="Arial"/>
                        </a:rPr>
                        <a:t>04/29/2011</a:t>
                      </a:r>
                    </a:p>
                  </a:txBody>
                  <a:tcPr marL="0" marR="0" marT="0" marB="0" anchor="b">
                    <a:lnL>
                      <a:noFill/>
                    </a:lnL>
                    <a:lnR>
                      <a:noFill/>
                    </a:lnR>
                    <a:lnT>
                      <a:noFill/>
                    </a:lnT>
                    <a:lnB>
                      <a:noFill/>
                    </a:lnB>
                    <a:solidFill>
                      <a:srgbClr val="000000"/>
                    </a:solidFill>
                  </a:tcPr>
                </a:tc>
              </a:tr>
              <a:tr h="149969">
                <a:tc>
                  <a:txBody>
                    <a:bodyPr/>
                    <a:lstStyle/>
                    <a:p>
                      <a:pPr algn="ctr" fontAlgn="b"/>
                      <a:r>
                        <a:rPr lang="en-US" sz="700" b="1" i="0" u="none" strike="noStrike" dirty="0">
                          <a:effectLst/>
                          <a:latin typeface="Arial"/>
                        </a:rPr>
                        <a:t>Cumulative to Date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BCWS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700" b="0" i="0" u="none" strike="noStrike" dirty="0">
                          <a:effectLst/>
                          <a:latin typeface="Arial"/>
                        </a:rPr>
                        <a:t>$659,657,596.03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$684,942,413.03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$713,196,217.79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BCWP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700" b="0" i="0" u="none" strike="noStrike">
                          <a:effectLst/>
                          <a:latin typeface="Arial"/>
                        </a:rPr>
                        <a:t>$659,862,983.14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$683,547,978.06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$705,571,573.85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ACWP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700" b="0" i="0" u="none" strike="noStrike">
                          <a:effectLst/>
                          <a:latin typeface="Arial"/>
                        </a:rPr>
                        <a:t>$652,688,718.46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$678,517,746.82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$699,719,987.07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SV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700" b="0" i="0" u="none" strike="noStrike">
                          <a:effectLst/>
                          <a:latin typeface="Arial"/>
                        </a:rPr>
                        <a:t>$205,387.11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($1,394,434.97)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($7,624,643.94)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SV%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700" b="0" i="0" u="none" strike="noStrike">
                          <a:effectLst/>
                          <a:latin typeface="Arial"/>
                        </a:rPr>
                        <a:t>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-1.07%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dirty="0">
                          <a:effectLst/>
                          <a:latin typeface="Arial"/>
                        </a:rPr>
                        <a:t>SPi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700" b="0" i="0" u="none" strike="noStrike">
                          <a:effectLst/>
                          <a:latin typeface="Arial"/>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0.998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0.989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CV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700" b="0" i="0" u="none" strike="noStrike">
                          <a:effectLst/>
                          <a:latin typeface="Arial"/>
                        </a:rPr>
                        <a:t>$7,174,264.68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$5,030,231.24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$5,851,586.78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CV%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700" b="0" i="0" u="none" strike="noStrike">
                          <a:effectLst/>
                          <a:latin typeface="Arial"/>
                        </a:rPr>
                        <a:t>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0.74%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0.83%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dirty="0">
                          <a:effectLst/>
                          <a:latin typeface="Arial"/>
                        </a:rPr>
                        <a:t>CPi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US" sz="700" b="0" i="0" u="none" strike="noStrike">
                          <a:effectLst/>
                          <a:latin typeface="Arial"/>
                        </a:rPr>
                        <a:t>1.011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1.007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1.008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969">
                <a:tc>
                  <a:txBody>
                    <a:bodyPr/>
                    <a:lstStyle/>
                    <a:p>
                      <a:pPr algn="ctr" fontAlgn="b"/>
                      <a:r>
                        <a:rPr lang="en-US" sz="700" b="1" i="0" u="none" strike="noStrike">
                          <a:effectLst/>
                          <a:latin typeface="Arial"/>
                        </a:rPr>
                        <a:t>Current Period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BCWS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0" i="0" u="none" strike="noStrike">
                          <a:effectLst/>
                          <a:latin typeface="Arial"/>
                        </a:rPr>
                        <a:t>$36,364,214.15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$25,284,817.00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$28,253,804.76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BCWP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0" i="0" u="none" strike="noStrike">
                          <a:effectLst/>
                          <a:latin typeface="Arial"/>
                        </a:rPr>
                        <a:t>$65,026,378.23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$23,684,994.92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$22,023,595.79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ACWP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0" i="0" u="none" strike="noStrike">
                          <a:effectLst/>
                          <a:latin typeface="Arial"/>
                        </a:rPr>
                        <a:t>$16,859,675.33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$25,829,028.36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$21,202,240.25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SV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0" i="0" u="none" strike="noStrike">
                          <a:effectLst/>
                          <a:latin typeface="Arial"/>
                        </a:rPr>
                        <a:t>$28,662,164.08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($1,599,822.08)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($6,230,208.97)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SV%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0" i="0" u="none" strike="noStrike">
                          <a:effectLst/>
                          <a:latin typeface="Arial"/>
                        </a:rPr>
                        <a:t>78.82%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-6.33%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-22.05%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dirty="0">
                          <a:effectLst/>
                          <a:latin typeface="Arial"/>
                        </a:rPr>
                        <a:t>SPi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0" i="0" u="none" strike="noStrike">
                          <a:effectLst/>
                          <a:latin typeface="Arial"/>
                        </a:rPr>
                        <a:t>1.788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0.937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0.779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CV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0" i="0" u="none" strike="noStrike">
                          <a:effectLst/>
                          <a:latin typeface="Arial"/>
                        </a:rPr>
                        <a:t>$48,166,702.90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($2,144,033.44)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$821,355.54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CV%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0" i="0" u="none" strike="noStrike">
                          <a:effectLst/>
                          <a:latin typeface="Arial"/>
                        </a:rPr>
                        <a:t>74.07%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-9.05%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3.73%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dirty="0">
                          <a:effectLst/>
                          <a:latin typeface="Arial"/>
                        </a:rPr>
                        <a:t>CPi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0" i="0" u="none" strike="noStrike">
                          <a:effectLst/>
                          <a:latin typeface="Arial"/>
                        </a:rPr>
                        <a:t>3.857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0.917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1.039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9969">
                <a:tc>
                  <a:txBody>
                    <a:bodyPr/>
                    <a:lstStyle/>
                    <a:p>
                      <a:pPr algn="ctr" fontAlgn="b"/>
                      <a:r>
                        <a:rPr lang="en-US" sz="700" b="1" i="0" u="none" strike="noStrike">
                          <a:effectLst/>
                          <a:latin typeface="Arial"/>
                        </a:rPr>
                        <a:t>At Complete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286">
                <a:tc>
                  <a:txBody>
                    <a:bodyPr/>
                    <a:lstStyle/>
                    <a:p>
                      <a:pPr algn="l" fontAlgn="b"/>
                      <a:r>
                        <a:rPr lang="en-US" sz="700" b="1" i="0" u="none" strike="noStrike">
                          <a:effectLst/>
                          <a:latin typeface="Arial"/>
                        </a:rPr>
                        <a:t>BAC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700" b="0" i="0" u="none" strike="noStrike">
                          <a:effectLst/>
                          <a:latin typeface="Arial"/>
                        </a:rPr>
                        <a:t>$1,202,539,560.15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$1,202,539,560.15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$1,202,539,558.84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286">
                <a:tc>
                  <a:txBody>
                    <a:bodyPr/>
                    <a:lstStyle/>
                    <a:p>
                      <a:pPr algn="l" fontAlgn="b"/>
                      <a:r>
                        <a:rPr lang="en-US" sz="700" b="1" i="0" u="none" strike="noStrike">
                          <a:effectLst/>
                          <a:latin typeface="Arial"/>
                        </a:rPr>
                        <a:t>EAC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700" b="0" i="0" u="none" strike="noStrike">
                          <a:effectLst/>
                          <a:latin typeface="Arial"/>
                        </a:rPr>
                        <a:t>$1,204,336,082.39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$1,204,346,002.01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$1,204,930,270.88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VAC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700" b="0" i="0" u="none" strike="noStrike">
                          <a:effectLst/>
                          <a:latin typeface="Arial"/>
                        </a:rPr>
                        <a:t>($1,796,522.24)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($1,806,441.86)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($2,390,712.04)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ACi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700" b="0" i="0" u="none" strike="noStrike">
                          <a:effectLst/>
                          <a:latin typeface="Arial"/>
                        </a:rPr>
                        <a:t>0.999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0.999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0.998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TCPi (To EAC)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700" b="0" i="0" u="none" strike="noStrike">
                          <a:effectLst/>
                          <a:latin typeface="Arial"/>
                        </a:rPr>
                        <a:t>0.984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0.987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0.984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TCPi (To BAC)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700" b="0" i="0" u="none" strike="noStrike">
                          <a:effectLst/>
                          <a:latin typeface="Arial"/>
                        </a:rPr>
                        <a:t>0.987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0.990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0.988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 Scheduled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700" b="0" i="0" u="none" strike="noStrike">
                          <a:effectLst/>
                          <a:latin typeface="Arial"/>
                        </a:rPr>
                        <a:t>54.86%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56.96%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59.31%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 Complete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700" b="0" i="0" u="none" strike="noStrike">
                          <a:effectLst/>
                          <a:latin typeface="Arial"/>
                        </a:rPr>
                        <a:t>54.87%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56.84%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58.67%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639">
                <a:tc>
                  <a:txBody>
                    <a:bodyPr/>
                    <a:lstStyle/>
                    <a:p>
                      <a:pPr algn="l" fontAlgn="b"/>
                      <a:r>
                        <a:rPr lang="en-US" sz="700" b="1" i="0" u="none" strike="noStrike">
                          <a:effectLst/>
                          <a:latin typeface="Arial"/>
                        </a:rPr>
                        <a:t>% Spent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r" fontAlgn="b"/>
                      <a:r>
                        <a:rPr lang="en-US" sz="700" b="0" i="0" u="none" strike="noStrike">
                          <a:effectLst/>
                          <a:latin typeface="Arial"/>
                        </a:rPr>
                        <a:t>54.28%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56.42%</a:t>
                      </a:r>
                    </a:p>
                  </a:txBody>
                  <a:tcPr marL="0" marR="0" marT="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effectLst/>
                          <a:latin typeface="Arial"/>
                        </a:rPr>
                        <a:t>58.19%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9969">
                <a:tc>
                  <a:txBody>
                    <a:bodyPr/>
                    <a:lstStyle/>
                    <a:p>
                      <a:pPr algn="ctr" fontAlgn="b"/>
                      <a:r>
                        <a:rPr lang="en-US" sz="700" b="1" i="0" u="none" strike="noStrike">
                          <a:effectLst/>
                          <a:latin typeface="Arial"/>
                        </a:rPr>
                        <a:t>IEAC</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a:endParaRPr>
                    </a:p>
                  </a:txBody>
                  <a:tcPr marL="0" marR="0" marT="0"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286">
                <a:tc>
                  <a:txBody>
                    <a:bodyPr/>
                    <a:lstStyle/>
                    <a:p>
                      <a:pPr algn="l" fontAlgn="b"/>
                      <a:r>
                        <a:rPr lang="en-US" sz="700" b="1" i="0" u="none" strike="noStrike" dirty="0">
                          <a:effectLst/>
                          <a:latin typeface="Arial"/>
                        </a:rPr>
                        <a:t>Cum CPi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700" b="0" i="0" u="none" strike="noStrike">
                          <a:effectLst/>
                          <a:latin typeface="Arial"/>
                        </a:rPr>
                        <a:t>$1,189,465,123.01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$1,193,690,068.59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$1,192,566,418.13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286">
                <a:tc>
                  <a:txBody>
                    <a:bodyPr/>
                    <a:lstStyle/>
                    <a:p>
                      <a:pPr algn="l" fontAlgn="b"/>
                      <a:r>
                        <a:rPr lang="pt-BR" sz="700" b="1" i="0" u="none" strike="noStrike">
                          <a:effectLst/>
                          <a:latin typeface="Arial"/>
                        </a:rPr>
                        <a:t>Cum SPi X Cum Cpi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700" b="0" i="0" u="none" strike="noStrike">
                          <a:effectLst/>
                          <a:latin typeface="Arial"/>
                        </a:rPr>
                        <a:t>$1,189,298,047.49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$1,194,741,017.94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$1,197,892,282.57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639">
                <a:tc>
                  <a:txBody>
                    <a:bodyPr/>
                    <a:lstStyle/>
                    <a:p>
                      <a:pPr algn="l" fontAlgn="b"/>
                      <a:r>
                        <a:rPr lang="en-US" sz="700" b="1" i="0" u="none" strike="noStrike">
                          <a:effectLst/>
                          <a:latin typeface="Arial"/>
                        </a:rPr>
                        <a:t>3 Period Moving Average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700" b="0" i="0" u="none" strike="noStrike">
                          <a:effectLst/>
                          <a:latin typeface="Arial"/>
                        </a:rPr>
                        <a:t>$957,384,034.24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a:effectLst/>
                          <a:latin typeface="Arial"/>
                        </a:rPr>
                        <a:t>$967,161,086.04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0" i="0" u="none" strike="noStrike" dirty="0">
                          <a:effectLst/>
                          <a:latin typeface="Arial"/>
                        </a:rPr>
                        <a:t>$986,456,453.18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224902" y="2895600"/>
            <a:ext cx="4651898" cy="3868264"/>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3540738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t>PARS </a:t>
            </a:r>
            <a:r>
              <a:rPr lang="en-US" dirty="0" smtClean="0"/>
              <a:t>II Baseline Volatility</a:t>
            </a:r>
            <a:endParaRPr lang="en-US" dirty="0"/>
          </a:p>
        </p:txBody>
      </p:sp>
      <p:sp>
        <p:nvSpPr>
          <p:cNvPr id="4" name="Content Placeholder 3"/>
          <p:cNvSpPr>
            <a:spLocks noGrp="1"/>
          </p:cNvSpPr>
          <p:nvPr>
            <p:ph idx="1"/>
          </p:nvPr>
        </p:nvSpPr>
        <p:spPr/>
        <p:txBody>
          <a:bodyPr/>
          <a:lstStyle/>
          <a:p>
            <a:r>
              <a:rPr lang="en-US" dirty="0" smtClean="0"/>
              <a:t>For risk purposes, use this to determine both baseline volatility and current period changes. </a:t>
            </a:r>
            <a:endParaRPr lang="en-US" dirty="0"/>
          </a:p>
        </p:txBody>
      </p:sp>
      <p:pic>
        <p:nvPicPr>
          <p:cNvPr id="8" name="dkrlogo" descr="new_doe_logo_color_web.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77575" y="1930400"/>
            <a:ext cx="1838325"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3633"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1" y="1752600"/>
            <a:ext cx="868680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4687638"/>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t>PARS </a:t>
            </a:r>
            <a:r>
              <a:rPr lang="en-US" dirty="0" smtClean="0"/>
              <a:t>II Data Validity Report</a:t>
            </a:r>
            <a:endParaRPr lang="en-US" dirty="0"/>
          </a:p>
        </p:txBody>
      </p:sp>
      <p:sp>
        <p:nvSpPr>
          <p:cNvPr id="2" name="Content Placeholder 1"/>
          <p:cNvSpPr>
            <a:spLocks noGrp="1"/>
          </p:cNvSpPr>
          <p:nvPr>
            <p:ph idx="1"/>
          </p:nvPr>
        </p:nvSpPr>
        <p:spPr/>
        <p:txBody>
          <a:bodyPr/>
          <a:lstStyle/>
          <a:p>
            <a:r>
              <a:rPr lang="en-US" dirty="0" smtClean="0"/>
              <a:t>For risk purposes, consider how valid the data has been since the last review. </a:t>
            </a:r>
            <a:endParaRPr lang="en-US" dirty="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121" t="31396" r="10335" b="6783"/>
          <a:stretch/>
        </p:blipFill>
        <p:spPr bwMode="auto">
          <a:xfrm>
            <a:off x="457200" y="1752600"/>
            <a:ext cx="8686800" cy="4863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ight Brace 3"/>
          <p:cNvSpPr/>
          <p:nvPr/>
        </p:nvSpPr>
        <p:spPr>
          <a:xfrm rot="16200000">
            <a:off x="6331175" y="-275982"/>
            <a:ext cx="914400" cy="4361963"/>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768782900"/>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dirty="0" smtClean="0"/>
              <a:t>PARS </a:t>
            </a:r>
            <a:r>
              <a:rPr lang="en-US" dirty="0" smtClean="0"/>
              <a:t>II Project Summary Report</a:t>
            </a:r>
            <a:endParaRPr lang="en-US" dirty="0"/>
          </a:p>
        </p:txBody>
      </p:sp>
      <p:sp>
        <p:nvSpPr>
          <p:cNvPr id="2" name="Content Placeholder 1"/>
          <p:cNvSpPr>
            <a:spLocks noGrp="1"/>
          </p:cNvSpPr>
          <p:nvPr>
            <p:ph idx="1"/>
          </p:nvPr>
        </p:nvSpPr>
        <p:spPr/>
        <p:txBody>
          <a:bodyPr/>
          <a:lstStyle/>
          <a:p>
            <a:r>
              <a:rPr lang="en-US" dirty="0" smtClean="0"/>
              <a:t>For risk purposes, determine SV%, CV%, and VAC%. </a:t>
            </a:r>
            <a:endParaRPr lang="en-US" dirty="0"/>
          </a:p>
        </p:txBody>
      </p:sp>
      <p:pic>
        <p:nvPicPr>
          <p:cNvPr id="455681"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00"/>
            <a:ext cx="8740757" cy="5295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14876069"/>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Agenda – Day 1</a:t>
            </a:r>
            <a:endParaRPr lang="en-US" dirty="0" smtClean="0">
              <a:solidFill>
                <a:srgbClr val="C00000"/>
              </a:solidFill>
            </a:endParaRPr>
          </a:p>
        </p:txBody>
      </p:sp>
      <p:sp>
        <p:nvSpPr>
          <p:cNvPr id="3" name="Content Placeholder 2"/>
          <p:cNvSpPr>
            <a:spLocks noGrp="1"/>
          </p:cNvSpPr>
          <p:nvPr>
            <p:ph idx="1"/>
          </p:nvPr>
        </p:nvSpPr>
        <p:spPr>
          <a:xfrm>
            <a:off x="304800" y="1066800"/>
            <a:ext cx="8458200" cy="5791200"/>
          </a:xfrm>
        </p:spPr>
        <p:txBody>
          <a:bodyPr/>
          <a:lstStyle/>
          <a:p>
            <a:pPr marL="0" indent="0">
              <a:spcAft>
                <a:spcPts val="600"/>
              </a:spcAft>
              <a:buNone/>
            </a:pPr>
            <a:r>
              <a:rPr lang="en-US" dirty="0" smtClean="0"/>
              <a:t>  8:00 –   8:15 	Welcome / Intro</a:t>
            </a:r>
          </a:p>
          <a:p>
            <a:pPr marL="0" indent="0">
              <a:spcAft>
                <a:spcPts val="600"/>
              </a:spcAft>
              <a:buNone/>
            </a:pPr>
            <a:r>
              <a:rPr lang="en-US" dirty="0" smtClean="0"/>
              <a:t>  8:15 –   9:15	PARSII </a:t>
            </a:r>
            <a:r>
              <a:rPr lang="en-US" dirty="0"/>
              <a:t>Overview </a:t>
            </a:r>
            <a:endParaRPr lang="en-US" dirty="0" smtClean="0"/>
          </a:p>
          <a:p>
            <a:pPr marL="0" indent="0">
              <a:spcAft>
                <a:spcPts val="600"/>
              </a:spcAft>
              <a:buNone/>
            </a:pPr>
            <a:r>
              <a:rPr lang="en-US" dirty="0" smtClean="0"/>
              <a:t>  9:15 – 10:15	Project Lifecycle in PARS II </a:t>
            </a:r>
          </a:p>
          <a:p>
            <a:pPr marL="0" indent="0">
              <a:spcAft>
                <a:spcPts val="600"/>
              </a:spcAft>
              <a:buNone/>
            </a:pPr>
            <a:r>
              <a:rPr lang="en-US" dirty="0" smtClean="0"/>
              <a:t>10:15 – 10:30	Break</a:t>
            </a:r>
          </a:p>
          <a:p>
            <a:pPr marL="0" indent="0">
              <a:spcAft>
                <a:spcPts val="600"/>
              </a:spcAft>
              <a:buNone/>
            </a:pPr>
            <a:r>
              <a:rPr lang="en-US" dirty="0" smtClean="0"/>
              <a:t>10:30 – 11:00	Dashboards</a:t>
            </a:r>
            <a:endParaRPr lang="en-US" dirty="0"/>
          </a:p>
          <a:p>
            <a:pPr marL="0" indent="0">
              <a:spcAft>
                <a:spcPts val="600"/>
              </a:spcAft>
              <a:buNone/>
            </a:pPr>
            <a:r>
              <a:rPr lang="en-US" dirty="0" smtClean="0"/>
              <a:t>11:00 </a:t>
            </a:r>
            <a:r>
              <a:rPr lang="en-US" dirty="0"/>
              <a:t>– </a:t>
            </a:r>
            <a:r>
              <a:rPr lang="en-US" dirty="0" smtClean="0"/>
              <a:t>11:30</a:t>
            </a:r>
            <a:r>
              <a:rPr lang="en-US" dirty="0"/>
              <a:t>	</a:t>
            </a:r>
            <a:r>
              <a:rPr lang="en-US" dirty="0" smtClean="0"/>
              <a:t>EVM Overview</a:t>
            </a:r>
          </a:p>
          <a:p>
            <a:pPr marL="0" indent="0">
              <a:spcAft>
                <a:spcPts val="600"/>
              </a:spcAft>
              <a:buNone/>
            </a:pPr>
            <a:r>
              <a:rPr lang="en-US" dirty="0" smtClean="0"/>
              <a:t>11:30 – 12:30	Lunch </a:t>
            </a:r>
          </a:p>
          <a:p>
            <a:pPr marL="0" indent="0">
              <a:spcAft>
                <a:spcPts val="600"/>
              </a:spcAft>
              <a:buNone/>
            </a:pPr>
            <a:r>
              <a:rPr lang="en-US" dirty="0" smtClean="0"/>
              <a:t>12:30 –   2:00 	EVMS Surveillance </a:t>
            </a:r>
            <a:endParaRPr lang="en-US" dirty="0" smtClean="0"/>
          </a:p>
          <a:p>
            <a:pPr marL="0" indent="0">
              <a:spcAft>
                <a:spcPts val="600"/>
              </a:spcAft>
              <a:buNone/>
            </a:pPr>
            <a:r>
              <a:rPr lang="en-US" dirty="0" smtClean="0"/>
              <a:t>  2:00 –   2:15	Break</a:t>
            </a:r>
          </a:p>
          <a:p>
            <a:pPr marL="0" indent="0">
              <a:spcAft>
                <a:spcPts val="600"/>
              </a:spcAft>
              <a:buNone/>
            </a:pPr>
            <a:r>
              <a:rPr lang="en-US" dirty="0" smtClean="0"/>
              <a:t>  </a:t>
            </a:r>
            <a:r>
              <a:rPr lang="en-US" dirty="0" smtClean="0"/>
              <a:t>2:15 –   3:15	</a:t>
            </a:r>
            <a:r>
              <a:rPr lang="en-US" dirty="0" smtClean="0"/>
              <a:t> EVMS </a:t>
            </a:r>
            <a:r>
              <a:rPr lang="en-US" dirty="0" smtClean="0"/>
              <a:t>Surveillance </a:t>
            </a:r>
            <a:r>
              <a:rPr lang="en-US" dirty="0" smtClean="0"/>
              <a:t> (cont.)</a:t>
            </a:r>
            <a:endParaRPr lang="en-US" dirty="0" smtClean="0"/>
          </a:p>
          <a:p>
            <a:pPr marL="0" indent="0">
              <a:spcAft>
                <a:spcPts val="600"/>
              </a:spcAft>
              <a:buNone/>
            </a:pPr>
            <a:r>
              <a:rPr lang="en-US" dirty="0" smtClean="0"/>
              <a:t>  3:15 –   4:00	Funds vs. Budget</a:t>
            </a:r>
          </a:p>
          <a:p>
            <a:pPr marL="0" indent="0">
              <a:spcAft>
                <a:spcPts val="600"/>
              </a:spcAft>
              <a:buNone/>
            </a:pPr>
            <a:r>
              <a:rPr lang="en-US" dirty="0" smtClean="0"/>
              <a:t>  4:00 –   4:30	Wrap Up/Q&amp;A   </a:t>
            </a:r>
          </a:p>
        </p:txBody>
      </p:sp>
      <p:pic>
        <p:nvPicPr>
          <p:cNvPr id="5" name="Picture 19" descr="C:\Documents and Settings\HP_Administrator\Local Settings\Temporary Internet Files\Content.IE5\P46MSP46\MCj0299723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1045384"/>
            <a:ext cx="4038600" cy="4441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6055171" y="2349476"/>
            <a:ext cx="879029" cy="338554"/>
          </a:xfrm>
          <a:prstGeom prst="rect">
            <a:avLst/>
          </a:prstGeom>
          <a:noFill/>
        </p:spPr>
        <p:txBody>
          <a:bodyPr wrap="square">
            <a:spAutoFit/>
          </a:bodyPr>
          <a:lstStyle/>
          <a:p>
            <a:pPr>
              <a:defRPr/>
            </a:pPr>
            <a:r>
              <a:rPr lang="en-US" sz="1600" b="1" dirty="0" smtClean="0">
                <a:solidFill>
                  <a:schemeClr val="accent5">
                    <a:lumMod val="10000"/>
                  </a:schemeClr>
                </a:solidFill>
                <a:latin typeface="Arial" charset="0"/>
              </a:rPr>
              <a:t>EVMS</a:t>
            </a:r>
            <a:endParaRPr lang="en-US" sz="1600" b="1" dirty="0">
              <a:solidFill>
                <a:schemeClr val="accent5">
                  <a:lumMod val="10000"/>
                </a:schemeClr>
              </a:solidFill>
              <a:latin typeface="Arial" charset="0"/>
            </a:endParaRPr>
          </a:p>
        </p:txBody>
      </p:sp>
      <p:sp>
        <p:nvSpPr>
          <p:cNvPr id="7" name="TextBox 6"/>
          <p:cNvSpPr txBox="1"/>
          <p:nvPr/>
        </p:nvSpPr>
        <p:spPr>
          <a:xfrm flipH="1">
            <a:off x="7310130" y="2578075"/>
            <a:ext cx="1605270" cy="338554"/>
          </a:xfrm>
          <a:prstGeom prst="rect">
            <a:avLst/>
          </a:prstGeom>
          <a:noFill/>
        </p:spPr>
        <p:txBody>
          <a:bodyPr wrap="square">
            <a:spAutoFit/>
          </a:bodyPr>
          <a:lstStyle/>
          <a:p>
            <a:pPr>
              <a:defRPr/>
            </a:pPr>
            <a:r>
              <a:rPr lang="en-US" sz="1600" b="1" dirty="0" smtClean="0">
                <a:solidFill>
                  <a:schemeClr val="accent5">
                    <a:lumMod val="10000"/>
                  </a:schemeClr>
                </a:solidFill>
                <a:latin typeface="Arial" charset="0"/>
              </a:rPr>
              <a:t>PREDICTIONS</a:t>
            </a:r>
            <a:endParaRPr lang="en-US" sz="1600" b="1" dirty="0">
              <a:solidFill>
                <a:schemeClr val="accent5">
                  <a:lumMod val="10000"/>
                </a:schemeClr>
              </a:solidFill>
              <a:latin typeface="Arial" charset="0"/>
            </a:endParaRPr>
          </a:p>
        </p:txBody>
      </p:sp>
      <p:sp>
        <p:nvSpPr>
          <p:cNvPr id="8" name="TextBox 7"/>
          <p:cNvSpPr txBox="1"/>
          <p:nvPr/>
        </p:nvSpPr>
        <p:spPr>
          <a:xfrm>
            <a:off x="7028122" y="3831030"/>
            <a:ext cx="1146886" cy="338554"/>
          </a:xfrm>
          <a:prstGeom prst="rect">
            <a:avLst/>
          </a:prstGeom>
          <a:noFill/>
        </p:spPr>
        <p:txBody>
          <a:bodyPr wrap="square">
            <a:spAutoFit/>
          </a:bodyPr>
          <a:lstStyle/>
          <a:p>
            <a:pPr>
              <a:defRPr/>
            </a:pPr>
            <a:r>
              <a:rPr lang="en-US" sz="1600" b="1" dirty="0" smtClean="0">
                <a:solidFill>
                  <a:schemeClr val="accent5">
                    <a:lumMod val="10000"/>
                  </a:schemeClr>
                </a:solidFill>
                <a:latin typeface="Arial" charset="0"/>
              </a:rPr>
              <a:t>TRENDS</a:t>
            </a:r>
            <a:endParaRPr lang="en-US" sz="1600" b="1" dirty="0">
              <a:solidFill>
                <a:schemeClr val="accent5">
                  <a:lumMod val="10000"/>
                </a:schemeClr>
              </a:solidFill>
              <a:latin typeface="Arial" charset="0"/>
            </a:endParaRPr>
          </a:p>
        </p:txBody>
      </p:sp>
      <p:sp>
        <p:nvSpPr>
          <p:cNvPr id="9" name="TextBox 8"/>
          <p:cNvSpPr txBox="1"/>
          <p:nvPr/>
        </p:nvSpPr>
        <p:spPr>
          <a:xfrm flipH="1">
            <a:off x="6082352" y="3491336"/>
            <a:ext cx="1076499" cy="338554"/>
          </a:xfrm>
          <a:prstGeom prst="rect">
            <a:avLst/>
          </a:prstGeom>
          <a:noFill/>
        </p:spPr>
        <p:txBody>
          <a:bodyPr wrap="square">
            <a:spAutoFit/>
          </a:bodyPr>
          <a:lstStyle/>
          <a:p>
            <a:pPr>
              <a:defRPr/>
            </a:pPr>
            <a:r>
              <a:rPr lang="en-US" sz="1600" b="1" dirty="0" smtClean="0">
                <a:solidFill>
                  <a:schemeClr val="accent5">
                    <a:lumMod val="10000"/>
                  </a:schemeClr>
                </a:solidFill>
                <a:latin typeface="Arial" charset="0"/>
              </a:rPr>
              <a:t>PARS II</a:t>
            </a:r>
            <a:endParaRPr lang="en-US" sz="1600" b="1" dirty="0">
              <a:solidFill>
                <a:schemeClr val="accent5">
                  <a:lumMod val="10000"/>
                </a:schemeClr>
              </a:solidFill>
              <a:latin typeface="Arial" charset="0"/>
            </a:endParaRPr>
          </a:p>
        </p:txBody>
      </p:sp>
    </p:spTree>
    <p:extLst>
      <p:ext uri="{BB962C8B-B14F-4D97-AF65-F5344CB8AC3E}">
        <p14:creationId xmlns:p14="http://schemas.microsoft.com/office/powerpoint/2010/main" xmlns="" val="312925832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EV Data Analysis</a:t>
            </a:r>
            <a:r>
              <a:rPr lang="en-US" dirty="0" smtClean="0"/>
              <a:t>	</a:t>
            </a:r>
            <a:endParaRPr lang="en-US" dirty="0"/>
          </a:p>
        </p:txBody>
      </p:sp>
      <p:pic>
        <p:nvPicPr>
          <p:cNvPr id="573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0" y="1143001"/>
            <a:ext cx="2339546" cy="19899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marL="514350" indent="-514350">
              <a:lnSpc>
                <a:spcPct val="200000"/>
              </a:lnSpc>
              <a:buFont typeface="+mj-lt"/>
              <a:buAutoNum type="arabicPeriod"/>
            </a:pPr>
            <a:r>
              <a:rPr lang="en-US" sz="2800" dirty="0" smtClean="0"/>
              <a:t>Validity </a:t>
            </a:r>
            <a:r>
              <a:rPr lang="en-US" sz="2800" dirty="0"/>
              <a:t>check of data</a:t>
            </a:r>
          </a:p>
          <a:p>
            <a:pPr marL="514350" indent="-514350">
              <a:lnSpc>
                <a:spcPct val="200000"/>
              </a:lnSpc>
              <a:buFont typeface="+mj-lt"/>
              <a:buAutoNum type="arabicPeriod"/>
            </a:pPr>
            <a:r>
              <a:rPr lang="en-US" sz="2800" dirty="0" smtClean="0"/>
              <a:t>Analyze variances</a:t>
            </a:r>
            <a:endParaRPr lang="en-US" sz="2800" dirty="0"/>
          </a:p>
          <a:p>
            <a:pPr marL="514350" indent="-514350">
              <a:lnSpc>
                <a:spcPct val="200000"/>
              </a:lnSpc>
              <a:buFont typeface="+mj-lt"/>
              <a:buAutoNum type="arabicPeriod"/>
            </a:pPr>
            <a:r>
              <a:rPr lang="en-US" sz="2800" dirty="0" smtClean="0"/>
              <a:t>Analyze trends</a:t>
            </a:r>
            <a:endParaRPr lang="en-US" sz="2800" dirty="0"/>
          </a:p>
          <a:p>
            <a:pPr marL="514350" indent="-514350">
              <a:lnSpc>
                <a:spcPct val="200000"/>
              </a:lnSpc>
              <a:spcAft>
                <a:spcPts val="1200"/>
              </a:spcAft>
              <a:buFont typeface="+mj-lt"/>
              <a:buAutoNum type="arabicPeriod"/>
            </a:pPr>
            <a:r>
              <a:rPr lang="en-US" sz="2800" dirty="0" smtClean="0"/>
              <a:t>Assess </a:t>
            </a:r>
            <a:r>
              <a:rPr lang="en-US" sz="2800" dirty="0"/>
              <a:t>realism of contractor’s EAC </a:t>
            </a:r>
            <a:endParaRPr lang="en-US" sz="2800" dirty="0" smtClean="0"/>
          </a:p>
          <a:p>
            <a:pPr marL="514350" indent="-514350">
              <a:lnSpc>
                <a:spcPct val="200000"/>
              </a:lnSpc>
              <a:spcBef>
                <a:spcPts val="0"/>
              </a:spcBef>
              <a:buFont typeface="+mj-lt"/>
              <a:buAutoNum type="arabicPeriod"/>
            </a:pPr>
            <a:r>
              <a:rPr lang="en-US" sz="2800" dirty="0" smtClean="0"/>
              <a:t>Predict future performance and an IEAC</a:t>
            </a:r>
            <a:endParaRPr lang="en-US" sz="2800" dirty="0"/>
          </a:p>
          <a:p>
            <a:pPr lvl="1"/>
            <a:endParaRPr lang="en-US" sz="1800" dirty="0"/>
          </a:p>
          <a:p>
            <a:endParaRPr lang="en-US" dirty="0" smtClean="0"/>
          </a:p>
          <a:p>
            <a:endParaRPr lang="en-US" dirty="0"/>
          </a:p>
        </p:txBody>
      </p:sp>
    </p:spTree>
    <p:extLst>
      <p:ext uri="{BB962C8B-B14F-4D97-AF65-F5344CB8AC3E}">
        <p14:creationId xmlns:p14="http://schemas.microsoft.com/office/powerpoint/2010/main" xmlns="" val="2766341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Compare </a:t>
            </a:r>
            <a:r>
              <a:rPr lang="en-US" dirty="0" smtClean="0"/>
              <a:t>Contractor’s </a:t>
            </a:r>
            <a:r>
              <a:rPr lang="en-US" dirty="0"/>
              <a:t>EAC with </a:t>
            </a:r>
            <a:endParaRPr lang="en-US" dirty="0" smtClean="0"/>
          </a:p>
          <a:p>
            <a:r>
              <a:rPr lang="en-US" dirty="0" smtClean="0"/>
              <a:t>the Statistical IEACs; Consider Impact to TPC</a:t>
            </a:r>
            <a:endParaRPr lang="en-US" dirty="0"/>
          </a:p>
        </p:txBody>
      </p:sp>
      <p:sp>
        <p:nvSpPr>
          <p:cNvPr id="3" name="Content Placeholder 2"/>
          <p:cNvSpPr>
            <a:spLocks noGrp="1"/>
          </p:cNvSpPr>
          <p:nvPr>
            <p:ph idx="1"/>
          </p:nvPr>
        </p:nvSpPr>
        <p:spPr/>
        <p:txBody>
          <a:bodyPr/>
          <a:lstStyle/>
          <a:p>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p:txBody>
      </p:sp>
      <p:graphicFrame>
        <p:nvGraphicFramePr>
          <p:cNvPr id="4" name="Chart 3"/>
          <p:cNvGraphicFramePr>
            <a:graphicFrameLocks noGrp="1"/>
          </p:cNvGraphicFramePr>
          <p:nvPr>
            <p:extLst>
              <p:ext uri="{D42A27DB-BD31-4B8C-83A1-F6EECF244321}">
                <p14:modId xmlns:p14="http://schemas.microsoft.com/office/powerpoint/2010/main" xmlns="" val="1629624331"/>
              </p:ext>
            </p:extLst>
          </p:nvPr>
        </p:nvGraphicFramePr>
        <p:xfrm>
          <a:off x="304800" y="2209800"/>
          <a:ext cx="4419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43000" y="1066800"/>
            <a:ext cx="6629400" cy="923330"/>
          </a:xfrm>
          <a:prstGeom prst="rect">
            <a:avLst/>
          </a:prstGeom>
          <a:solidFill>
            <a:schemeClr val="accent4">
              <a:lumMod val="40000"/>
              <a:lumOff val="60000"/>
            </a:schemeClr>
          </a:solidFill>
          <a:ln>
            <a:solidFill>
              <a:schemeClr val="accent1">
                <a:lumMod val="50000"/>
              </a:schemeClr>
            </a:solidFill>
          </a:ln>
          <a:scene3d>
            <a:camera prst="orthographicFront"/>
            <a:lightRig rig="threePt" dir="t"/>
          </a:scene3d>
          <a:sp3d>
            <a:bevelT/>
          </a:sp3d>
        </p:spPr>
        <p:txBody>
          <a:bodyPr wrap="square" rtlCol="0">
            <a:spAutoFit/>
          </a:bodyPr>
          <a:lstStyle/>
          <a:p>
            <a:pPr marL="0" lvl="2" algn="ctr"/>
            <a:r>
              <a:rPr lang="en-US" b="1" dirty="0" smtClean="0"/>
              <a:t>Given the EAC range, is the contingency sufficient to cover projected overruns without breaching the TPC?</a:t>
            </a:r>
            <a:endParaRPr lang="en-US" dirty="0"/>
          </a:p>
          <a:p>
            <a:pPr algn="ctr"/>
            <a:endParaRPr lang="en-US" dirty="0"/>
          </a:p>
        </p:txBody>
      </p:sp>
      <p:pic>
        <p:nvPicPr>
          <p:cNvPr id="45056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05400" y="2209800"/>
            <a:ext cx="3382192" cy="4021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12987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sz="quarter" idx="13"/>
          </p:nvPr>
        </p:nvSpPr>
        <p:spPr/>
        <p:txBody>
          <a:bodyPr/>
          <a:lstStyle/>
          <a:p>
            <a:pPr eaLnBrk="1" hangingPunct="1">
              <a:lnSpc>
                <a:spcPct val="90000"/>
              </a:lnSpc>
              <a:buClr>
                <a:srgbClr val="3333FF"/>
              </a:buClr>
              <a:buFontTx/>
              <a:buNone/>
            </a:pPr>
            <a:r>
              <a:rPr lang="en-US" sz="2800" b="1" dirty="0" smtClean="0"/>
              <a:t>Budget vs. Funds: The Difference</a:t>
            </a:r>
          </a:p>
        </p:txBody>
      </p:sp>
      <p:sp>
        <p:nvSpPr>
          <p:cNvPr id="2" name="Content Placeholder 1"/>
          <p:cNvSpPr>
            <a:spLocks noGrp="1"/>
          </p:cNvSpPr>
          <p:nvPr>
            <p:ph idx="1"/>
          </p:nvPr>
        </p:nvSpPr>
        <p:spPr/>
        <p:txBody>
          <a:bodyPr/>
          <a:lstStyle/>
          <a:p>
            <a:r>
              <a:rPr lang="en-US" sz="2800" dirty="0" smtClean="0"/>
              <a:t>Budget cannot be spent.  </a:t>
            </a:r>
          </a:p>
          <a:p>
            <a:r>
              <a:rPr lang="en-US" sz="2800" dirty="0" smtClean="0"/>
              <a:t>It can only be used for measurement purposes.</a:t>
            </a:r>
          </a:p>
          <a:p>
            <a:r>
              <a:rPr lang="en-US" sz="2800" dirty="0" smtClean="0"/>
              <a:t>It </a:t>
            </a:r>
            <a:r>
              <a:rPr lang="en-US" sz="2800" dirty="0"/>
              <a:t>is a metric</a:t>
            </a:r>
            <a:r>
              <a:rPr lang="en-US" sz="2800" dirty="0" smtClean="0"/>
              <a:t>.</a:t>
            </a:r>
          </a:p>
          <a:p>
            <a:endParaRPr lang="en-US" sz="2800" dirty="0"/>
          </a:p>
          <a:p>
            <a:pPr marL="0" indent="0">
              <a:buNone/>
            </a:pPr>
            <a:r>
              <a:rPr lang="en-US" sz="2800" dirty="0" smtClean="0"/>
              <a:t>                                     vs.</a:t>
            </a:r>
          </a:p>
          <a:p>
            <a:pPr marL="0" indent="0">
              <a:buNone/>
            </a:pPr>
            <a:endParaRPr lang="en-US" sz="2800" dirty="0" smtClean="0"/>
          </a:p>
          <a:p>
            <a:endParaRPr lang="en-US" sz="2800" dirty="0"/>
          </a:p>
          <a:p>
            <a:r>
              <a:rPr lang="en-US" sz="2800" dirty="0" smtClean="0"/>
              <a:t>Funds </a:t>
            </a:r>
            <a:r>
              <a:rPr lang="en-US" sz="2800" dirty="0"/>
              <a:t>are real dollars being spent and those real dollars forecasted to be spent.</a:t>
            </a:r>
          </a:p>
          <a:p>
            <a:r>
              <a:rPr lang="en-US" sz="2800" dirty="0" smtClean="0"/>
              <a:t>So what’s the difference between MR and Contingency?</a:t>
            </a:r>
            <a:endParaRPr lang="en-US" sz="2800" dirty="0" smtClean="0"/>
          </a:p>
          <a:p>
            <a:endParaRPr lang="en-US" sz="2800" dirty="0"/>
          </a:p>
        </p:txBody>
      </p:sp>
      <p:pic>
        <p:nvPicPr>
          <p:cNvPr id="451589" name="Picture 5" descr="C:\Users\Karen\AppData\Local\Microsoft\Windows\Temporary Internet Files\Content.IE5\LAWDMXTP\MP900399349[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2743200"/>
            <a:ext cx="1629156" cy="1846396"/>
          </a:xfrm>
          <a:prstGeom prst="rect">
            <a:avLst/>
          </a:prstGeom>
          <a:noFill/>
          <a:extLst>
            <a:ext uri="{909E8E84-426E-40DD-AFC4-6F175D3DCCD1}">
              <a14:hiddenFill xmlns:a14="http://schemas.microsoft.com/office/drawing/2010/main" xmlns="">
                <a:solidFill>
                  <a:srgbClr val="FFFFFF"/>
                </a:solidFill>
              </a14:hiddenFill>
            </a:ext>
          </a:extLst>
        </p:spPr>
      </p:pic>
      <p:pic>
        <p:nvPicPr>
          <p:cNvPr id="451590" name="Picture 6" descr="C:\Users\Karen\AppData\Local\Microsoft\Windows\Temporary Internet Files\Content.IE5\LAWDMXTP\MP900309286[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3000" y="2667000"/>
            <a:ext cx="1731264" cy="19265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9347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52401" y="990600"/>
            <a:ext cx="7772400" cy="5726115"/>
            <a:chOff x="1041401" y="1371600"/>
            <a:chExt cx="6883399" cy="5345115"/>
          </a:xfrm>
        </p:grpSpPr>
        <p:sp>
          <p:nvSpPr>
            <p:cNvPr id="184322" name="Rectangle 2"/>
            <p:cNvSpPr>
              <a:spLocks noChangeArrowheads="1"/>
            </p:cNvSpPr>
            <p:nvPr/>
          </p:nvSpPr>
          <p:spPr bwMode="auto">
            <a:xfrm>
              <a:off x="1524000" y="2438400"/>
              <a:ext cx="1066800" cy="3124200"/>
            </a:xfrm>
            <a:prstGeom prst="rect">
              <a:avLst/>
            </a:prstGeom>
            <a:solidFill>
              <a:srgbClr val="66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23" name="Rectangle 3"/>
            <p:cNvSpPr>
              <a:spLocks noChangeArrowheads="1"/>
            </p:cNvSpPr>
            <p:nvPr/>
          </p:nvSpPr>
          <p:spPr bwMode="auto">
            <a:xfrm>
              <a:off x="1524000" y="1676400"/>
              <a:ext cx="1066800" cy="762000"/>
            </a:xfrm>
            <a:prstGeom prst="rect">
              <a:avLst/>
            </a:prstGeom>
            <a:solidFill>
              <a:schemeClr val="accent6">
                <a:lumMod val="7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24" name="Line 4"/>
            <p:cNvSpPr>
              <a:spLocks noChangeShapeType="1"/>
            </p:cNvSpPr>
            <p:nvPr/>
          </p:nvSpPr>
          <p:spPr bwMode="auto">
            <a:xfrm>
              <a:off x="1371600" y="16764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25" name="Line 5"/>
            <p:cNvSpPr>
              <a:spLocks noChangeShapeType="1"/>
            </p:cNvSpPr>
            <p:nvPr/>
          </p:nvSpPr>
          <p:spPr bwMode="auto">
            <a:xfrm>
              <a:off x="1371600" y="20574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26" name="Line 6"/>
            <p:cNvSpPr>
              <a:spLocks noChangeShapeType="1"/>
            </p:cNvSpPr>
            <p:nvPr/>
          </p:nvSpPr>
          <p:spPr bwMode="auto">
            <a:xfrm>
              <a:off x="1371600" y="51816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27" name="Line 7"/>
            <p:cNvSpPr>
              <a:spLocks noChangeShapeType="1"/>
            </p:cNvSpPr>
            <p:nvPr/>
          </p:nvSpPr>
          <p:spPr bwMode="auto">
            <a:xfrm>
              <a:off x="1371600" y="24384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28" name="Line 8"/>
            <p:cNvSpPr>
              <a:spLocks noChangeShapeType="1"/>
            </p:cNvSpPr>
            <p:nvPr/>
          </p:nvSpPr>
          <p:spPr bwMode="auto">
            <a:xfrm>
              <a:off x="1371600" y="43688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29" name="Line 9"/>
            <p:cNvSpPr>
              <a:spLocks noChangeShapeType="1"/>
            </p:cNvSpPr>
            <p:nvPr/>
          </p:nvSpPr>
          <p:spPr bwMode="auto">
            <a:xfrm>
              <a:off x="1371600" y="28194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30" name="Line 10"/>
            <p:cNvSpPr>
              <a:spLocks noChangeShapeType="1"/>
            </p:cNvSpPr>
            <p:nvPr/>
          </p:nvSpPr>
          <p:spPr bwMode="auto">
            <a:xfrm>
              <a:off x="1371600" y="32385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31" name="Line 11"/>
            <p:cNvSpPr>
              <a:spLocks noChangeShapeType="1"/>
            </p:cNvSpPr>
            <p:nvPr/>
          </p:nvSpPr>
          <p:spPr bwMode="auto">
            <a:xfrm>
              <a:off x="1371600" y="36195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32" name="Line 12"/>
            <p:cNvSpPr>
              <a:spLocks noChangeShapeType="1"/>
            </p:cNvSpPr>
            <p:nvPr/>
          </p:nvSpPr>
          <p:spPr bwMode="auto">
            <a:xfrm>
              <a:off x="1371600" y="40005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33" name="Line 13"/>
            <p:cNvSpPr>
              <a:spLocks noChangeShapeType="1"/>
            </p:cNvSpPr>
            <p:nvPr/>
          </p:nvSpPr>
          <p:spPr bwMode="auto">
            <a:xfrm>
              <a:off x="1371600" y="47752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34" name="Line 14"/>
            <p:cNvSpPr>
              <a:spLocks noChangeShapeType="1"/>
            </p:cNvSpPr>
            <p:nvPr/>
          </p:nvSpPr>
          <p:spPr bwMode="auto">
            <a:xfrm>
              <a:off x="1358900" y="5562600"/>
              <a:ext cx="152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84335" name="Picture 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1401" y="1538288"/>
              <a:ext cx="292100" cy="415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36" name="Text Box 16"/>
            <p:cNvSpPr txBox="1">
              <a:spLocks noChangeArrowheads="1"/>
            </p:cNvSpPr>
            <p:nvPr/>
          </p:nvSpPr>
          <p:spPr bwMode="auto">
            <a:xfrm>
              <a:off x="1524000" y="1371600"/>
              <a:ext cx="9341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a:spcBef>
                  <a:spcPct val="50000"/>
                </a:spcBef>
              </a:pPr>
              <a:r>
                <a:rPr lang="en-US" sz="1200" dirty="0">
                  <a:latin typeface="Arial Black" pitchFamily="34" charset="0"/>
                </a:rPr>
                <a:t>Period 1</a:t>
              </a:r>
            </a:p>
          </p:txBody>
        </p:sp>
        <p:sp>
          <p:nvSpPr>
            <p:cNvPr id="184337" name="Rectangle 17"/>
            <p:cNvSpPr>
              <a:spLocks noChangeArrowheads="1"/>
            </p:cNvSpPr>
            <p:nvPr/>
          </p:nvSpPr>
          <p:spPr bwMode="auto">
            <a:xfrm>
              <a:off x="1524000" y="5943600"/>
              <a:ext cx="685800" cy="762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84338" name="Rectangle 18"/>
            <p:cNvSpPr>
              <a:spLocks noChangeArrowheads="1"/>
            </p:cNvSpPr>
            <p:nvPr/>
          </p:nvSpPr>
          <p:spPr bwMode="auto">
            <a:xfrm>
              <a:off x="1524000" y="5791200"/>
              <a:ext cx="685800" cy="76200"/>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184339" name="Rectangle 19"/>
            <p:cNvSpPr>
              <a:spLocks noChangeArrowheads="1"/>
            </p:cNvSpPr>
            <p:nvPr/>
          </p:nvSpPr>
          <p:spPr bwMode="auto">
            <a:xfrm>
              <a:off x="1524000" y="6096000"/>
              <a:ext cx="685800" cy="76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84340" name="Rectangle 20"/>
            <p:cNvSpPr>
              <a:spLocks noChangeArrowheads="1"/>
            </p:cNvSpPr>
            <p:nvPr/>
          </p:nvSpPr>
          <p:spPr bwMode="auto">
            <a:xfrm>
              <a:off x="1524000" y="6248400"/>
              <a:ext cx="685800" cy="76200"/>
            </a:xfrm>
            <a:prstGeom prst="rect">
              <a:avLst/>
            </a:prstGeom>
            <a:solidFill>
              <a:srgbClr val="969696"/>
            </a:solidFill>
            <a:ln w="9525">
              <a:solidFill>
                <a:schemeClr val="tx1"/>
              </a:solidFill>
              <a:miter lim="800000"/>
              <a:headEnd/>
              <a:tailEnd/>
            </a:ln>
          </p:spPr>
          <p:txBody>
            <a:bodyPr wrap="none" anchor="ctr"/>
            <a:lstStyle/>
            <a:p>
              <a:endParaRPr lang="en-US"/>
            </a:p>
          </p:txBody>
        </p:sp>
        <p:sp>
          <p:nvSpPr>
            <p:cNvPr id="184341" name="Text Box 21"/>
            <p:cNvSpPr txBox="1">
              <a:spLocks noChangeArrowheads="1"/>
            </p:cNvSpPr>
            <p:nvPr/>
          </p:nvSpPr>
          <p:spPr bwMode="auto">
            <a:xfrm>
              <a:off x="2161823" y="5867401"/>
              <a:ext cx="533400" cy="237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a:spcBef>
                  <a:spcPct val="50000"/>
                </a:spcBef>
              </a:pPr>
              <a:r>
                <a:rPr lang="en-US" sz="1050" dirty="0">
                  <a:latin typeface="Arial Black" pitchFamily="34" charset="0"/>
                </a:rPr>
                <a:t>CBB</a:t>
              </a:r>
            </a:p>
          </p:txBody>
        </p:sp>
        <p:sp>
          <p:nvSpPr>
            <p:cNvPr id="184342" name="Text Box 22"/>
            <p:cNvSpPr txBox="1">
              <a:spLocks noChangeArrowheads="1"/>
            </p:cNvSpPr>
            <p:nvPr/>
          </p:nvSpPr>
          <p:spPr bwMode="auto">
            <a:xfrm>
              <a:off x="2161822" y="5705476"/>
              <a:ext cx="1533877" cy="237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a:spcBef>
                  <a:spcPct val="50000"/>
                </a:spcBef>
              </a:pPr>
              <a:r>
                <a:rPr lang="en-US" sz="1050" dirty="0">
                  <a:latin typeface="Arial Black" pitchFamily="34" charset="0"/>
                </a:rPr>
                <a:t>Authorized Funding</a:t>
              </a:r>
            </a:p>
          </p:txBody>
        </p:sp>
        <p:sp>
          <p:nvSpPr>
            <p:cNvPr id="184343" name="Text Box 23"/>
            <p:cNvSpPr txBox="1">
              <a:spLocks noChangeArrowheads="1"/>
            </p:cNvSpPr>
            <p:nvPr/>
          </p:nvSpPr>
          <p:spPr bwMode="auto">
            <a:xfrm>
              <a:off x="2161823" y="6007101"/>
              <a:ext cx="533400" cy="237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a:spcBef>
                  <a:spcPct val="50000"/>
                </a:spcBef>
              </a:pPr>
              <a:r>
                <a:rPr lang="en-US" sz="1050" dirty="0">
                  <a:latin typeface="Arial Black" pitchFamily="34" charset="0"/>
                </a:rPr>
                <a:t>EAC</a:t>
              </a:r>
            </a:p>
          </p:txBody>
        </p:sp>
        <p:sp>
          <p:nvSpPr>
            <p:cNvPr id="184344" name="Text Box 24"/>
            <p:cNvSpPr txBox="1">
              <a:spLocks noChangeArrowheads="1"/>
            </p:cNvSpPr>
            <p:nvPr/>
          </p:nvSpPr>
          <p:spPr bwMode="auto">
            <a:xfrm>
              <a:off x="2161823" y="6159501"/>
              <a:ext cx="533400" cy="237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a:spcBef>
                  <a:spcPct val="50000"/>
                </a:spcBef>
              </a:pPr>
              <a:r>
                <a:rPr lang="en-US" sz="1050" dirty="0">
                  <a:latin typeface="Arial Black" pitchFamily="34" charset="0"/>
                </a:rPr>
                <a:t>PMB</a:t>
              </a:r>
            </a:p>
          </p:txBody>
        </p:sp>
        <p:sp>
          <p:nvSpPr>
            <p:cNvPr id="184345" name="Rectangle 25"/>
            <p:cNvSpPr>
              <a:spLocks noChangeArrowheads="1"/>
            </p:cNvSpPr>
            <p:nvPr/>
          </p:nvSpPr>
          <p:spPr bwMode="auto">
            <a:xfrm>
              <a:off x="1524000" y="2438400"/>
              <a:ext cx="1066800" cy="76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46" name="Rectangle 26"/>
            <p:cNvSpPr>
              <a:spLocks noChangeArrowheads="1"/>
            </p:cNvSpPr>
            <p:nvPr/>
          </p:nvSpPr>
          <p:spPr bwMode="auto">
            <a:xfrm>
              <a:off x="1524000" y="2362200"/>
              <a:ext cx="1066800" cy="76200"/>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47" name="Rectangle 27"/>
            <p:cNvSpPr>
              <a:spLocks noChangeArrowheads="1"/>
            </p:cNvSpPr>
            <p:nvPr/>
          </p:nvSpPr>
          <p:spPr bwMode="auto">
            <a:xfrm>
              <a:off x="1524000" y="5486400"/>
              <a:ext cx="1066800" cy="762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48" name="Rectangle 28"/>
            <p:cNvSpPr>
              <a:spLocks noChangeArrowheads="1"/>
            </p:cNvSpPr>
            <p:nvPr/>
          </p:nvSpPr>
          <p:spPr bwMode="auto">
            <a:xfrm>
              <a:off x="1524000" y="5562600"/>
              <a:ext cx="1066800" cy="76200"/>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50" name="Text Box 30"/>
            <p:cNvSpPr txBox="1">
              <a:spLocks noChangeArrowheads="1"/>
            </p:cNvSpPr>
            <p:nvPr/>
          </p:nvSpPr>
          <p:spPr bwMode="auto">
            <a:xfrm>
              <a:off x="1446306" y="1828800"/>
              <a:ext cx="1219200" cy="430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algn="ctr">
                <a:spcBef>
                  <a:spcPct val="50000"/>
                </a:spcBef>
              </a:pPr>
              <a:r>
                <a:rPr lang="en-US" sz="1200" dirty="0">
                  <a:solidFill>
                    <a:schemeClr val="bg1"/>
                  </a:solidFill>
                  <a:latin typeface="Arial Black" pitchFamily="34" charset="0"/>
                </a:rPr>
                <a:t>Customer Contingency</a:t>
              </a:r>
            </a:p>
          </p:txBody>
        </p:sp>
        <p:sp>
          <p:nvSpPr>
            <p:cNvPr id="184351" name="Text Box 31"/>
            <p:cNvSpPr txBox="1">
              <a:spLocks noChangeArrowheads="1"/>
            </p:cNvSpPr>
            <p:nvPr/>
          </p:nvSpPr>
          <p:spPr bwMode="auto">
            <a:xfrm>
              <a:off x="1524000" y="3429001"/>
              <a:ext cx="1171223" cy="603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algn="ctr">
                <a:spcBef>
                  <a:spcPct val="50000"/>
                </a:spcBef>
              </a:pPr>
              <a:r>
                <a:rPr lang="en-US" sz="1200" dirty="0">
                  <a:solidFill>
                    <a:schemeClr val="bg1"/>
                  </a:solidFill>
                  <a:latin typeface="Arial Black" pitchFamily="34" charset="0"/>
                </a:rPr>
                <a:t>Contractor Management Reserve*</a:t>
              </a:r>
            </a:p>
          </p:txBody>
        </p:sp>
        <p:sp>
          <p:nvSpPr>
            <p:cNvPr id="184352" name="Rectangle 32"/>
            <p:cNvSpPr>
              <a:spLocks noChangeArrowheads="1"/>
            </p:cNvSpPr>
            <p:nvPr/>
          </p:nvSpPr>
          <p:spPr bwMode="auto">
            <a:xfrm>
              <a:off x="2590800" y="1676400"/>
              <a:ext cx="1066800" cy="762000"/>
            </a:xfrm>
            <a:prstGeom prst="rect">
              <a:avLst/>
            </a:prstGeom>
            <a:solidFill>
              <a:schemeClr val="accent6">
                <a:lumMod val="7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53" name="Rectangle 33"/>
            <p:cNvSpPr>
              <a:spLocks noChangeArrowheads="1"/>
            </p:cNvSpPr>
            <p:nvPr/>
          </p:nvSpPr>
          <p:spPr bwMode="auto">
            <a:xfrm>
              <a:off x="2590800" y="2362200"/>
              <a:ext cx="1066800" cy="76200"/>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54" name="Rectangle 34"/>
            <p:cNvSpPr>
              <a:spLocks noChangeArrowheads="1"/>
            </p:cNvSpPr>
            <p:nvPr/>
          </p:nvSpPr>
          <p:spPr bwMode="auto">
            <a:xfrm>
              <a:off x="2590800" y="2438400"/>
              <a:ext cx="1066800" cy="76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55" name="Rectangle 35"/>
            <p:cNvSpPr>
              <a:spLocks noChangeArrowheads="1"/>
            </p:cNvSpPr>
            <p:nvPr/>
          </p:nvSpPr>
          <p:spPr bwMode="auto">
            <a:xfrm>
              <a:off x="2590800" y="2514600"/>
              <a:ext cx="1066800" cy="2286000"/>
            </a:xfrm>
            <a:prstGeom prst="rect">
              <a:avLst/>
            </a:prstGeom>
            <a:solidFill>
              <a:srgbClr val="66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a:p>
          </p:txBody>
        </p:sp>
        <p:sp>
          <p:nvSpPr>
            <p:cNvPr id="184356" name="Rectangle 36"/>
            <p:cNvSpPr>
              <a:spLocks noChangeArrowheads="1"/>
            </p:cNvSpPr>
            <p:nvPr/>
          </p:nvSpPr>
          <p:spPr bwMode="auto">
            <a:xfrm>
              <a:off x="2590800" y="4724400"/>
              <a:ext cx="1066800" cy="762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57" name="Rectangle 37"/>
            <p:cNvSpPr>
              <a:spLocks noChangeArrowheads="1"/>
            </p:cNvSpPr>
            <p:nvPr/>
          </p:nvSpPr>
          <p:spPr bwMode="auto">
            <a:xfrm>
              <a:off x="2590800" y="4800600"/>
              <a:ext cx="1143000" cy="76200"/>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58" name="Rectangle 38"/>
            <p:cNvSpPr>
              <a:spLocks noChangeArrowheads="1"/>
            </p:cNvSpPr>
            <p:nvPr/>
          </p:nvSpPr>
          <p:spPr bwMode="auto">
            <a:xfrm>
              <a:off x="2514600" y="4724400"/>
              <a:ext cx="76200" cy="7620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59" name="Rectangle 39"/>
            <p:cNvSpPr>
              <a:spLocks noChangeArrowheads="1"/>
            </p:cNvSpPr>
            <p:nvPr/>
          </p:nvSpPr>
          <p:spPr bwMode="auto">
            <a:xfrm flipH="1">
              <a:off x="2590800" y="4876800"/>
              <a:ext cx="76200" cy="762000"/>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60" name="Line 40"/>
            <p:cNvSpPr>
              <a:spLocks noChangeShapeType="1"/>
            </p:cNvSpPr>
            <p:nvPr/>
          </p:nvSpPr>
          <p:spPr bwMode="auto">
            <a:xfrm>
              <a:off x="1524000" y="5638800"/>
              <a:ext cx="533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61" name="Text Box 41"/>
            <p:cNvSpPr txBox="1">
              <a:spLocks noChangeArrowheads="1"/>
            </p:cNvSpPr>
            <p:nvPr/>
          </p:nvSpPr>
          <p:spPr bwMode="auto">
            <a:xfrm>
              <a:off x="2743200" y="1371600"/>
              <a:ext cx="9144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a:spcBef>
                  <a:spcPct val="50000"/>
                </a:spcBef>
              </a:pPr>
              <a:r>
                <a:rPr lang="en-US" sz="1200" dirty="0">
                  <a:latin typeface="Arial Black" pitchFamily="34" charset="0"/>
                </a:rPr>
                <a:t>Period 2</a:t>
              </a:r>
            </a:p>
          </p:txBody>
        </p:sp>
        <p:sp>
          <p:nvSpPr>
            <p:cNvPr id="184362" name="Text Box 42"/>
            <p:cNvSpPr txBox="1">
              <a:spLocks noChangeArrowheads="1"/>
            </p:cNvSpPr>
            <p:nvPr/>
          </p:nvSpPr>
          <p:spPr bwMode="auto">
            <a:xfrm>
              <a:off x="1295400" y="6469064"/>
              <a:ext cx="2133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a:spcBef>
                  <a:spcPct val="50000"/>
                </a:spcBef>
              </a:pPr>
              <a:endParaRPr lang="en-US" sz="1000"/>
            </a:p>
          </p:txBody>
        </p:sp>
        <p:sp>
          <p:nvSpPr>
            <p:cNvPr id="184363" name="Text Box 43"/>
            <p:cNvSpPr txBox="1">
              <a:spLocks noChangeArrowheads="1"/>
            </p:cNvSpPr>
            <p:nvPr/>
          </p:nvSpPr>
          <p:spPr bwMode="auto">
            <a:xfrm>
              <a:off x="1390650" y="6439716"/>
              <a:ext cx="52578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a:spcBef>
                  <a:spcPct val="50000"/>
                </a:spcBef>
              </a:pPr>
              <a:r>
                <a:rPr lang="en-US" sz="1200" dirty="0">
                  <a:latin typeface="Arial Black" pitchFamily="34" charset="0"/>
                </a:rPr>
                <a:t>*Represents an MR forecast in the Most Likely EAC</a:t>
              </a:r>
            </a:p>
          </p:txBody>
        </p:sp>
        <p:sp>
          <p:nvSpPr>
            <p:cNvPr id="184364" name="Rectangle 44"/>
            <p:cNvSpPr>
              <a:spLocks noChangeArrowheads="1"/>
            </p:cNvSpPr>
            <p:nvPr/>
          </p:nvSpPr>
          <p:spPr bwMode="auto">
            <a:xfrm>
              <a:off x="3657600" y="1676400"/>
              <a:ext cx="1066800" cy="381000"/>
            </a:xfrm>
            <a:prstGeom prst="rect">
              <a:avLst/>
            </a:prstGeom>
            <a:solidFill>
              <a:schemeClr val="accent6">
                <a:lumMod val="7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65" name="Rectangle 45"/>
            <p:cNvSpPr>
              <a:spLocks noChangeArrowheads="1"/>
            </p:cNvSpPr>
            <p:nvPr/>
          </p:nvSpPr>
          <p:spPr bwMode="auto">
            <a:xfrm>
              <a:off x="3657600" y="1981200"/>
              <a:ext cx="1066800" cy="76200"/>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66" name="Rectangle 46"/>
            <p:cNvSpPr>
              <a:spLocks noChangeArrowheads="1"/>
            </p:cNvSpPr>
            <p:nvPr/>
          </p:nvSpPr>
          <p:spPr bwMode="auto">
            <a:xfrm flipH="1">
              <a:off x="3581400" y="1981200"/>
              <a:ext cx="76200" cy="381000"/>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67" name="Text Box 47"/>
            <p:cNvSpPr txBox="1">
              <a:spLocks noChangeArrowheads="1"/>
            </p:cNvSpPr>
            <p:nvPr/>
          </p:nvSpPr>
          <p:spPr bwMode="auto">
            <a:xfrm>
              <a:off x="3657600" y="1371600"/>
              <a:ext cx="9144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a:spcBef>
                  <a:spcPct val="50000"/>
                </a:spcBef>
              </a:pPr>
              <a:r>
                <a:rPr lang="en-US" sz="1200" dirty="0">
                  <a:latin typeface="Arial Black" pitchFamily="34" charset="0"/>
                </a:rPr>
                <a:t>Period 3</a:t>
              </a:r>
            </a:p>
          </p:txBody>
        </p:sp>
        <p:sp>
          <p:nvSpPr>
            <p:cNvPr id="184368" name="Rectangle 48"/>
            <p:cNvSpPr>
              <a:spLocks noChangeArrowheads="1"/>
            </p:cNvSpPr>
            <p:nvPr/>
          </p:nvSpPr>
          <p:spPr bwMode="auto">
            <a:xfrm>
              <a:off x="3581400" y="4343400"/>
              <a:ext cx="76200" cy="3810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69" name="Rectangle 49"/>
            <p:cNvSpPr>
              <a:spLocks noChangeArrowheads="1"/>
            </p:cNvSpPr>
            <p:nvPr/>
          </p:nvSpPr>
          <p:spPr bwMode="auto">
            <a:xfrm flipH="1">
              <a:off x="3657600" y="4495800"/>
              <a:ext cx="76200" cy="304800"/>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70" name="Line 50"/>
            <p:cNvSpPr>
              <a:spLocks noChangeShapeType="1"/>
            </p:cNvSpPr>
            <p:nvPr/>
          </p:nvSpPr>
          <p:spPr bwMode="auto">
            <a:xfrm>
              <a:off x="2590800" y="1371600"/>
              <a:ext cx="0" cy="42672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000000"/>
                  </a:solidFill>
                  <a:prstDash val="dash"/>
                  <a:round/>
                  <a:headEnd/>
                  <a:tailEnd/>
                </a14:hiddenLine>
              </a:ext>
            </a:extLst>
          </p:spPr>
          <p:txBody>
            <a:bodyPr/>
            <a:lstStyle/>
            <a:p>
              <a:endParaRPr lang="en-US"/>
            </a:p>
          </p:txBody>
        </p:sp>
        <p:sp>
          <p:nvSpPr>
            <p:cNvPr id="184371" name="Rectangle 51"/>
            <p:cNvSpPr>
              <a:spLocks noChangeArrowheads="1"/>
            </p:cNvSpPr>
            <p:nvPr/>
          </p:nvSpPr>
          <p:spPr bwMode="auto">
            <a:xfrm>
              <a:off x="4724400" y="1676400"/>
              <a:ext cx="1066800" cy="381000"/>
            </a:xfrm>
            <a:prstGeom prst="rect">
              <a:avLst/>
            </a:prstGeom>
            <a:solidFill>
              <a:schemeClr val="accent6">
                <a:lumMod val="7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72" name="Rectangle 52"/>
            <p:cNvSpPr>
              <a:spLocks noChangeArrowheads="1"/>
            </p:cNvSpPr>
            <p:nvPr/>
          </p:nvSpPr>
          <p:spPr bwMode="auto">
            <a:xfrm>
              <a:off x="4724400" y="2057400"/>
              <a:ext cx="3200400" cy="2362200"/>
            </a:xfrm>
            <a:prstGeom prst="rect">
              <a:avLst/>
            </a:prstGeom>
            <a:solidFill>
              <a:srgbClr val="66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73" name="Rectangle 53"/>
            <p:cNvSpPr>
              <a:spLocks noChangeArrowheads="1"/>
            </p:cNvSpPr>
            <p:nvPr/>
          </p:nvSpPr>
          <p:spPr bwMode="auto">
            <a:xfrm>
              <a:off x="4648200" y="2057400"/>
              <a:ext cx="1219200" cy="76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74" name="Text Box 54"/>
            <p:cNvSpPr txBox="1">
              <a:spLocks noChangeArrowheads="1"/>
            </p:cNvSpPr>
            <p:nvPr/>
          </p:nvSpPr>
          <p:spPr bwMode="auto">
            <a:xfrm>
              <a:off x="4876800" y="1371600"/>
              <a:ext cx="8763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a:spcBef>
                  <a:spcPct val="50000"/>
                </a:spcBef>
              </a:pPr>
              <a:r>
                <a:rPr lang="en-US" sz="1200" dirty="0">
                  <a:latin typeface="Arial Black" pitchFamily="34" charset="0"/>
                </a:rPr>
                <a:t>Period 4</a:t>
              </a:r>
            </a:p>
          </p:txBody>
        </p:sp>
        <p:sp>
          <p:nvSpPr>
            <p:cNvPr id="184375" name="Rectangle 55"/>
            <p:cNvSpPr>
              <a:spLocks noChangeArrowheads="1"/>
            </p:cNvSpPr>
            <p:nvPr/>
          </p:nvSpPr>
          <p:spPr bwMode="auto">
            <a:xfrm>
              <a:off x="5791200" y="1676400"/>
              <a:ext cx="1066800" cy="381000"/>
            </a:xfrm>
            <a:prstGeom prst="rect">
              <a:avLst/>
            </a:prstGeom>
            <a:solidFill>
              <a:schemeClr val="accent6">
                <a:lumMod val="7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76" name="Rectangle 56"/>
            <p:cNvSpPr>
              <a:spLocks noChangeArrowheads="1"/>
            </p:cNvSpPr>
            <p:nvPr/>
          </p:nvSpPr>
          <p:spPr bwMode="auto">
            <a:xfrm>
              <a:off x="5715000" y="2133600"/>
              <a:ext cx="76200" cy="6096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77" name="Rectangle 57"/>
            <p:cNvSpPr>
              <a:spLocks noChangeArrowheads="1"/>
            </p:cNvSpPr>
            <p:nvPr/>
          </p:nvSpPr>
          <p:spPr bwMode="auto">
            <a:xfrm>
              <a:off x="5867400" y="2057400"/>
              <a:ext cx="990600" cy="76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78" name="Text Box 58"/>
            <p:cNvSpPr txBox="1">
              <a:spLocks noChangeArrowheads="1"/>
            </p:cNvSpPr>
            <p:nvPr/>
          </p:nvSpPr>
          <p:spPr bwMode="auto">
            <a:xfrm>
              <a:off x="5943600" y="1371600"/>
              <a:ext cx="9144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a:spcBef>
                  <a:spcPct val="50000"/>
                </a:spcBef>
              </a:pPr>
              <a:r>
                <a:rPr lang="en-US" sz="1200" dirty="0">
                  <a:latin typeface="Arial Black" pitchFamily="34" charset="0"/>
                </a:rPr>
                <a:t>Period 5</a:t>
              </a:r>
            </a:p>
          </p:txBody>
        </p:sp>
        <p:sp>
          <p:nvSpPr>
            <p:cNvPr id="184379" name="Rectangle 59"/>
            <p:cNvSpPr>
              <a:spLocks noChangeArrowheads="1"/>
            </p:cNvSpPr>
            <p:nvPr/>
          </p:nvSpPr>
          <p:spPr bwMode="auto">
            <a:xfrm>
              <a:off x="4724400" y="1981200"/>
              <a:ext cx="2133600" cy="76200"/>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80" name="Line 60"/>
            <p:cNvSpPr>
              <a:spLocks noChangeShapeType="1"/>
            </p:cNvSpPr>
            <p:nvPr/>
          </p:nvSpPr>
          <p:spPr bwMode="auto">
            <a:xfrm>
              <a:off x="2590800" y="1371600"/>
              <a:ext cx="0" cy="4267200"/>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81" name="Rectangle 61"/>
            <p:cNvSpPr>
              <a:spLocks noChangeArrowheads="1"/>
            </p:cNvSpPr>
            <p:nvPr/>
          </p:nvSpPr>
          <p:spPr bwMode="auto">
            <a:xfrm>
              <a:off x="5791200" y="2133600"/>
              <a:ext cx="1143000" cy="762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82" name="Line 62"/>
            <p:cNvSpPr>
              <a:spLocks noChangeShapeType="1"/>
            </p:cNvSpPr>
            <p:nvPr/>
          </p:nvSpPr>
          <p:spPr bwMode="auto">
            <a:xfrm>
              <a:off x="1524000" y="1676400"/>
              <a:ext cx="0" cy="3962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83" name="Line 63"/>
            <p:cNvSpPr>
              <a:spLocks noChangeShapeType="1"/>
            </p:cNvSpPr>
            <p:nvPr/>
          </p:nvSpPr>
          <p:spPr bwMode="auto">
            <a:xfrm>
              <a:off x="5791200" y="1371600"/>
              <a:ext cx="0" cy="4267200"/>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84" name="Text Box 64"/>
            <p:cNvSpPr txBox="1">
              <a:spLocks noChangeArrowheads="1"/>
            </p:cNvSpPr>
            <p:nvPr/>
          </p:nvSpPr>
          <p:spPr bwMode="auto">
            <a:xfrm>
              <a:off x="2667000" y="5013326"/>
              <a:ext cx="9144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algn="ctr">
                <a:spcBef>
                  <a:spcPct val="50000"/>
                </a:spcBef>
              </a:pPr>
              <a:r>
                <a:rPr lang="en-US" sz="1200" dirty="0">
                  <a:latin typeface="Arial Black" pitchFamily="34" charset="0"/>
                </a:rPr>
                <a:t>Project </a:t>
              </a:r>
            </a:p>
            <a:p>
              <a:pPr algn="ctr">
                <a:spcBef>
                  <a:spcPct val="50000"/>
                </a:spcBef>
              </a:pPr>
              <a:r>
                <a:rPr lang="en-US" sz="1200" dirty="0">
                  <a:latin typeface="Arial Black" pitchFamily="34" charset="0"/>
                </a:rPr>
                <a:t>Scope</a:t>
              </a:r>
            </a:p>
          </p:txBody>
        </p:sp>
        <p:sp>
          <p:nvSpPr>
            <p:cNvPr id="184385" name="Rectangle 65"/>
            <p:cNvSpPr>
              <a:spLocks noChangeArrowheads="1"/>
            </p:cNvSpPr>
            <p:nvPr/>
          </p:nvSpPr>
          <p:spPr bwMode="auto">
            <a:xfrm>
              <a:off x="3657600" y="2057400"/>
              <a:ext cx="1066800" cy="2286000"/>
            </a:xfrm>
            <a:prstGeom prst="rect">
              <a:avLst/>
            </a:prstGeom>
            <a:solidFill>
              <a:srgbClr val="6666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2400"/>
            </a:p>
          </p:txBody>
        </p:sp>
        <p:sp>
          <p:nvSpPr>
            <p:cNvPr id="184386" name="Rectangle 66"/>
            <p:cNvSpPr>
              <a:spLocks noChangeArrowheads="1"/>
            </p:cNvSpPr>
            <p:nvPr/>
          </p:nvSpPr>
          <p:spPr bwMode="auto">
            <a:xfrm>
              <a:off x="3657600" y="4343400"/>
              <a:ext cx="1066800" cy="762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87" name="Rectangle 67"/>
            <p:cNvSpPr>
              <a:spLocks noChangeArrowheads="1"/>
            </p:cNvSpPr>
            <p:nvPr/>
          </p:nvSpPr>
          <p:spPr bwMode="auto">
            <a:xfrm>
              <a:off x="3657600" y="2057400"/>
              <a:ext cx="1066800" cy="76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88" name="Rectangle 68"/>
            <p:cNvSpPr>
              <a:spLocks noChangeArrowheads="1"/>
            </p:cNvSpPr>
            <p:nvPr/>
          </p:nvSpPr>
          <p:spPr bwMode="auto">
            <a:xfrm>
              <a:off x="3657600" y="2057400"/>
              <a:ext cx="76200" cy="45720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89" name="Rectangle 69"/>
            <p:cNvSpPr>
              <a:spLocks noChangeArrowheads="1"/>
            </p:cNvSpPr>
            <p:nvPr/>
          </p:nvSpPr>
          <p:spPr bwMode="auto">
            <a:xfrm>
              <a:off x="4648200" y="2743200"/>
              <a:ext cx="1143000" cy="762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90" name="Rectangle 70"/>
            <p:cNvSpPr>
              <a:spLocks noChangeArrowheads="1"/>
            </p:cNvSpPr>
            <p:nvPr/>
          </p:nvSpPr>
          <p:spPr bwMode="auto">
            <a:xfrm>
              <a:off x="3657600" y="4419600"/>
              <a:ext cx="3200400" cy="76200"/>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91" name="Line 71"/>
            <p:cNvSpPr>
              <a:spLocks noChangeShapeType="1"/>
            </p:cNvSpPr>
            <p:nvPr/>
          </p:nvSpPr>
          <p:spPr bwMode="auto">
            <a:xfrm>
              <a:off x="3657600" y="1371600"/>
              <a:ext cx="0" cy="4267200"/>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392" name="Rectangle 72"/>
            <p:cNvSpPr>
              <a:spLocks noChangeArrowheads="1"/>
            </p:cNvSpPr>
            <p:nvPr/>
          </p:nvSpPr>
          <p:spPr bwMode="auto">
            <a:xfrm>
              <a:off x="4648200" y="2819400"/>
              <a:ext cx="76200" cy="1524000"/>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93" name="Line 73"/>
            <p:cNvSpPr>
              <a:spLocks noChangeShapeType="1"/>
            </p:cNvSpPr>
            <p:nvPr/>
          </p:nvSpPr>
          <p:spPr bwMode="auto">
            <a:xfrm>
              <a:off x="4724400" y="1371600"/>
              <a:ext cx="0" cy="4267200"/>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3" name="Group 74"/>
            <p:cNvGrpSpPr>
              <a:grpSpLocks/>
            </p:cNvGrpSpPr>
            <p:nvPr/>
          </p:nvGrpSpPr>
          <p:grpSpPr bwMode="auto">
            <a:xfrm>
              <a:off x="6781800" y="1371600"/>
              <a:ext cx="1143000" cy="4267200"/>
              <a:chOff x="4272" y="864"/>
              <a:chExt cx="720" cy="2688"/>
            </a:xfrm>
          </p:grpSpPr>
          <p:sp>
            <p:nvSpPr>
              <p:cNvPr id="184396" name="Text Box 75"/>
              <p:cNvSpPr txBox="1">
                <a:spLocks noChangeArrowheads="1"/>
              </p:cNvSpPr>
              <p:nvPr/>
            </p:nvSpPr>
            <p:spPr bwMode="auto">
              <a:xfrm>
                <a:off x="4320" y="864"/>
                <a:ext cx="594"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a:spcBef>
                    <a:spcPct val="50000"/>
                  </a:spcBef>
                </a:pPr>
                <a:r>
                  <a:rPr lang="en-US" sz="1200" dirty="0">
                    <a:latin typeface="Arial Black" pitchFamily="34" charset="0"/>
                  </a:rPr>
                  <a:t>Period 6</a:t>
                </a:r>
              </a:p>
            </p:txBody>
          </p:sp>
          <p:sp>
            <p:nvSpPr>
              <p:cNvPr id="184397" name="Rectangle 76"/>
              <p:cNvSpPr>
                <a:spLocks noChangeArrowheads="1"/>
              </p:cNvSpPr>
              <p:nvPr/>
            </p:nvSpPr>
            <p:spPr bwMode="auto">
              <a:xfrm flipH="1">
                <a:off x="4272" y="1008"/>
                <a:ext cx="48" cy="288"/>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98" name="Rectangle 77"/>
              <p:cNvSpPr>
                <a:spLocks noChangeArrowheads="1"/>
              </p:cNvSpPr>
              <p:nvPr/>
            </p:nvSpPr>
            <p:spPr bwMode="auto">
              <a:xfrm>
                <a:off x="4320" y="1008"/>
                <a:ext cx="672" cy="48"/>
              </a:xfrm>
              <a:prstGeom prst="rect">
                <a:avLst/>
              </a:prstGeom>
              <a:solidFill>
                <a:srgbClr val="0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399" name="Rectangle 78"/>
              <p:cNvSpPr>
                <a:spLocks noChangeArrowheads="1"/>
              </p:cNvSpPr>
              <p:nvPr/>
            </p:nvSpPr>
            <p:spPr bwMode="auto">
              <a:xfrm>
                <a:off x="4368" y="1056"/>
                <a:ext cx="624" cy="48"/>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400" name="Rectangle 79" descr="30%"/>
              <p:cNvSpPr>
                <a:spLocks noChangeArrowheads="1"/>
              </p:cNvSpPr>
              <p:nvPr/>
            </p:nvSpPr>
            <p:spPr bwMode="auto">
              <a:xfrm>
                <a:off x="4320" y="1104"/>
                <a:ext cx="672" cy="192"/>
              </a:xfrm>
              <a:prstGeom prst="rect">
                <a:avLst/>
              </a:prstGeom>
              <a:blipFill>
                <a:blip r:embed="rId4" cstate="print"/>
                <a:tile tx="0" ty="0" sx="100000" sy="100000" flip="none" algn="tl"/>
              </a:blipFill>
              <a:ln w="9525">
                <a:solidFill>
                  <a:schemeClr val="tx1"/>
                </a:solidFill>
                <a:miter lim="800000"/>
                <a:headEnd/>
                <a:tailEnd/>
              </a:ln>
            </p:spPr>
            <p:txBody>
              <a:bodyPr wrap="none" anchor="ctr"/>
              <a:lstStyle/>
              <a:p>
                <a:endParaRPr lang="en-US"/>
              </a:p>
            </p:txBody>
          </p:sp>
          <p:sp>
            <p:nvSpPr>
              <p:cNvPr id="184401" name="Rectangle 80"/>
              <p:cNvSpPr>
                <a:spLocks noChangeArrowheads="1"/>
              </p:cNvSpPr>
              <p:nvPr/>
            </p:nvSpPr>
            <p:spPr bwMode="auto">
              <a:xfrm>
                <a:off x="4320" y="1056"/>
                <a:ext cx="48" cy="336"/>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402" name="Text Box 81"/>
              <p:cNvSpPr txBox="1">
                <a:spLocks noChangeArrowheads="1"/>
              </p:cNvSpPr>
              <p:nvPr/>
            </p:nvSpPr>
            <p:spPr bwMode="auto">
              <a:xfrm>
                <a:off x="4368" y="1056"/>
                <a:ext cx="624"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algn="ctr">
                  <a:spcBef>
                    <a:spcPct val="50000"/>
                  </a:spcBef>
                </a:pPr>
                <a:r>
                  <a:rPr lang="en-US" sz="1100" dirty="0">
                    <a:latin typeface="Arial Black" pitchFamily="34" charset="0"/>
                  </a:rPr>
                  <a:t>Cost Variance</a:t>
                </a:r>
              </a:p>
            </p:txBody>
          </p:sp>
          <p:sp>
            <p:nvSpPr>
              <p:cNvPr id="184403" name="Rectangle 82"/>
              <p:cNvSpPr>
                <a:spLocks noChangeArrowheads="1"/>
              </p:cNvSpPr>
              <p:nvPr/>
            </p:nvSpPr>
            <p:spPr bwMode="auto">
              <a:xfrm>
                <a:off x="4320" y="1296"/>
                <a:ext cx="672" cy="48"/>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404" name="Line 83"/>
              <p:cNvSpPr>
                <a:spLocks noChangeShapeType="1"/>
              </p:cNvSpPr>
              <p:nvPr/>
            </p:nvSpPr>
            <p:spPr bwMode="auto">
              <a:xfrm>
                <a:off x="4320" y="864"/>
                <a:ext cx="0" cy="2688"/>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405" name="Line 84"/>
              <p:cNvSpPr>
                <a:spLocks noChangeShapeType="1"/>
              </p:cNvSpPr>
              <p:nvPr/>
            </p:nvSpPr>
            <p:spPr bwMode="auto">
              <a:xfrm>
                <a:off x="4992" y="864"/>
                <a:ext cx="0" cy="2688"/>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4406" name="Rectangle 85"/>
              <p:cNvSpPr>
                <a:spLocks noChangeArrowheads="1"/>
              </p:cNvSpPr>
              <p:nvPr/>
            </p:nvSpPr>
            <p:spPr bwMode="auto">
              <a:xfrm>
                <a:off x="4320" y="2784"/>
                <a:ext cx="672" cy="48"/>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4407" name="Line 86"/>
              <p:cNvSpPr>
                <a:spLocks noChangeShapeType="1"/>
              </p:cNvSpPr>
              <p:nvPr/>
            </p:nvSpPr>
            <p:spPr bwMode="auto">
              <a:xfrm>
                <a:off x="4320" y="3552"/>
                <a:ext cx="67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90" name="Text Box 33"/>
          <p:cNvSpPr txBox="1">
            <a:spLocks noGrp="1" noChangeArrowheads="1"/>
          </p:cNvSpPr>
          <p:nvPr>
            <p:ph type="body" sz="quarter" idx="13"/>
          </p:nvPr>
        </p:nvSpPr>
        <p:spPr bwMode="auto">
          <a:xfrm>
            <a:off x="0" y="226367"/>
            <a:ext cx="7467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4000">
                <a:solidFill>
                  <a:schemeClr val="tx2"/>
                </a:solidFill>
                <a:latin typeface="Times New Roman" pitchFamily="18" charset="0"/>
              </a:defRPr>
            </a:lvl1pPr>
            <a:lvl2pPr marL="742950" indent="-285750">
              <a:defRPr sz="4000">
                <a:solidFill>
                  <a:schemeClr val="tx2"/>
                </a:solidFill>
                <a:latin typeface="Times New Roman" pitchFamily="18" charset="0"/>
              </a:defRPr>
            </a:lvl2pPr>
            <a:lvl3pPr marL="1143000" indent="-228600">
              <a:defRPr sz="4000">
                <a:solidFill>
                  <a:schemeClr val="tx2"/>
                </a:solidFill>
                <a:latin typeface="Times New Roman" pitchFamily="18" charset="0"/>
              </a:defRPr>
            </a:lvl3pPr>
            <a:lvl4pPr marL="1600200" indent="-228600">
              <a:defRPr sz="4000">
                <a:solidFill>
                  <a:schemeClr val="tx2"/>
                </a:solidFill>
                <a:latin typeface="Times New Roman" pitchFamily="18" charset="0"/>
              </a:defRPr>
            </a:lvl4pPr>
            <a:lvl5pPr marL="2057400" indent="-228600">
              <a:defRPr sz="4000">
                <a:solidFill>
                  <a:schemeClr val="tx2"/>
                </a:solidFill>
                <a:latin typeface="Times New Roman" pitchFamily="18" charset="0"/>
              </a:defRPr>
            </a:lvl5pPr>
            <a:lvl6pPr marL="2514600" indent="-228600" eaLnBrk="0" fontAlgn="base" hangingPunct="0">
              <a:spcBef>
                <a:spcPct val="0"/>
              </a:spcBef>
              <a:spcAft>
                <a:spcPct val="0"/>
              </a:spcAft>
              <a:defRPr sz="4000">
                <a:solidFill>
                  <a:schemeClr val="tx2"/>
                </a:solidFill>
                <a:latin typeface="Times New Roman" pitchFamily="18" charset="0"/>
              </a:defRPr>
            </a:lvl6pPr>
            <a:lvl7pPr marL="2971800" indent="-228600" eaLnBrk="0" fontAlgn="base" hangingPunct="0">
              <a:spcBef>
                <a:spcPct val="0"/>
              </a:spcBef>
              <a:spcAft>
                <a:spcPct val="0"/>
              </a:spcAft>
              <a:defRPr sz="4000">
                <a:solidFill>
                  <a:schemeClr val="tx2"/>
                </a:solidFill>
                <a:latin typeface="Times New Roman" pitchFamily="18" charset="0"/>
              </a:defRPr>
            </a:lvl7pPr>
            <a:lvl8pPr marL="3429000" indent="-228600" eaLnBrk="0" fontAlgn="base" hangingPunct="0">
              <a:spcBef>
                <a:spcPct val="0"/>
              </a:spcBef>
              <a:spcAft>
                <a:spcPct val="0"/>
              </a:spcAft>
              <a:defRPr sz="4000">
                <a:solidFill>
                  <a:schemeClr val="tx2"/>
                </a:solidFill>
                <a:latin typeface="Times New Roman" pitchFamily="18" charset="0"/>
              </a:defRPr>
            </a:lvl8pPr>
            <a:lvl9pPr marL="3886200" indent="-228600" eaLnBrk="0" fontAlgn="base" hangingPunct="0">
              <a:spcBef>
                <a:spcPct val="0"/>
              </a:spcBef>
              <a:spcAft>
                <a:spcPct val="0"/>
              </a:spcAft>
              <a:defRPr sz="4000">
                <a:solidFill>
                  <a:schemeClr val="tx2"/>
                </a:solidFill>
                <a:latin typeface="Times New Roman" pitchFamily="18" charset="0"/>
              </a:defRPr>
            </a:lvl9pPr>
          </a:lstStyle>
          <a:p>
            <a:pPr lvl="0"/>
            <a:r>
              <a:rPr lang="en-US" sz="2400" dirty="0">
                <a:solidFill>
                  <a:prstClr val="white"/>
                </a:solidFill>
                <a:latin typeface="Arial" pitchFamily="34" charset="0"/>
              </a:rPr>
              <a:t>Management Reserve and Contingency Usage</a:t>
            </a:r>
          </a:p>
        </p:txBody>
      </p:sp>
      <p:sp>
        <p:nvSpPr>
          <p:cNvPr id="4" name="Rectangle 3"/>
          <p:cNvSpPr/>
          <p:nvPr/>
        </p:nvSpPr>
        <p:spPr>
          <a:xfrm>
            <a:off x="4959687" y="2765091"/>
            <a:ext cx="2736711" cy="369332"/>
          </a:xfrm>
          <a:prstGeom prst="rect">
            <a:avLst/>
          </a:prstGeom>
        </p:spPr>
        <p:txBody>
          <a:bodyPr wrap="none">
            <a:spAutoFit/>
          </a:bodyPr>
          <a:lstStyle/>
          <a:p>
            <a:r>
              <a:rPr lang="en-US" b="1" dirty="0">
                <a:solidFill>
                  <a:schemeClr val="bg1"/>
                </a:solidFill>
              </a:rPr>
              <a:t>Variance at Completion</a:t>
            </a:r>
          </a:p>
        </p:txBody>
      </p:sp>
    </p:spTree>
    <p:extLst>
      <p:ext uri="{BB962C8B-B14F-4D97-AF65-F5344CB8AC3E}">
        <p14:creationId xmlns:p14="http://schemas.microsoft.com/office/powerpoint/2010/main" xmlns="" val="3956310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quarter" idx="13"/>
          </p:nvPr>
        </p:nvSpPr>
        <p:spPr/>
        <p:txBody>
          <a:bodyPr/>
          <a:lstStyle/>
          <a:p>
            <a:pPr eaLnBrk="1" hangingPunct="1">
              <a:buNone/>
            </a:pPr>
            <a:endParaRPr lang="en-US" sz="1050" dirty="0" smtClean="0"/>
          </a:p>
          <a:p>
            <a:pPr lvl="2" eaLnBrk="1" hangingPunct="1">
              <a:buNone/>
            </a:pPr>
            <a:endParaRPr lang="en-US" sz="1000" dirty="0" smtClean="0"/>
          </a:p>
        </p:txBody>
      </p:sp>
      <p:sp>
        <p:nvSpPr>
          <p:cNvPr id="6" name="Content Placeholder 5"/>
          <p:cNvSpPr>
            <a:spLocks noGrp="1"/>
          </p:cNvSpPr>
          <p:nvPr>
            <p:ph idx="1"/>
          </p:nvPr>
        </p:nvSpPr>
        <p:spPr/>
        <p:txBody>
          <a:bodyPr/>
          <a:lstStyle/>
          <a:p>
            <a:r>
              <a:rPr lang="en-US" sz="2400" dirty="0" smtClean="0"/>
              <a:t>EVMS Description</a:t>
            </a:r>
          </a:p>
          <a:p>
            <a:pPr lvl="1"/>
            <a:endParaRPr lang="en-US" sz="1000" dirty="0" smtClean="0"/>
          </a:p>
          <a:p>
            <a:r>
              <a:rPr lang="en-US" sz="2400" dirty="0" smtClean="0"/>
              <a:t>Control Accounts</a:t>
            </a:r>
          </a:p>
          <a:p>
            <a:pPr lvl="1">
              <a:buFontTx/>
              <a:buNone/>
            </a:pPr>
            <a:endParaRPr lang="en-US" sz="1000" dirty="0" smtClean="0"/>
          </a:p>
          <a:p>
            <a:r>
              <a:rPr lang="en-US" sz="2400" dirty="0" smtClean="0"/>
              <a:t>Work Packages/Discrete </a:t>
            </a:r>
            <a:r>
              <a:rPr lang="en-US" sz="2400" dirty="0" smtClean="0"/>
              <a:t>Tasks</a:t>
            </a:r>
            <a:endParaRPr lang="en-US" sz="2400" dirty="0" smtClean="0"/>
          </a:p>
          <a:p>
            <a:pPr lvl="1"/>
            <a:endParaRPr lang="en-US" sz="1000" dirty="0" smtClean="0"/>
          </a:p>
          <a:p>
            <a:r>
              <a:rPr lang="en-US" sz="2400" b="1" dirty="0" smtClean="0"/>
              <a:t>Estimate </a:t>
            </a:r>
            <a:r>
              <a:rPr lang="en-US" sz="2400" b="1" dirty="0"/>
              <a:t>At Completion</a:t>
            </a:r>
          </a:p>
          <a:p>
            <a:pPr lvl="1"/>
            <a:endParaRPr lang="en-US" sz="1000" dirty="0"/>
          </a:p>
          <a:p>
            <a:r>
              <a:rPr lang="en-US" sz="2400" b="1" dirty="0" smtClean="0"/>
              <a:t>Baseline </a:t>
            </a:r>
            <a:r>
              <a:rPr lang="en-US" sz="2400" b="1" dirty="0"/>
              <a:t>Change Control</a:t>
            </a:r>
          </a:p>
          <a:p>
            <a:pPr lvl="1">
              <a:buFontTx/>
              <a:buNone/>
            </a:pPr>
            <a:endParaRPr lang="en-US" sz="1000" dirty="0"/>
          </a:p>
          <a:p>
            <a:r>
              <a:rPr lang="en-US" sz="2400" b="1" dirty="0"/>
              <a:t>Subcontract </a:t>
            </a:r>
            <a:r>
              <a:rPr lang="en-US" sz="2400" b="1" dirty="0" smtClean="0"/>
              <a:t>management</a:t>
            </a:r>
            <a:endParaRPr lang="en-US" sz="2400" dirty="0" smtClean="0"/>
          </a:p>
          <a:p>
            <a:pPr lvl="1"/>
            <a:endParaRPr lang="en-US" sz="1000" dirty="0" smtClean="0"/>
          </a:p>
          <a:p>
            <a:r>
              <a:rPr lang="en-US" sz="2400" dirty="0" smtClean="0"/>
              <a:t>Schedule Integration Issues</a:t>
            </a:r>
          </a:p>
          <a:p>
            <a:pPr>
              <a:buNone/>
            </a:pPr>
            <a:endParaRPr lang="en-US" sz="2400" dirty="0" smtClean="0"/>
          </a:p>
          <a:p>
            <a:pPr lvl="1"/>
            <a:endParaRPr lang="en-US" sz="1000" dirty="0" smtClean="0"/>
          </a:p>
          <a:p>
            <a:endParaRPr lang="en-US" sz="2400" dirty="0" smtClean="0"/>
          </a:p>
          <a:p>
            <a:endParaRPr lang="en-US" sz="2400" b="1" dirty="0"/>
          </a:p>
          <a:p>
            <a:pPr marL="0" indent="0">
              <a:buNone/>
            </a:pPr>
            <a:endParaRPr lang="en-US" dirty="0"/>
          </a:p>
        </p:txBody>
      </p:sp>
      <p:sp>
        <p:nvSpPr>
          <p:cNvPr id="14338" name="Rectangle 2"/>
          <p:cNvSpPr>
            <a:spLocks noGrp="1" noChangeArrowheads="1"/>
          </p:cNvSpPr>
          <p:nvPr>
            <p:ph type="title" idx="4294967295"/>
          </p:nvPr>
        </p:nvSpPr>
        <p:spPr>
          <a:xfrm>
            <a:off x="0" y="228600"/>
            <a:ext cx="7772400" cy="685800"/>
          </a:xfrm>
          <a:prstGeom prst="rect">
            <a:avLst/>
          </a:prstGeom>
        </p:spPr>
        <p:txBody>
          <a:bodyPr/>
          <a:lstStyle/>
          <a:p>
            <a:pPr eaLnBrk="1" hangingPunct="1"/>
            <a:r>
              <a:rPr lang="en-US" sz="2800" b="1" dirty="0" smtClean="0">
                <a:solidFill>
                  <a:schemeClr val="bg1"/>
                </a:solidFill>
              </a:rPr>
              <a:t>Common </a:t>
            </a:r>
            <a:r>
              <a:rPr lang="en-US" sz="2800" b="1" dirty="0" smtClean="0">
                <a:solidFill>
                  <a:schemeClr val="bg1"/>
                </a:solidFill>
              </a:rPr>
              <a:t>EVMS Compliance </a:t>
            </a:r>
            <a:r>
              <a:rPr lang="en-US" sz="2800" b="1" dirty="0" smtClean="0">
                <a:solidFill>
                  <a:schemeClr val="bg1"/>
                </a:solidFill>
              </a:rPr>
              <a:t>Issues </a:t>
            </a:r>
          </a:p>
        </p:txBody>
      </p:sp>
    </p:spTree>
    <p:extLst>
      <p:ext uri="{BB962C8B-B14F-4D97-AF65-F5344CB8AC3E}">
        <p14:creationId xmlns:p14="http://schemas.microsoft.com/office/powerpoint/2010/main" xmlns="" val="2722615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Agenda – Day 2</a:t>
            </a:r>
            <a:endParaRPr lang="en-US" dirty="0" smtClean="0">
              <a:solidFill>
                <a:srgbClr val="C00000"/>
              </a:solidFill>
            </a:endParaRPr>
          </a:p>
        </p:txBody>
      </p:sp>
      <p:sp>
        <p:nvSpPr>
          <p:cNvPr id="3" name="Content Placeholder 2"/>
          <p:cNvSpPr>
            <a:spLocks noGrp="1"/>
          </p:cNvSpPr>
          <p:nvPr>
            <p:ph idx="1"/>
          </p:nvPr>
        </p:nvSpPr>
        <p:spPr>
          <a:xfrm>
            <a:off x="76200" y="1143000"/>
            <a:ext cx="5562600" cy="5715000"/>
          </a:xfrm>
        </p:spPr>
        <p:txBody>
          <a:bodyPr/>
          <a:lstStyle/>
          <a:p>
            <a:pPr marL="0" indent="0">
              <a:spcAft>
                <a:spcPts val="600"/>
              </a:spcAft>
              <a:buNone/>
            </a:pPr>
            <a:r>
              <a:rPr lang="en-US" dirty="0" smtClean="0"/>
              <a:t>  8:00 – 8:15 	Welcome / Q&amp;A</a:t>
            </a:r>
          </a:p>
          <a:p>
            <a:pPr marL="0" indent="0">
              <a:spcAft>
                <a:spcPts val="600"/>
              </a:spcAft>
              <a:buNone/>
            </a:pPr>
            <a:r>
              <a:rPr lang="en-US" dirty="0" smtClean="0"/>
              <a:t>  8:15 – </a:t>
            </a:r>
            <a:r>
              <a:rPr lang="en-US" dirty="0" smtClean="0"/>
              <a:t>10:30</a:t>
            </a:r>
            <a:r>
              <a:rPr lang="en-US" dirty="0" smtClean="0"/>
              <a:t>	EV </a:t>
            </a:r>
            <a:r>
              <a:rPr lang="en-US" dirty="0"/>
              <a:t>Data Analysis </a:t>
            </a:r>
            <a:endParaRPr lang="en-US" dirty="0" smtClean="0"/>
          </a:p>
          <a:p>
            <a:pPr marL="0" indent="0">
              <a:spcAft>
                <a:spcPts val="600"/>
              </a:spcAft>
              <a:buNone/>
            </a:pPr>
            <a:r>
              <a:rPr lang="en-US" dirty="0" smtClean="0"/>
              <a:t>10:30 </a:t>
            </a:r>
            <a:r>
              <a:rPr lang="en-US" dirty="0" smtClean="0"/>
              <a:t>– </a:t>
            </a:r>
            <a:r>
              <a:rPr lang="en-US" dirty="0" smtClean="0"/>
              <a:t>11:00</a:t>
            </a:r>
            <a:r>
              <a:rPr lang="en-US" dirty="0" smtClean="0"/>
              <a:t>	</a:t>
            </a:r>
            <a:r>
              <a:rPr lang="en-US" dirty="0" smtClean="0"/>
              <a:t>EV Common </a:t>
            </a:r>
            <a:r>
              <a:rPr lang="en-US" dirty="0" smtClean="0"/>
              <a:t>Issues</a:t>
            </a:r>
          </a:p>
          <a:p>
            <a:pPr marL="0" indent="0">
              <a:spcAft>
                <a:spcPts val="600"/>
              </a:spcAft>
              <a:buNone/>
            </a:pPr>
            <a:r>
              <a:rPr lang="en-US" dirty="0" smtClean="0"/>
              <a:t>11:00 </a:t>
            </a:r>
            <a:r>
              <a:rPr lang="en-US" dirty="0" smtClean="0"/>
              <a:t>– </a:t>
            </a:r>
            <a:r>
              <a:rPr lang="en-US" dirty="0" smtClean="0"/>
              <a:t>11:45</a:t>
            </a:r>
            <a:r>
              <a:rPr lang="en-US" dirty="0" smtClean="0"/>
              <a:t>	PARS II Assessment Roles </a:t>
            </a:r>
          </a:p>
          <a:p>
            <a:pPr marL="0" indent="0">
              <a:spcAft>
                <a:spcPts val="600"/>
              </a:spcAft>
              <a:buNone/>
            </a:pPr>
            <a:r>
              <a:rPr lang="en-US" sz="2000" b="1" dirty="0" smtClean="0"/>
              <a:t>11:45 </a:t>
            </a:r>
            <a:r>
              <a:rPr lang="en-US" sz="2000" b="1" dirty="0" smtClean="0"/>
              <a:t>– 12:45	Lunch </a:t>
            </a:r>
          </a:p>
          <a:p>
            <a:pPr marL="0" indent="0">
              <a:spcAft>
                <a:spcPts val="600"/>
              </a:spcAft>
              <a:buNone/>
            </a:pPr>
            <a:r>
              <a:rPr lang="en-US" sz="2000" b="1" dirty="0" smtClean="0"/>
              <a:t>12:45 – </a:t>
            </a:r>
            <a:r>
              <a:rPr lang="en-US" sz="2000" b="1" dirty="0" smtClean="0"/>
              <a:t>1:15</a:t>
            </a:r>
            <a:r>
              <a:rPr lang="en-US" sz="2000" b="1" dirty="0" smtClean="0"/>
              <a:t>	</a:t>
            </a:r>
            <a:r>
              <a:rPr lang="en-US" dirty="0" smtClean="0"/>
              <a:t>PARS II Assessment Roles </a:t>
            </a:r>
            <a:endParaRPr lang="en-US" dirty="0" smtClean="0"/>
          </a:p>
          <a:p>
            <a:pPr marL="0" indent="0">
              <a:spcAft>
                <a:spcPts val="600"/>
              </a:spcAft>
              <a:buNone/>
            </a:pPr>
            <a:r>
              <a:rPr lang="en-US" dirty="0" smtClean="0"/>
              <a:t>  1:15 </a:t>
            </a:r>
            <a:r>
              <a:rPr lang="en-US" dirty="0" smtClean="0"/>
              <a:t>– </a:t>
            </a:r>
            <a:r>
              <a:rPr lang="en-US" dirty="0" smtClean="0"/>
              <a:t>2:00</a:t>
            </a:r>
            <a:r>
              <a:rPr lang="en-US" dirty="0" smtClean="0"/>
              <a:t>	PARS II </a:t>
            </a:r>
            <a:r>
              <a:rPr lang="en-US" dirty="0" err="1" smtClean="0"/>
              <a:t>DepSec</a:t>
            </a:r>
            <a:r>
              <a:rPr lang="en-US" dirty="0" smtClean="0"/>
              <a:t> Monthly                           		Report</a:t>
            </a:r>
            <a:endParaRPr lang="en-US" dirty="0" smtClean="0"/>
          </a:p>
          <a:p>
            <a:pPr marL="0" indent="0">
              <a:spcAft>
                <a:spcPts val="600"/>
              </a:spcAft>
              <a:buNone/>
            </a:pPr>
            <a:r>
              <a:rPr lang="en-US" dirty="0" smtClean="0"/>
              <a:t>  2:00 </a:t>
            </a:r>
            <a:r>
              <a:rPr lang="en-US" dirty="0"/>
              <a:t>– </a:t>
            </a:r>
            <a:r>
              <a:rPr lang="en-US" dirty="0" smtClean="0"/>
              <a:t>2:15	Break </a:t>
            </a:r>
            <a:endParaRPr lang="en-US" dirty="0"/>
          </a:p>
          <a:p>
            <a:pPr marL="0" indent="0">
              <a:spcAft>
                <a:spcPts val="600"/>
              </a:spcAft>
              <a:buNone/>
              <a:tabLst>
                <a:tab pos="682625" algn="l"/>
              </a:tabLst>
            </a:pPr>
            <a:r>
              <a:rPr lang="en-US" dirty="0" smtClean="0"/>
              <a:t>  2:15 </a:t>
            </a:r>
            <a:r>
              <a:rPr lang="en-US" dirty="0" smtClean="0"/>
              <a:t>– </a:t>
            </a:r>
            <a:r>
              <a:rPr lang="en-US" dirty="0" smtClean="0"/>
              <a:t>3:00</a:t>
            </a:r>
            <a:r>
              <a:rPr lang="en-US" dirty="0" smtClean="0"/>
              <a:t>	</a:t>
            </a:r>
            <a:r>
              <a:rPr lang="en-US" dirty="0" smtClean="0"/>
              <a:t>PARS II Reporting</a:t>
            </a:r>
            <a:endParaRPr lang="en-US" dirty="0" smtClean="0"/>
          </a:p>
          <a:p>
            <a:pPr marL="0" indent="0">
              <a:spcAft>
                <a:spcPts val="600"/>
              </a:spcAft>
              <a:buNone/>
            </a:pPr>
            <a:r>
              <a:rPr lang="en-US" dirty="0" smtClean="0"/>
              <a:t>  </a:t>
            </a:r>
            <a:r>
              <a:rPr lang="en-US" dirty="0" smtClean="0"/>
              <a:t>3:00 </a:t>
            </a:r>
            <a:r>
              <a:rPr lang="en-US" dirty="0" smtClean="0"/>
              <a:t>– </a:t>
            </a:r>
            <a:r>
              <a:rPr lang="en-US" dirty="0" smtClean="0"/>
              <a:t>3:30</a:t>
            </a:r>
            <a:r>
              <a:rPr lang="en-US" dirty="0" smtClean="0"/>
              <a:t>	PARS II Wrap-Up</a:t>
            </a:r>
          </a:p>
          <a:p>
            <a:pPr marL="0" indent="0">
              <a:spcAft>
                <a:spcPts val="600"/>
              </a:spcAft>
              <a:buNone/>
            </a:pPr>
            <a:r>
              <a:rPr lang="en-US" dirty="0" smtClean="0"/>
              <a:t>  </a:t>
            </a:r>
            <a:r>
              <a:rPr lang="en-US" dirty="0" smtClean="0"/>
              <a:t>3:30 </a:t>
            </a:r>
            <a:r>
              <a:rPr lang="en-US" dirty="0" smtClean="0"/>
              <a:t>– </a:t>
            </a:r>
            <a:r>
              <a:rPr lang="en-US" dirty="0" smtClean="0"/>
              <a:t>4:00</a:t>
            </a:r>
            <a:r>
              <a:rPr lang="en-US" dirty="0"/>
              <a:t>	</a:t>
            </a:r>
            <a:r>
              <a:rPr lang="en-US" dirty="0" smtClean="0"/>
              <a:t>Q&amp;A   </a:t>
            </a:r>
            <a:endParaRPr lang="en-US" dirty="0" smtClean="0"/>
          </a:p>
          <a:p>
            <a:pPr marL="0" indent="0">
              <a:spcAft>
                <a:spcPts val="600"/>
              </a:spcAft>
              <a:buNone/>
            </a:pPr>
            <a:r>
              <a:rPr lang="en-US" dirty="0" smtClean="0"/>
              <a:t> </a:t>
            </a:r>
            <a:r>
              <a:rPr lang="en-US" dirty="0" smtClean="0"/>
              <a:t>4:00 </a:t>
            </a:r>
            <a:r>
              <a:rPr lang="en-US" dirty="0" smtClean="0"/>
              <a:t>– </a:t>
            </a:r>
            <a:r>
              <a:rPr lang="en-US" dirty="0" smtClean="0"/>
              <a:t>4:30	Feedback</a:t>
            </a:r>
            <a:endParaRPr lang="en-US" dirty="0" smtClean="0"/>
          </a:p>
          <a:p>
            <a:pPr marL="0" indent="0">
              <a:spcAft>
                <a:spcPts val="600"/>
              </a:spcAft>
              <a:buNone/>
            </a:pPr>
            <a:endParaRPr lang="en-US" dirty="0"/>
          </a:p>
          <a:p>
            <a:pPr marL="0" indent="0">
              <a:spcAft>
                <a:spcPts val="600"/>
              </a:spcAft>
              <a:buNone/>
            </a:pPr>
            <a:r>
              <a:rPr lang="en-US" dirty="0" smtClean="0"/>
              <a:t> </a:t>
            </a:r>
            <a:r>
              <a:rPr lang="en-US" dirty="0" smtClean="0"/>
              <a:t> </a:t>
            </a:r>
            <a:endParaRPr lang="en-US" dirty="0" smtClean="0"/>
          </a:p>
        </p:txBody>
      </p:sp>
      <p:pic>
        <p:nvPicPr>
          <p:cNvPr id="4" name="Picture 19" descr="C:\Documents and Settings\HP_Administrator\Local Settings\Temporary Internet Files\Content.IE5\P46MSP46\MCj0299723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1752600"/>
            <a:ext cx="39624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5902771" y="2981421"/>
            <a:ext cx="879029" cy="338554"/>
          </a:xfrm>
          <a:prstGeom prst="rect">
            <a:avLst/>
          </a:prstGeom>
          <a:noFill/>
        </p:spPr>
        <p:txBody>
          <a:bodyPr wrap="square">
            <a:spAutoFit/>
          </a:bodyPr>
          <a:lstStyle/>
          <a:p>
            <a:pPr>
              <a:defRPr/>
            </a:pPr>
            <a:r>
              <a:rPr lang="en-US" sz="1600" b="1" dirty="0" smtClean="0">
                <a:solidFill>
                  <a:schemeClr val="accent5">
                    <a:lumMod val="10000"/>
                  </a:schemeClr>
                </a:solidFill>
                <a:latin typeface="Arial" charset="0"/>
              </a:rPr>
              <a:t>EVMS</a:t>
            </a:r>
            <a:endParaRPr lang="en-US" sz="1600" b="1" dirty="0">
              <a:solidFill>
                <a:schemeClr val="accent5">
                  <a:lumMod val="10000"/>
                </a:schemeClr>
              </a:solidFill>
              <a:latin typeface="Arial" charset="0"/>
            </a:endParaRPr>
          </a:p>
        </p:txBody>
      </p:sp>
      <p:sp>
        <p:nvSpPr>
          <p:cNvPr id="6" name="TextBox 5"/>
          <p:cNvSpPr txBox="1"/>
          <p:nvPr/>
        </p:nvSpPr>
        <p:spPr>
          <a:xfrm flipH="1">
            <a:off x="7386330" y="3166645"/>
            <a:ext cx="1605270" cy="338554"/>
          </a:xfrm>
          <a:prstGeom prst="rect">
            <a:avLst/>
          </a:prstGeom>
          <a:noFill/>
        </p:spPr>
        <p:txBody>
          <a:bodyPr wrap="square">
            <a:spAutoFit/>
          </a:bodyPr>
          <a:lstStyle/>
          <a:p>
            <a:pPr>
              <a:defRPr/>
            </a:pPr>
            <a:r>
              <a:rPr lang="en-US" sz="1600" b="1" dirty="0" smtClean="0">
                <a:solidFill>
                  <a:schemeClr val="accent5">
                    <a:lumMod val="10000"/>
                  </a:schemeClr>
                </a:solidFill>
                <a:latin typeface="Arial" charset="0"/>
              </a:rPr>
              <a:t>PREDICTIONS</a:t>
            </a:r>
            <a:endParaRPr lang="en-US" sz="1600" b="1" dirty="0">
              <a:solidFill>
                <a:schemeClr val="accent5">
                  <a:lumMod val="10000"/>
                </a:schemeClr>
              </a:solidFill>
              <a:latin typeface="Arial" charset="0"/>
            </a:endParaRPr>
          </a:p>
        </p:txBody>
      </p:sp>
      <p:sp>
        <p:nvSpPr>
          <p:cNvPr id="7" name="TextBox 6"/>
          <p:cNvSpPr txBox="1"/>
          <p:nvPr/>
        </p:nvSpPr>
        <p:spPr>
          <a:xfrm flipH="1">
            <a:off x="6096000" y="4114800"/>
            <a:ext cx="1076499" cy="338554"/>
          </a:xfrm>
          <a:prstGeom prst="rect">
            <a:avLst/>
          </a:prstGeom>
          <a:noFill/>
        </p:spPr>
        <p:txBody>
          <a:bodyPr wrap="square">
            <a:spAutoFit/>
          </a:bodyPr>
          <a:lstStyle/>
          <a:p>
            <a:pPr>
              <a:defRPr/>
            </a:pPr>
            <a:r>
              <a:rPr lang="en-US" sz="1600" b="1" dirty="0" smtClean="0">
                <a:solidFill>
                  <a:schemeClr val="accent5">
                    <a:lumMod val="10000"/>
                  </a:schemeClr>
                </a:solidFill>
                <a:latin typeface="Arial" charset="0"/>
              </a:rPr>
              <a:t>PARS II</a:t>
            </a:r>
            <a:endParaRPr lang="en-US" sz="1600" b="1" dirty="0">
              <a:solidFill>
                <a:schemeClr val="accent5">
                  <a:lumMod val="10000"/>
                </a:schemeClr>
              </a:solidFill>
              <a:latin typeface="Arial" charset="0"/>
            </a:endParaRPr>
          </a:p>
        </p:txBody>
      </p:sp>
      <p:sp>
        <p:nvSpPr>
          <p:cNvPr id="8" name="TextBox 7"/>
          <p:cNvSpPr txBox="1"/>
          <p:nvPr/>
        </p:nvSpPr>
        <p:spPr>
          <a:xfrm>
            <a:off x="7010400" y="4419600"/>
            <a:ext cx="1146886" cy="338554"/>
          </a:xfrm>
          <a:prstGeom prst="rect">
            <a:avLst/>
          </a:prstGeom>
          <a:noFill/>
        </p:spPr>
        <p:txBody>
          <a:bodyPr wrap="square">
            <a:spAutoFit/>
          </a:bodyPr>
          <a:lstStyle/>
          <a:p>
            <a:pPr>
              <a:defRPr/>
            </a:pPr>
            <a:r>
              <a:rPr lang="en-US" sz="1600" b="1" dirty="0" smtClean="0">
                <a:solidFill>
                  <a:schemeClr val="accent5">
                    <a:lumMod val="10000"/>
                  </a:schemeClr>
                </a:solidFill>
                <a:latin typeface="Arial" charset="0"/>
              </a:rPr>
              <a:t>TRENDS</a:t>
            </a:r>
            <a:endParaRPr lang="en-US" sz="1600" b="1" dirty="0">
              <a:solidFill>
                <a:schemeClr val="accent5">
                  <a:lumMod val="10000"/>
                </a:schemeClr>
              </a:solidFill>
              <a:latin typeface="Arial" charset="0"/>
            </a:endParaRPr>
          </a:p>
        </p:txBody>
      </p:sp>
    </p:spTree>
    <p:extLst>
      <p:ext uri="{BB962C8B-B14F-4D97-AF65-F5344CB8AC3E}">
        <p14:creationId xmlns:p14="http://schemas.microsoft.com/office/powerpoint/2010/main" xmlns="" val="2039654466"/>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2400" dirty="0" smtClean="0"/>
              <a:t>THE ROAD </a:t>
            </a:r>
            <a:r>
              <a:rPr lang="en-US" sz="2400" dirty="0" smtClean="0"/>
              <a:t>TEAM</a:t>
            </a:r>
          </a:p>
        </p:txBody>
      </p:sp>
      <p:sp>
        <p:nvSpPr>
          <p:cNvPr id="3" name="Content Placeholder 2"/>
          <p:cNvSpPr>
            <a:spLocks noGrp="1"/>
          </p:cNvSpPr>
          <p:nvPr>
            <p:ph idx="1"/>
          </p:nvPr>
        </p:nvSpPr>
        <p:spPr/>
        <p:txBody>
          <a:bodyPr/>
          <a:lstStyle/>
          <a:p>
            <a:r>
              <a:rPr lang="en-US" sz="2800" dirty="0" smtClean="0"/>
              <a:t>Cathe Mohar – PARS II Administrator</a:t>
            </a:r>
          </a:p>
          <a:p>
            <a:r>
              <a:rPr lang="en-US" sz="2800" dirty="0" smtClean="0"/>
              <a:t>Karen Urschel – EVM Professional</a:t>
            </a:r>
          </a:p>
          <a:p>
            <a:r>
              <a:rPr lang="en-US" sz="2800" dirty="0" smtClean="0"/>
              <a:t>Igor Pedan – Dekker, Ltd. (PARS II developers)</a:t>
            </a:r>
            <a:endParaRPr lang="en-US" sz="2800" dirty="0" smtClean="0"/>
          </a:p>
          <a:p>
            <a:pPr marL="347663" lvl="1" indent="0">
              <a:buNone/>
            </a:pPr>
            <a:endParaRPr lang="en-US" sz="2600" dirty="0" smtClean="0"/>
          </a:p>
          <a:p>
            <a:pPr lvl="1"/>
            <a:endParaRPr lang="en-US" sz="2400" dirty="0"/>
          </a:p>
          <a:p>
            <a:pPr lvl="1"/>
            <a:endParaRPr lang="en-US" sz="2000" dirty="0" smtClean="0"/>
          </a:p>
        </p:txBody>
      </p:sp>
      <p:pic>
        <p:nvPicPr>
          <p:cNvPr id="87056" name="Picture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3352800"/>
            <a:ext cx="6408964" cy="328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rot="21233720">
            <a:off x="827779" y="4014429"/>
            <a:ext cx="4207590" cy="523220"/>
          </a:xfrm>
          <a:prstGeom prst="rect">
            <a:avLst/>
          </a:prstGeom>
          <a:noFill/>
        </p:spPr>
        <p:txBody>
          <a:bodyPr wrap="square" rtlCol="0">
            <a:spAutoFit/>
          </a:bodyPr>
          <a:lstStyle/>
          <a:p>
            <a:r>
              <a:rPr lang="en-US" sz="2800" dirty="0" smtClean="0">
                <a:solidFill>
                  <a:schemeClr val="bg1"/>
                </a:solidFill>
                <a:latin typeface="Algerian" pitchFamily="82" charset="0"/>
              </a:rPr>
              <a:t>PARSII / EVM </a:t>
            </a:r>
            <a:endParaRPr lang="en-US" sz="2800" dirty="0">
              <a:solidFill>
                <a:schemeClr val="bg1"/>
              </a:solidFill>
              <a:latin typeface="Algerian" pitchFamily="82" charset="0"/>
            </a:endParaRPr>
          </a:p>
        </p:txBody>
      </p:sp>
    </p:spTree>
    <p:extLst>
      <p:ext uri="{BB962C8B-B14F-4D97-AF65-F5344CB8AC3E}">
        <p14:creationId xmlns:p14="http://schemas.microsoft.com/office/powerpoint/2010/main" xmlns="" val="3183710760"/>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3600" b="1" dirty="0" smtClean="0">
                <a:effectLst>
                  <a:outerShdw blurRad="38100" dist="38100" dir="2700000" algn="tl">
                    <a:srgbClr val="000000">
                      <a:alpha val="43137"/>
                    </a:srgbClr>
                  </a:outerShdw>
                </a:effectLst>
              </a:rPr>
              <a:t>PARS </a:t>
            </a:r>
            <a:r>
              <a:rPr lang="en-US" sz="3600" b="1" dirty="0" smtClean="0">
                <a:effectLst>
                  <a:outerShdw blurRad="38100" dist="38100" dir="2700000" algn="tl">
                    <a:srgbClr val="000000">
                      <a:alpha val="43137"/>
                    </a:srgbClr>
                  </a:outerShdw>
                </a:effectLst>
              </a:rPr>
              <a:t>II</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38751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PARS II – Why Did We Change?</a:t>
            </a:r>
            <a:endParaRPr lang="en-US" dirty="0"/>
          </a:p>
        </p:txBody>
      </p:sp>
      <p:sp>
        <p:nvSpPr>
          <p:cNvPr id="4" name="Content Placeholder 2"/>
          <p:cNvSpPr>
            <a:spLocks noGrp="1"/>
          </p:cNvSpPr>
          <p:nvPr>
            <p:ph idx="1"/>
          </p:nvPr>
        </p:nvSpPr>
        <p:spPr>
          <a:xfrm>
            <a:off x="457200" y="1066800"/>
            <a:ext cx="8305800" cy="5562600"/>
          </a:xfrm>
        </p:spPr>
        <p:txBody>
          <a:bodyPr/>
          <a:lstStyle/>
          <a:p>
            <a:pPr eaLnBrk="1" hangingPunct="1">
              <a:lnSpc>
                <a:spcPct val="80000"/>
              </a:lnSpc>
            </a:pPr>
            <a:r>
              <a:rPr lang="en-US" sz="2400" dirty="0" smtClean="0">
                <a:solidFill>
                  <a:schemeClr val="tx1"/>
                </a:solidFill>
              </a:rPr>
              <a:t>GAO </a:t>
            </a:r>
            <a:r>
              <a:rPr lang="en-US" sz="2400" dirty="0" smtClean="0">
                <a:solidFill>
                  <a:schemeClr val="tx1"/>
                </a:solidFill>
              </a:rPr>
              <a:t>did </a:t>
            </a:r>
            <a:r>
              <a:rPr lang="en-US" sz="2400" dirty="0" smtClean="0">
                <a:solidFill>
                  <a:schemeClr val="tx1"/>
                </a:solidFill>
              </a:rPr>
              <a:t>not have confidence in PARS data</a:t>
            </a:r>
          </a:p>
          <a:p>
            <a:pPr lvl="1" eaLnBrk="1" hangingPunct="1">
              <a:lnSpc>
                <a:spcPct val="80000"/>
              </a:lnSpc>
            </a:pPr>
            <a:r>
              <a:rPr lang="en-US" sz="2000" dirty="0" smtClean="0">
                <a:solidFill>
                  <a:schemeClr val="tx1"/>
                </a:solidFill>
              </a:rPr>
              <a:t>GAO relies upon data provided by site contractors, which is not always consistent with data available at HQ</a:t>
            </a:r>
          </a:p>
          <a:p>
            <a:pPr lvl="1" eaLnBrk="1" hangingPunct="1">
              <a:lnSpc>
                <a:spcPct val="80000"/>
              </a:lnSpc>
            </a:pPr>
            <a:endParaRPr lang="en-US" sz="2000" dirty="0" smtClean="0">
              <a:solidFill>
                <a:schemeClr val="tx1"/>
              </a:solidFill>
            </a:endParaRPr>
          </a:p>
          <a:p>
            <a:pPr eaLnBrk="1" hangingPunct="1">
              <a:lnSpc>
                <a:spcPct val="80000"/>
              </a:lnSpc>
            </a:pPr>
            <a:r>
              <a:rPr lang="en-US" sz="2400" dirty="0" smtClean="0">
                <a:solidFill>
                  <a:schemeClr val="tx1"/>
                </a:solidFill>
              </a:rPr>
              <a:t>Departmental monthly project assessments provide limited insight to project performance </a:t>
            </a:r>
          </a:p>
          <a:p>
            <a:pPr lvl="1" eaLnBrk="1" hangingPunct="1">
              <a:lnSpc>
                <a:spcPct val="80000"/>
              </a:lnSpc>
            </a:pPr>
            <a:r>
              <a:rPr lang="en-US" sz="2000" dirty="0" smtClean="0">
                <a:solidFill>
                  <a:schemeClr val="tx1"/>
                </a:solidFill>
              </a:rPr>
              <a:t>Top </a:t>
            </a:r>
            <a:r>
              <a:rPr lang="en-US" sz="2000" dirty="0" smtClean="0">
                <a:solidFill>
                  <a:schemeClr val="tx1"/>
                </a:solidFill>
              </a:rPr>
              <a:t>level project data </a:t>
            </a:r>
            <a:r>
              <a:rPr lang="en-US" sz="2000" dirty="0" smtClean="0">
                <a:solidFill>
                  <a:schemeClr val="tx1"/>
                </a:solidFill>
              </a:rPr>
              <a:t>masks </a:t>
            </a:r>
            <a:r>
              <a:rPr lang="en-US" sz="2000" dirty="0" smtClean="0">
                <a:solidFill>
                  <a:schemeClr val="tx1"/>
                </a:solidFill>
              </a:rPr>
              <a:t>poor performance on critical activities</a:t>
            </a:r>
          </a:p>
          <a:p>
            <a:pPr lvl="1" eaLnBrk="1" hangingPunct="1">
              <a:lnSpc>
                <a:spcPct val="80000"/>
              </a:lnSpc>
            </a:pPr>
            <a:r>
              <a:rPr lang="en-US" sz="2000" dirty="0" smtClean="0">
                <a:solidFill>
                  <a:schemeClr val="tx1"/>
                </a:solidFill>
              </a:rPr>
              <a:t>Insufficient data to forecast cost/schedule completion </a:t>
            </a:r>
            <a:r>
              <a:rPr lang="en-US" sz="2000" dirty="0" smtClean="0">
                <a:solidFill>
                  <a:schemeClr val="tx1"/>
                </a:solidFill>
              </a:rPr>
              <a:t>estimates</a:t>
            </a:r>
            <a:endParaRPr lang="en-US" sz="2000" dirty="0" smtClean="0">
              <a:solidFill>
                <a:schemeClr val="tx1"/>
              </a:solidFill>
            </a:endParaRPr>
          </a:p>
          <a:p>
            <a:pPr lvl="1" eaLnBrk="1" hangingPunct="1">
              <a:lnSpc>
                <a:spcPct val="80000"/>
              </a:lnSpc>
            </a:pPr>
            <a:endParaRPr lang="en-US" sz="2000" dirty="0" smtClean="0">
              <a:solidFill>
                <a:schemeClr val="tx1"/>
              </a:solidFill>
            </a:endParaRPr>
          </a:p>
          <a:p>
            <a:pPr eaLnBrk="1" hangingPunct="1">
              <a:lnSpc>
                <a:spcPct val="80000"/>
              </a:lnSpc>
            </a:pPr>
            <a:r>
              <a:rPr lang="en-US" sz="2400" dirty="0" smtClean="0">
                <a:solidFill>
                  <a:schemeClr val="tx1"/>
                </a:solidFill>
              </a:rPr>
              <a:t>Surprise </a:t>
            </a:r>
            <a:r>
              <a:rPr lang="en-US" sz="2400" dirty="0" smtClean="0">
                <a:solidFill>
                  <a:schemeClr val="tx1"/>
                </a:solidFill>
              </a:rPr>
              <a:t>baseline breaches despite “good” reports of cost and schedule performance</a:t>
            </a:r>
          </a:p>
          <a:p>
            <a:pPr lvl="1" eaLnBrk="1" hangingPunct="1">
              <a:lnSpc>
                <a:spcPct val="80000"/>
              </a:lnSpc>
            </a:pPr>
            <a:r>
              <a:rPr lang="en-US" sz="2000" dirty="0" smtClean="0">
                <a:solidFill>
                  <a:schemeClr val="tx1"/>
                </a:solidFill>
              </a:rPr>
              <a:t>Manual entry </a:t>
            </a:r>
            <a:r>
              <a:rPr lang="en-US" sz="2000" dirty="0" smtClean="0">
                <a:solidFill>
                  <a:schemeClr val="tx1"/>
                </a:solidFill>
              </a:rPr>
              <a:t>filtered </a:t>
            </a:r>
            <a:r>
              <a:rPr lang="en-US" sz="2000" dirty="0" smtClean="0">
                <a:solidFill>
                  <a:schemeClr val="tx1"/>
                </a:solidFill>
              </a:rPr>
              <a:t>key project and contract performance data</a:t>
            </a:r>
          </a:p>
          <a:p>
            <a:pPr lvl="1"/>
            <a:endParaRPr lang="en-US" b="0" dirty="0" smtClean="0">
              <a:solidFill>
                <a:schemeClr val="tx1"/>
              </a:solidFill>
            </a:endParaRPr>
          </a:p>
          <a:p>
            <a:r>
              <a:rPr lang="en-US" sz="2400" dirty="0" smtClean="0">
                <a:solidFill>
                  <a:schemeClr val="tx1"/>
                </a:solidFill>
              </a:rPr>
              <a:t>Need for </a:t>
            </a:r>
            <a:r>
              <a:rPr lang="en-US" sz="2400" dirty="0" smtClean="0">
                <a:solidFill>
                  <a:schemeClr val="tx1"/>
                </a:solidFill>
              </a:rPr>
              <a:t>Reliable, transparent, consistent, timely and auditable data available to the field, program, and headquarters </a:t>
            </a:r>
            <a:endParaRPr lang="en-US" dirty="0" smtClean="0">
              <a:solidFill>
                <a:schemeClr val="tx1"/>
              </a:solidFill>
            </a:endParaRPr>
          </a:p>
          <a:p>
            <a:pPr lvl="1"/>
            <a:r>
              <a:rPr lang="en-US" sz="2000" dirty="0" smtClean="0">
                <a:solidFill>
                  <a:schemeClr val="tx1"/>
                </a:solidFill>
              </a:rPr>
              <a:t>HQ and field looking </a:t>
            </a:r>
            <a:r>
              <a:rPr lang="en-US" sz="2000" dirty="0" smtClean="0">
                <a:solidFill>
                  <a:schemeClr val="tx1"/>
                </a:solidFill>
              </a:rPr>
              <a:t>at the same information</a:t>
            </a:r>
          </a:p>
          <a:p>
            <a:pPr lvl="1"/>
            <a:endParaRPr lang="en-US" sz="2200" dirty="0" smtClean="0">
              <a:solidFill>
                <a:schemeClr val="tx1"/>
              </a:solidFill>
            </a:endParaRPr>
          </a:p>
          <a:p>
            <a:endParaRPr lang="en-US" sz="2200" b="0" dirty="0" smtClean="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PARS II – What is it?</a:t>
            </a:r>
            <a:endParaRPr lang="en-US" dirty="0"/>
          </a:p>
        </p:txBody>
      </p:sp>
      <p:sp>
        <p:nvSpPr>
          <p:cNvPr id="4" name="Content Placeholder 2"/>
          <p:cNvSpPr>
            <a:spLocks noGrp="1"/>
          </p:cNvSpPr>
          <p:nvPr>
            <p:ph idx="1"/>
          </p:nvPr>
        </p:nvSpPr>
        <p:spPr>
          <a:xfrm>
            <a:off x="457200" y="1066800"/>
            <a:ext cx="8305800" cy="5562600"/>
          </a:xfrm>
        </p:spPr>
        <p:txBody>
          <a:bodyPr/>
          <a:lstStyle/>
          <a:p>
            <a:r>
              <a:rPr lang="en-US" sz="2400" u="sng" dirty="0" smtClean="0">
                <a:solidFill>
                  <a:schemeClr val="tx1"/>
                </a:solidFill>
              </a:rPr>
              <a:t>P</a:t>
            </a:r>
            <a:r>
              <a:rPr lang="en-US" sz="2400" dirty="0" smtClean="0">
                <a:solidFill>
                  <a:schemeClr val="tx1"/>
                </a:solidFill>
              </a:rPr>
              <a:t>roject </a:t>
            </a:r>
            <a:r>
              <a:rPr lang="en-US" sz="2400" u="sng" dirty="0" smtClean="0">
                <a:solidFill>
                  <a:schemeClr val="tx1"/>
                </a:solidFill>
              </a:rPr>
              <a:t>A</a:t>
            </a:r>
            <a:r>
              <a:rPr lang="en-US" sz="2400" dirty="0" smtClean="0">
                <a:solidFill>
                  <a:schemeClr val="tx1"/>
                </a:solidFill>
              </a:rPr>
              <a:t>ssessment and </a:t>
            </a:r>
            <a:r>
              <a:rPr lang="en-US" sz="2400" u="sng" dirty="0" smtClean="0">
                <a:solidFill>
                  <a:schemeClr val="tx1"/>
                </a:solidFill>
              </a:rPr>
              <a:t>R</a:t>
            </a:r>
            <a:r>
              <a:rPr lang="en-US" sz="2400" dirty="0" smtClean="0">
                <a:solidFill>
                  <a:schemeClr val="tx1"/>
                </a:solidFill>
              </a:rPr>
              <a:t>eporting </a:t>
            </a:r>
            <a:r>
              <a:rPr lang="en-US" sz="2400" u="sng" dirty="0" smtClean="0">
                <a:solidFill>
                  <a:schemeClr val="tx1"/>
                </a:solidFill>
              </a:rPr>
              <a:t>S</a:t>
            </a:r>
            <a:r>
              <a:rPr lang="en-US" sz="2400" dirty="0" smtClean="0">
                <a:solidFill>
                  <a:schemeClr val="tx1"/>
                </a:solidFill>
              </a:rPr>
              <a:t>ystem</a:t>
            </a:r>
          </a:p>
          <a:p>
            <a:endParaRPr lang="en-US" sz="2400" dirty="0" smtClean="0">
              <a:solidFill>
                <a:schemeClr val="tx1"/>
              </a:solidFill>
            </a:endParaRPr>
          </a:p>
          <a:p>
            <a:r>
              <a:rPr lang="en-US" sz="2400" dirty="0" smtClean="0">
                <a:solidFill>
                  <a:schemeClr val="tx1"/>
                </a:solidFill>
              </a:rPr>
              <a:t>Provides for reliable</a:t>
            </a:r>
            <a:r>
              <a:rPr lang="en-US" sz="2400" dirty="0" smtClean="0">
                <a:solidFill>
                  <a:schemeClr val="tx1"/>
                </a:solidFill>
              </a:rPr>
              <a:t>, transparent, consistent, timely and auditable data available to the field, program, and headquarters </a:t>
            </a:r>
            <a:endParaRPr lang="en-US" dirty="0" smtClean="0">
              <a:solidFill>
                <a:schemeClr val="tx1"/>
              </a:solidFill>
            </a:endParaRPr>
          </a:p>
          <a:p>
            <a:pPr lvl="1">
              <a:buNone/>
            </a:pPr>
            <a:endParaRPr lang="en-US" sz="2000" dirty="0" smtClean="0">
              <a:solidFill>
                <a:schemeClr val="tx1"/>
              </a:solidFill>
            </a:endParaRPr>
          </a:p>
          <a:p>
            <a:r>
              <a:rPr lang="en-US" sz="2400" dirty="0" smtClean="0">
                <a:solidFill>
                  <a:schemeClr val="tx1"/>
                </a:solidFill>
              </a:rPr>
              <a:t>Communication tool for FPD to keep Acquisition Executive and management appraised of project </a:t>
            </a:r>
            <a:r>
              <a:rPr lang="en-US" sz="2400" dirty="0" smtClean="0">
                <a:solidFill>
                  <a:schemeClr val="tx1"/>
                </a:solidFill>
              </a:rPr>
              <a:t>status </a:t>
            </a:r>
            <a:r>
              <a:rPr lang="en-US" sz="2400" dirty="0" smtClean="0">
                <a:solidFill>
                  <a:schemeClr val="tx1"/>
                </a:solidFill>
              </a:rPr>
              <a:t>and </a:t>
            </a:r>
            <a:r>
              <a:rPr lang="en-US" sz="2400" dirty="0" smtClean="0">
                <a:solidFill>
                  <a:schemeClr val="tx1"/>
                </a:solidFill>
              </a:rPr>
              <a:t>provide an informed prediction/forecast of project end state</a:t>
            </a:r>
          </a:p>
          <a:p>
            <a:endParaRPr lang="en-US" sz="2200" b="0" dirty="0" smtClean="0">
              <a:solidFill>
                <a:schemeClr val="tx1"/>
              </a:solidFill>
            </a:endParaRPr>
          </a:p>
          <a:p>
            <a:r>
              <a:rPr lang="en-US" sz="2400" dirty="0" smtClean="0">
                <a:solidFill>
                  <a:schemeClr val="tx1"/>
                </a:solidFill>
              </a:rPr>
              <a:t>We want you to use PARS II for the </a:t>
            </a:r>
            <a:r>
              <a:rPr lang="en-US" sz="2400" u="sng" dirty="0" smtClean="0">
                <a:solidFill>
                  <a:schemeClr val="tx1"/>
                </a:solidFill>
              </a:rPr>
              <a:t>C</a:t>
            </a:r>
            <a:r>
              <a:rPr lang="en-US" sz="2400" dirty="0" smtClean="0">
                <a:solidFill>
                  <a:schemeClr val="tx1"/>
                </a:solidFill>
              </a:rPr>
              <a:t>ommunication, </a:t>
            </a:r>
            <a:r>
              <a:rPr lang="en-US" sz="2400" u="sng" dirty="0" smtClean="0">
                <a:solidFill>
                  <a:schemeClr val="tx1"/>
                </a:solidFill>
              </a:rPr>
              <a:t>R</a:t>
            </a:r>
            <a:r>
              <a:rPr lang="en-US" sz="2400" dirty="0" smtClean="0">
                <a:solidFill>
                  <a:schemeClr val="tx1"/>
                </a:solidFill>
              </a:rPr>
              <a:t>eporting, and </a:t>
            </a:r>
            <a:r>
              <a:rPr lang="en-US" sz="2400" u="sng" dirty="0" smtClean="0">
                <a:solidFill>
                  <a:schemeClr val="tx1"/>
                </a:solidFill>
              </a:rPr>
              <a:t>A</a:t>
            </a:r>
            <a:r>
              <a:rPr lang="en-US" sz="2400" dirty="0" smtClean="0">
                <a:solidFill>
                  <a:schemeClr val="tx1"/>
                </a:solidFill>
              </a:rPr>
              <a:t>ssessment of </a:t>
            </a:r>
            <a:r>
              <a:rPr lang="en-US" sz="2400" u="sng" dirty="0" smtClean="0">
                <a:solidFill>
                  <a:schemeClr val="tx1"/>
                </a:solidFill>
              </a:rPr>
              <a:t>P</a:t>
            </a:r>
            <a:r>
              <a:rPr lang="en-US" sz="2400" dirty="0" smtClean="0">
                <a:solidFill>
                  <a:schemeClr val="tx1"/>
                </a:solidFill>
              </a:rPr>
              <a:t>erformance</a:t>
            </a:r>
          </a:p>
          <a:p>
            <a:pPr lvl="1"/>
            <a:r>
              <a:rPr lang="en-US" sz="2200" dirty="0" smtClean="0">
                <a:solidFill>
                  <a:schemeClr val="tx1"/>
                </a:solidFill>
              </a:rPr>
              <a:t>But we don’t want the acronym</a:t>
            </a:r>
            <a:endParaRPr lang="en-US" sz="2200" dirty="0" smtClean="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PARS II Course Outline</a:t>
            </a:r>
            <a:endParaRPr lang="en-US" dirty="0"/>
          </a:p>
        </p:txBody>
      </p:sp>
      <p:sp>
        <p:nvSpPr>
          <p:cNvPr id="3" name="Content Placeholder 2"/>
          <p:cNvSpPr>
            <a:spLocks noGrp="1"/>
          </p:cNvSpPr>
          <p:nvPr>
            <p:ph idx="1"/>
          </p:nvPr>
        </p:nvSpPr>
        <p:spPr>
          <a:xfrm>
            <a:off x="1981200" y="1143000"/>
            <a:ext cx="4876800" cy="5562600"/>
          </a:xfrm>
        </p:spPr>
        <p:txBody>
          <a:bodyPr/>
          <a:lstStyle/>
          <a:p>
            <a:r>
              <a:rPr lang="en-US" sz="1800" dirty="0" smtClean="0"/>
              <a:t>Account Access</a:t>
            </a:r>
          </a:p>
          <a:p>
            <a:r>
              <a:rPr lang="en-US" sz="1800" dirty="0" smtClean="0"/>
              <a:t>System Requirements</a:t>
            </a:r>
          </a:p>
          <a:p>
            <a:r>
              <a:rPr lang="en-US" sz="1800" dirty="0" smtClean="0"/>
              <a:t>Modules</a:t>
            </a:r>
          </a:p>
          <a:p>
            <a:pPr lvl="1"/>
            <a:r>
              <a:rPr lang="en-US" dirty="0" smtClean="0"/>
              <a:t>Oversight and Assessment</a:t>
            </a:r>
          </a:p>
          <a:p>
            <a:pPr lvl="1"/>
            <a:r>
              <a:rPr lang="en-US" dirty="0" smtClean="0"/>
              <a:t>Project Performance Module</a:t>
            </a:r>
          </a:p>
          <a:p>
            <a:pPr lvl="1"/>
            <a:r>
              <a:rPr lang="en-US" dirty="0" smtClean="0"/>
              <a:t>Administration Module</a:t>
            </a:r>
          </a:p>
          <a:p>
            <a:pPr lvl="1"/>
            <a:r>
              <a:rPr lang="en-US" dirty="0" smtClean="0"/>
              <a:t>All Reports</a:t>
            </a:r>
          </a:p>
          <a:p>
            <a:pPr lvl="0">
              <a:buFont typeface="Arial" pitchFamily="34" charset="0"/>
              <a:buChar char="•"/>
            </a:pPr>
            <a:r>
              <a:rPr lang="en-US" sz="1800" dirty="0" smtClean="0"/>
              <a:t> Find/Search for a Project</a:t>
            </a:r>
          </a:p>
          <a:p>
            <a:pPr lvl="0">
              <a:buFont typeface="Arial" pitchFamily="34" charset="0"/>
              <a:buChar char="•"/>
            </a:pPr>
            <a:r>
              <a:rPr lang="en-US" sz="1800" dirty="0" smtClean="0"/>
              <a:t> Project Lifecycle in PARS II</a:t>
            </a:r>
          </a:p>
          <a:p>
            <a:pPr lvl="0">
              <a:buFont typeface="Arial" pitchFamily="34" charset="0"/>
              <a:buChar char="•"/>
            </a:pPr>
            <a:r>
              <a:rPr lang="en-US" sz="1800" dirty="0" smtClean="0"/>
              <a:t> Monthly Process</a:t>
            </a:r>
          </a:p>
          <a:p>
            <a:pPr lvl="0">
              <a:buFont typeface="Arial" pitchFamily="34" charset="0"/>
              <a:buChar char="•"/>
            </a:pPr>
            <a:r>
              <a:rPr lang="en-US" sz="1800" dirty="0" smtClean="0"/>
              <a:t> Dashboards</a:t>
            </a:r>
          </a:p>
          <a:p>
            <a:pPr lvl="0">
              <a:buFont typeface="Arial" pitchFamily="34" charset="0"/>
              <a:buChar char="•"/>
            </a:pPr>
            <a:r>
              <a:rPr lang="en-US" sz="1800" dirty="0" smtClean="0"/>
              <a:t> OECM, PMSO, FPD Assessment Roles</a:t>
            </a:r>
          </a:p>
          <a:p>
            <a:pPr lvl="0">
              <a:buFont typeface="Arial" pitchFamily="34" charset="0"/>
              <a:buChar char="•"/>
            </a:pPr>
            <a:r>
              <a:rPr lang="en-US" sz="1800" dirty="0" smtClean="0"/>
              <a:t> Monthly Report and Metrics</a:t>
            </a:r>
          </a:p>
          <a:p>
            <a:pPr lvl="0">
              <a:buFont typeface="Arial" pitchFamily="34" charset="0"/>
              <a:buChar char="•"/>
            </a:pPr>
            <a:r>
              <a:rPr lang="en-US" sz="1800" dirty="0" smtClean="0"/>
              <a:t> SSS Reports – Standard and Custom</a:t>
            </a:r>
          </a:p>
          <a:p>
            <a:pPr lvl="0">
              <a:buFont typeface="Arial" pitchFamily="34" charset="0"/>
              <a:buChar char="•"/>
            </a:pPr>
            <a:r>
              <a:rPr lang="en-US" sz="1800" dirty="0" smtClean="0"/>
              <a:t> Future Release Changes</a:t>
            </a:r>
          </a:p>
          <a:p>
            <a:pPr lvl="0">
              <a:buFont typeface="Arial" pitchFamily="34" charset="0"/>
              <a:buChar char="•"/>
            </a:pPr>
            <a:r>
              <a:rPr lang="en-US" sz="1800" dirty="0" smtClean="0"/>
              <a:t> PARS II Help Desk</a:t>
            </a:r>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40000"/>
            <a:lumOff val="60000"/>
          </a:schemeClr>
        </a:solidFill>
        <a:ln w="19050">
          <a:solidFill>
            <a:schemeClr val="tx2"/>
          </a:solidFill>
        </a:ln>
      </a:spPr>
      <a:bodyPr rtlCol="0" anchor="ctr"/>
      <a:lstStyle>
        <a:defPPr algn="ctr">
          <a:defRPr sz="1000" dirty="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24560</TotalTime>
  <Words>3505</Words>
  <Application>Microsoft Office PowerPoint</Application>
  <PresentationFormat>On-screen Show (4:3)</PresentationFormat>
  <Paragraphs>522</Paragraphs>
  <Slides>34</Slides>
  <Notes>22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THE OECM PARS II / EVM ROADSHOW  Enhancing Earned Value (EV) Analysis  Using   Project Assessment &amp; Reporting System (PARS II)   </vt:lpstr>
      <vt:lpstr>Slide 2</vt:lpstr>
      <vt:lpstr>Slide 3</vt:lpstr>
      <vt:lpstr>Slide 4</vt:lpstr>
      <vt:lpstr>Slide 5</vt:lpstr>
      <vt:lpstr>PARS II</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EVMS</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Common EVMS Compliance Issues </vt:lpstr>
    </vt:vector>
  </TitlesOfParts>
  <Company>U.S. Department of Energy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dc:title>
  <dc:subject>DOE EVMS</dc:subject>
  <dc:creator>Karen Urschel</dc:creator>
  <cp:lastModifiedBy>frankm</cp:lastModifiedBy>
  <cp:revision>1105</cp:revision>
  <dcterms:created xsi:type="dcterms:W3CDTF">2011-04-08T15:58:42Z</dcterms:created>
  <dcterms:modified xsi:type="dcterms:W3CDTF">2012-04-02T16:25:28Z</dcterms:modified>
</cp:coreProperties>
</file>