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Masters/slideMaster8.xml" ContentType="application/vnd.openxmlformats-officedocument.presentationml.slideMaster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Default Extension="xlsx" ContentType="application/vnd.openxmlformats-officedocument.spreadsheetml.sheet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theme/theme10.xml" ContentType="application/vnd.openxmlformats-officedocument.them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3" r:id="rId2"/>
    <p:sldMasterId id="2147483664" r:id="rId3"/>
    <p:sldMasterId id="2147483665" r:id="rId4"/>
    <p:sldMasterId id="2147483699" r:id="rId5"/>
    <p:sldMasterId id="2147483704" r:id="rId6"/>
    <p:sldMasterId id="2147483694" r:id="rId7"/>
    <p:sldMasterId id="2147483710" r:id="rId8"/>
  </p:sldMasterIdLst>
  <p:notesMasterIdLst>
    <p:notesMasterId r:id="rId25"/>
  </p:notesMasterIdLst>
  <p:handoutMasterIdLst>
    <p:handoutMasterId r:id="rId26"/>
  </p:handoutMasterIdLst>
  <p:sldIdLst>
    <p:sldId id="454" r:id="rId9"/>
    <p:sldId id="457" r:id="rId10"/>
    <p:sldId id="459" r:id="rId11"/>
    <p:sldId id="461" r:id="rId12"/>
    <p:sldId id="489" r:id="rId13"/>
    <p:sldId id="490" r:id="rId14"/>
    <p:sldId id="485" r:id="rId15"/>
    <p:sldId id="486" r:id="rId16"/>
    <p:sldId id="492" r:id="rId17"/>
    <p:sldId id="494" r:id="rId18"/>
    <p:sldId id="495" r:id="rId19"/>
    <p:sldId id="493" r:id="rId20"/>
    <p:sldId id="472" r:id="rId21"/>
    <p:sldId id="474" r:id="rId22"/>
    <p:sldId id="491" r:id="rId23"/>
    <p:sldId id="479" r:id="rId24"/>
  </p:sldIdLst>
  <p:sldSz cx="9144000" cy="6858000" type="screen4x3"/>
  <p:notesSz cx="9296400" cy="7010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699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399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098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798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4982" algn="l" defTabSz="913993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1980" algn="l" defTabSz="913993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198975" algn="l" defTabSz="913993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5971" algn="l" defTabSz="913993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1F497D"/>
    <a:srgbClr val="66CCFF"/>
    <a:srgbClr val="000000"/>
    <a:srgbClr val="285C12"/>
    <a:srgbClr val="008000"/>
    <a:srgbClr val="1F4B91"/>
    <a:srgbClr val="22682A"/>
    <a:srgbClr val="000099"/>
    <a:srgbClr val="006600"/>
    <a:srgbClr val="FFFF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46" autoAdjust="0"/>
    <p:restoredTop sz="96435" autoAdjust="0"/>
  </p:normalViewPr>
  <p:slideViewPr>
    <p:cSldViewPr snapToGrid="0">
      <p:cViewPr varScale="1">
        <p:scale>
          <a:sx n="72" d="100"/>
          <a:sy n="72" d="100"/>
        </p:scale>
        <p:origin x="-390" y="-84"/>
      </p:cViewPr>
      <p:guideLst>
        <p:guide orient="horz" pos="3839"/>
        <p:guide pos="564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1110" y="234"/>
      </p:cViewPr>
      <p:guideLst>
        <p:guide orient="horz" pos="2208"/>
        <p:guide pos="292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900"/>
            </a:pPr>
            <a:r>
              <a:rPr lang="en-US" sz="1900" baseline="0" dirty="0" smtClean="0">
                <a:latin typeface="Arial" pitchFamily="34" charset="0"/>
                <a:cs typeface="Arial" pitchFamily="34" charset="0"/>
              </a:rPr>
              <a:t>FY 2012 Funding</a:t>
            </a:r>
          </a:p>
          <a:p>
            <a:pPr>
              <a:defRPr sz="1900"/>
            </a:pPr>
            <a:r>
              <a:rPr lang="en-US" sz="1900" baseline="0" dirty="0" smtClean="0">
                <a:latin typeface="Arial" pitchFamily="34" charset="0"/>
                <a:cs typeface="Arial" pitchFamily="34" charset="0"/>
              </a:rPr>
              <a:t>CD-2/3 Projects - $2.204 B</a:t>
            </a:r>
            <a:endParaRPr lang="en-US" sz="1900" dirty="0">
              <a:latin typeface="Arial" pitchFamily="34" charset="0"/>
              <a:cs typeface="Arial" pitchFamily="34" charset="0"/>
            </a:endParaRPr>
          </a:p>
        </c:rich>
      </c:tx>
      <c:layout>
        <c:manualLayout>
          <c:xMode val="edge"/>
          <c:yMode val="edge"/>
          <c:x val="0.12321453703300256"/>
          <c:y val="3.5582918480830117E-2"/>
        </c:manualLayout>
      </c:layout>
    </c:title>
    <c:view3D>
      <c:rotX val="30"/>
      <c:rotY val="350"/>
      <c:perspective val="30"/>
    </c:view3D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FY12 Funding</c:v>
                </c:pt>
              </c:strCache>
            </c:strRef>
          </c:tx>
          <c:cat>
            <c:strRef>
              <c:f>Sheet1!$A$2:$A$4</c:f>
              <c:strCache>
                <c:ptCount val="3"/>
                <c:pt idx="0">
                  <c:v>WTP</c:v>
                </c:pt>
                <c:pt idx="1">
                  <c:v>Other Line Items</c:v>
                </c:pt>
                <c:pt idx="2">
                  <c:v>Cleanup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903</c:v>
                </c:pt>
                <c:pt idx="1">
                  <c:v>355</c:v>
                </c:pt>
                <c:pt idx="2">
                  <c:v>946</c:v>
                </c:pt>
              </c:numCache>
            </c:numRef>
          </c:val>
        </c:ser>
      </c:pie3DChart>
    </c:plotArea>
    <c:plotVisOnly val="1"/>
  </c:chart>
  <c:spPr>
    <a:solidFill>
      <a:schemeClr val="bg1"/>
    </a:solidFill>
    <a:ln>
      <a:noFill/>
    </a:ln>
  </c:spPr>
  <c:txPr>
    <a:bodyPr/>
    <a:lstStyle/>
    <a:p>
      <a:pPr>
        <a:defRPr sz="1800"/>
      </a:pPr>
      <a:endParaRPr lang="en-US"/>
    </a:p>
  </c:txPr>
  <c:externalData r:id="rId1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369D25-EC59-D441-853B-A4B6563029C1}" type="doc">
      <dgm:prSet loTypeId="urn:microsoft.com/office/officeart/2005/8/layout/pList2" loCatId="list" qsTypeId="urn:microsoft.com/office/officeart/2005/8/quickstyle/simple4" qsCatId="simple" csTypeId="urn:microsoft.com/office/officeart/2005/8/colors/accent1_2" csCatId="accent1" phldr="1"/>
      <dgm:spPr/>
    </dgm:pt>
    <dgm:pt modelId="{0937FC2B-CA0F-C647-8D59-1EEFD37E4EF2}">
      <dgm:prSet phldrT="[Text]"/>
      <dgm:spPr/>
      <dgm:t>
        <a:bodyPr/>
        <a:lstStyle/>
        <a:p>
          <a:r>
            <a:rPr lang="en-US" b="1" dirty="0" smtClean="0">
              <a:latin typeface="Arial" pitchFamily="34" charset="0"/>
              <a:cs typeface="Arial" pitchFamily="34" charset="0"/>
            </a:rPr>
            <a:t>Goal 1:  </a:t>
          </a:r>
        </a:p>
        <a:p>
          <a:pPr rtl="0"/>
          <a:r>
            <a:rPr lang="en-US" b="1" dirty="0" smtClean="0">
              <a:latin typeface="Arial" pitchFamily="34" charset="0"/>
              <a:cs typeface="Arial" pitchFamily="34" charset="0"/>
            </a:rPr>
            <a:t>Improve safety and quality performance</a:t>
          </a:r>
          <a:endParaRPr lang="en-US" dirty="0"/>
        </a:p>
      </dgm:t>
    </dgm:pt>
    <dgm:pt modelId="{C13BFDF3-968F-5E47-AC9F-CF1C3EF80DA6}" type="parTrans" cxnId="{1D78AB97-06AD-DC42-8E27-366E8E00A2B9}">
      <dgm:prSet/>
      <dgm:spPr/>
      <dgm:t>
        <a:bodyPr/>
        <a:lstStyle/>
        <a:p>
          <a:endParaRPr lang="en-US"/>
        </a:p>
      </dgm:t>
    </dgm:pt>
    <dgm:pt modelId="{4541D15B-B21A-964C-8F27-0E831C54B7D1}" type="sibTrans" cxnId="{1D78AB97-06AD-DC42-8E27-366E8E00A2B9}">
      <dgm:prSet/>
      <dgm:spPr/>
      <dgm:t>
        <a:bodyPr/>
        <a:lstStyle/>
        <a:p>
          <a:endParaRPr lang="en-US"/>
        </a:p>
      </dgm:t>
    </dgm:pt>
    <dgm:pt modelId="{0F082092-445E-CC48-81ED-0FDD2C534EAB}">
      <dgm:prSet phldrT="[Text]"/>
      <dgm:spPr/>
      <dgm:t>
        <a:bodyPr/>
        <a:lstStyle/>
        <a:p>
          <a:r>
            <a:rPr lang="en-US" b="1" dirty="0" smtClean="0">
              <a:latin typeface="Arial" pitchFamily="34" charset="0"/>
              <a:cs typeface="Arial" pitchFamily="34" charset="0"/>
            </a:rPr>
            <a:t>Goal 2:  </a:t>
          </a:r>
        </a:p>
        <a:p>
          <a:pPr rtl="0"/>
          <a:r>
            <a:rPr lang="en-US" b="1" dirty="0" smtClean="0">
              <a:latin typeface="Arial" pitchFamily="34" charset="0"/>
              <a:cs typeface="Arial" pitchFamily="34" charset="0"/>
            </a:rPr>
            <a:t>Reduce the life cycle cost and risks of the nuclear legacy cleanup </a:t>
          </a:r>
          <a:endParaRPr lang="en-US" dirty="0"/>
        </a:p>
      </dgm:t>
    </dgm:pt>
    <dgm:pt modelId="{DE844FA4-FAC2-0344-9850-4835DAC334EE}" type="parTrans" cxnId="{56E6FA83-3E32-9547-80D5-19CB25CB792F}">
      <dgm:prSet/>
      <dgm:spPr/>
      <dgm:t>
        <a:bodyPr/>
        <a:lstStyle/>
        <a:p>
          <a:endParaRPr lang="en-US"/>
        </a:p>
      </dgm:t>
    </dgm:pt>
    <dgm:pt modelId="{AC04697A-7602-C843-84C9-D1D3AE6843AA}" type="sibTrans" cxnId="{56E6FA83-3E32-9547-80D5-19CB25CB792F}">
      <dgm:prSet/>
      <dgm:spPr/>
      <dgm:t>
        <a:bodyPr/>
        <a:lstStyle/>
        <a:p>
          <a:endParaRPr lang="en-US"/>
        </a:p>
      </dgm:t>
    </dgm:pt>
    <dgm:pt modelId="{D1C875B7-B98D-8F41-9635-386F969D0C92}">
      <dgm:prSet phldrT="[Text]"/>
      <dgm:spPr/>
      <dgm:t>
        <a:bodyPr/>
        <a:lstStyle/>
        <a:p>
          <a:r>
            <a:rPr lang="en-US" b="1" dirty="0" smtClean="0">
              <a:latin typeface="Arial" pitchFamily="34" charset="0"/>
              <a:cs typeface="Arial" pitchFamily="34" charset="0"/>
            </a:rPr>
            <a:t>Goal 3:  </a:t>
          </a:r>
        </a:p>
        <a:p>
          <a:pPr rtl="0"/>
          <a:r>
            <a:rPr lang="en-US" b="1" dirty="0" smtClean="0">
              <a:latin typeface="Arial" pitchFamily="34" charset="0"/>
              <a:cs typeface="Arial" pitchFamily="34" charset="0"/>
            </a:rPr>
            <a:t>Improvement of project, budget, and contract management </a:t>
          </a:r>
          <a:endParaRPr lang="en-US" dirty="0"/>
        </a:p>
      </dgm:t>
    </dgm:pt>
    <dgm:pt modelId="{C2485FCF-E56A-CA4B-8E82-C1411C7DE3EB}" type="parTrans" cxnId="{385B8B5D-22A3-0147-A93E-224AD6E1A4EF}">
      <dgm:prSet/>
      <dgm:spPr/>
      <dgm:t>
        <a:bodyPr/>
        <a:lstStyle/>
        <a:p>
          <a:endParaRPr lang="en-US"/>
        </a:p>
      </dgm:t>
    </dgm:pt>
    <dgm:pt modelId="{9A90AE87-160C-1849-A7A5-72299439C032}" type="sibTrans" cxnId="{385B8B5D-22A3-0147-A93E-224AD6E1A4EF}">
      <dgm:prSet/>
      <dgm:spPr/>
      <dgm:t>
        <a:bodyPr/>
        <a:lstStyle/>
        <a:p>
          <a:endParaRPr lang="en-US"/>
        </a:p>
      </dgm:t>
    </dgm:pt>
    <dgm:pt modelId="{E57402FC-BE3D-AF49-B97D-B76D775DC371}">
      <dgm:prSet/>
      <dgm:spPr/>
      <dgm:t>
        <a:bodyPr/>
        <a:lstStyle/>
        <a:p>
          <a:pPr rtl="0"/>
          <a:r>
            <a:rPr lang="en-US" b="1" dirty="0" smtClean="0">
              <a:latin typeface="Arial" pitchFamily="34" charset="0"/>
              <a:cs typeface="Arial" pitchFamily="34" charset="0"/>
            </a:rPr>
            <a:t>Goal 5:  </a:t>
          </a:r>
        </a:p>
        <a:p>
          <a:pPr rtl="0"/>
          <a:r>
            <a:rPr lang="en-US" b="1" dirty="0" smtClean="0">
              <a:latin typeface="Arial" pitchFamily="34" charset="0"/>
              <a:cs typeface="Arial" pitchFamily="34" charset="0"/>
            </a:rPr>
            <a:t>Execute the EM Mission in a sustainable manner</a:t>
          </a:r>
        </a:p>
      </dgm:t>
    </dgm:pt>
    <dgm:pt modelId="{85952633-CECC-1840-B6B4-8D7CE6074E06}" type="parTrans" cxnId="{4028089E-4D2C-E341-928C-2DB2B1364B99}">
      <dgm:prSet/>
      <dgm:spPr/>
      <dgm:t>
        <a:bodyPr/>
        <a:lstStyle/>
        <a:p>
          <a:endParaRPr lang="en-US"/>
        </a:p>
      </dgm:t>
    </dgm:pt>
    <dgm:pt modelId="{3023F389-A360-5646-822A-D0CBDA50ED32}" type="sibTrans" cxnId="{4028089E-4D2C-E341-928C-2DB2B1364B99}">
      <dgm:prSet/>
      <dgm:spPr/>
      <dgm:t>
        <a:bodyPr/>
        <a:lstStyle/>
        <a:p>
          <a:endParaRPr lang="en-US"/>
        </a:p>
      </dgm:t>
    </dgm:pt>
    <dgm:pt modelId="{E30F5352-D871-4172-AD5D-39FDDE1BEA2A}">
      <dgm:prSet/>
      <dgm:spPr/>
      <dgm:t>
        <a:bodyPr/>
        <a:lstStyle/>
        <a:p>
          <a:pPr rtl="0"/>
          <a:r>
            <a:rPr lang="en-US" b="1" dirty="0" smtClean="0">
              <a:latin typeface="Arial" pitchFamily="34" charset="0"/>
              <a:cs typeface="Arial" pitchFamily="34" charset="0"/>
            </a:rPr>
            <a:t>Goal 4:  </a:t>
          </a:r>
        </a:p>
        <a:p>
          <a:pPr rtl="0"/>
          <a:r>
            <a:rPr lang="en-US" b="1" dirty="0" smtClean="0">
              <a:latin typeface="Arial" pitchFamily="34" charset="0"/>
              <a:cs typeface="Arial" pitchFamily="34" charset="0"/>
            </a:rPr>
            <a:t>Achieve excellence in management and leadership 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8862474C-61A2-45A1-A716-A6C1C626C70D}" type="parTrans" cxnId="{0D5A5DC8-2552-400A-A190-CA883A3AE5C5}">
      <dgm:prSet/>
      <dgm:spPr/>
      <dgm:t>
        <a:bodyPr/>
        <a:lstStyle/>
        <a:p>
          <a:endParaRPr lang="en-US"/>
        </a:p>
      </dgm:t>
    </dgm:pt>
    <dgm:pt modelId="{719D48C2-4AAB-4FC5-A059-5876184CF725}" type="sibTrans" cxnId="{0D5A5DC8-2552-400A-A190-CA883A3AE5C5}">
      <dgm:prSet/>
      <dgm:spPr/>
      <dgm:t>
        <a:bodyPr/>
        <a:lstStyle/>
        <a:p>
          <a:endParaRPr lang="en-US"/>
        </a:p>
      </dgm:t>
    </dgm:pt>
    <dgm:pt modelId="{99A17331-0FD3-A54D-83EF-1E32C1FD8B36}" type="pres">
      <dgm:prSet presAssocID="{CF369D25-EC59-D441-853B-A4B6563029C1}" presName="Name0" presStyleCnt="0">
        <dgm:presLayoutVars>
          <dgm:dir/>
          <dgm:resizeHandles val="exact"/>
        </dgm:presLayoutVars>
      </dgm:prSet>
      <dgm:spPr/>
    </dgm:pt>
    <dgm:pt modelId="{FC553820-C1A2-414C-9EC0-AB0892A0ECCD}" type="pres">
      <dgm:prSet presAssocID="{CF369D25-EC59-D441-853B-A4B6563029C1}" presName="bkgdShp" presStyleLbl="alignAccFollowNode1" presStyleIdx="0" presStyleCnt="1" custScaleY="65278"/>
      <dgm:spPr>
        <a:noFill/>
        <a:ln>
          <a:noFill/>
        </a:ln>
      </dgm:spPr>
    </dgm:pt>
    <dgm:pt modelId="{0B1DAD15-493D-E844-B1A4-BB1500A03AE8}" type="pres">
      <dgm:prSet presAssocID="{CF369D25-EC59-D441-853B-A4B6563029C1}" presName="linComp" presStyleCnt="0"/>
      <dgm:spPr/>
    </dgm:pt>
    <dgm:pt modelId="{2A7BC747-C0E3-6746-A400-7E992A10FF03}" type="pres">
      <dgm:prSet presAssocID="{0937FC2B-CA0F-C647-8D59-1EEFD37E4EF2}" presName="compNode" presStyleCnt="0"/>
      <dgm:spPr/>
    </dgm:pt>
    <dgm:pt modelId="{57D477C1-5BC4-A54F-AA19-01EC760C6145}" type="pres">
      <dgm:prSet presAssocID="{0937FC2B-CA0F-C647-8D59-1EEFD37E4EF2}" presName="node" presStyleLbl="node1" presStyleIdx="0" presStyleCnt="5" custScaleY="114773" custLinFactNeighborY="-102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77932E-E528-2444-B64E-8B78A020316C}" type="pres">
      <dgm:prSet presAssocID="{0937FC2B-CA0F-C647-8D59-1EEFD37E4EF2}" presName="invisiNode" presStyleLbl="node1" presStyleIdx="0" presStyleCnt="5"/>
      <dgm:spPr/>
    </dgm:pt>
    <dgm:pt modelId="{7910E3AB-EF36-0847-83C5-ED4D0263B30B}" type="pres">
      <dgm:prSet presAssocID="{0937FC2B-CA0F-C647-8D59-1EEFD37E4EF2}" presName="imagNode" presStyleLbl="fgImgPlac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4963922-B5CA-C443-A446-C1BAC21C9706}" type="pres">
      <dgm:prSet presAssocID="{4541D15B-B21A-964C-8F27-0E831C54B7D1}" presName="sibTrans" presStyleLbl="sibTrans2D1" presStyleIdx="0" presStyleCnt="0"/>
      <dgm:spPr/>
      <dgm:t>
        <a:bodyPr/>
        <a:lstStyle/>
        <a:p>
          <a:endParaRPr lang="en-US"/>
        </a:p>
      </dgm:t>
    </dgm:pt>
    <dgm:pt modelId="{9E6C260D-9BDB-AA41-86AA-1ECB7A5E960E}" type="pres">
      <dgm:prSet presAssocID="{0F082092-445E-CC48-81ED-0FDD2C534EAB}" presName="compNode" presStyleCnt="0"/>
      <dgm:spPr/>
    </dgm:pt>
    <dgm:pt modelId="{4215C337-E5F1-D241-9E3C-DD6AAD10D756}" type="pres">
      <dgm:prSet presAssocID="{0F082092-445E-CC48-81ED-0FDD2C534EAB}" presName="node" presStyleLbl="node1" presStyleIdx="1" presStyleCnt="5" custScaleY="114773" custLinFactNeighborY="-102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E3E9A3-B42A-8043-A613-8A5CB82EFA2E}" type="pres">
      <dgm:prSet presAssocID="{0F082092-445E-CC48-81ED-0FDD2C534EAB}" presName="invisiNode" presStyleLbl="node1" presStyleIdx="1" presStyleCnt="5"/>
      <dgm:spPr/>
    </dgm:pt>
    <dgm:pt modelId="{CBED7561-6DC7-1247-BFCF-A567158D0452}" type="pres">
      <dgm:prSet presAssocID="{0F082092-445E-CC48-81ED-0FDD2C534EAB}" presName="imagNode" presStyleLbl="fgImgPlace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C1340933-D8BA-3848-8F18-83450EBEB309}" type="pres">
      <dgm:prSet presAssocID="{AC04697A-7602-C843-84C9-D1D3AE6843AA}" presName="sibTrans" presStyleLbl="sibTrans2D1" presStyleIdx="0" presStyleCnt="0"/>
      <dgm:spPr/>
      <dgm:t>
        <a:bodyPr/>
        <a:lstStyle/>
        <a:p>
          <a:endParaRPr lang="en-US"/>
        </a:p>
      </dgm:t>
    </dgm:pt>
    <dgm:pt modelId="{56D8EF99-6342-1449-AB69-49B1143BCFF8}" type="pres">
      <dgm:prSet presAssocID="{D1C875B7-B98D-8F41-9635-386F969D0C92}" presName="compNode" presStyleCnt="0"/>
      <dgm:spPr/>
    </dgm:pt>
    <dgm:pt modelId="{C250CD2C-CB03-454B-A5A3-036163A8E64A}" type="pres">
      <dgm:prSet presAssocID="{D1C875B7-B98D-8F41-9635-386F969D0C92}" presName="node" presStyleLbl="node1" presStyleIdx="2" presStyleCnt="5" custScaleY="114773" custLinFactNeighborY="-102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CEEA60-EBAA-BA4E-9935-C0034319A2E5}" type="pres">
      <dgm:prSet presAssocID="{D1C875B7-B98D-8F41-9635-386F969D0C92}" presName="invisiNode" presStyleLbl="node1" presStyleIdx="2" presStyleCnt="5"/>
      <dgm:spPr/>
    </dgm:pt>
    <dgm:pt modelId="{FB5E8A79-1A95-404F-A3C3-C107024F8338}" type="pres">
      <dgm:prSet presAssocID="{D1C875B7-B98D-8F41-9635-386F969D0C92}" presName="imagNode" presStyleLbl="fgImgPlace1" presStyleIdx="2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4DE2A39C-B99D-5442-A273-CE94E6A31617}" type="pres">
      <dgm:prSet presAssocID="{9A90AE87-160C-1849-A7A5-72299439C032}" presName="sibTrans" presStyleLbl="sibTrans2D1" presStyleIdx="0" presStyleCnt="0"/>
      <dgm:spPr/>
      <dgm:t>
        <a:bodyPr/>
        <a:lstStyle/>
        <a:p>
          <a:endParaRPr lang="en-US"/>
        </a:p>
      </dgm:t>
    </dgm:pt>
    <dgm:pt modelId="{F21F8A1A-EC67-4CD6-8B40-91F8E5C6FB4A}" type="pres">
      <dgm:prSet presAssocID="{E30F5352-D871-4172-AD5D-39FDDE1BEA2A}" presName="compNode" presStyleCnt="0"/>
      <dgm:spPr/>
    </dgm:pt>
    <dgm:pt modelId="{5292D287-065B-4445-B0D3-09AF8892DA2E}" type="pres">
      <dgm:prSet presAssocID="{E30F5352-D871-4172-AD5D-39FDDE1BEA2A}" presName="node" presStyleLbl="node1" presStyleIdx="3" presStyleCnt="5" custScaleY="114773" custLinFactNeighborY="-102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E6E7A8-1689-46B8-8735-C27DC4A5A007}" type="pres">
      <dgm:prSet presAssocID="{E30F5352-D871-4172-AD5D-39FDDE1BEA2A}" presName="invisiNode" presStyleLbl="node1" presStyleIdx="3" presStyleCnt="5"/>
      <dgm:spPr/>
    </dgm:pt>
    <dgm:pt modelId="{78823EF5-EE0D-434E-9743-0D514A4F9C03}" type="pres">
      <dgm:prSet presAssocID="{E30F5352-D871-4172-AD5D-39FDDE1BEA2A}" presName="imagNode" presStyleLbl="fgImgPlace1" presStyleIdx="3" presStyleCnt="5" custScaleX="104300" custScaleY="7765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0CC4AB3C-A792-4493-8AA3-B873F57229D3}" type="pres">
      <dgm:prSet presAssocID="{719D48C2-4AAB-4FC5-A059-5876184CF725}" presName="sibTrans" presStyleLbl="sibTrans2D1" presStyleIdx="0" presStyleCnt="0"/>
      <dgm:spPr/>
      <dgm:t>
        <a:bodyPr/>
        <a:lstStyle/>
        <a:p>
          <a:endParaRPr lang="en-US"/>
        </a:p>
      </dgm:t>
    </dgm:pt>
    <dgm:pt modelId="{59A6F25A-7A31-F246-A788-4D846755B7A4}" type="pres">
      <dgm:prSet presAssocID="{E57402FC-BE3D-AF49-B97D-B76D775DC371}" presName="compNode" presStyleCnt="0"/>
      <dgm:spPr/>
    </dgm:pt>
    <dgm:pt modelId="{3C3C5234-DFE5-E84B-844C-6B6AB42BF927}" type="pres">
      <dgm:prSet presAssocID="{E57402FC-BE3D-AF49-B97D-B76D775DC371}" presName="node" presStyleLbl="node1" presStyleIdx="4" presStyleCnt="5" custScaleY="114773" custLinFactNeighborX="-1562" custLinFactNeighborY="-102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C14EF2-96D3-E34F-8E33-A7B279676F5C}" type="pres">
      <dgm:prSet presAssocID="{E57402FC-BE3D-AF49-B97D-B76D775DC371}" presName="invisiNode" presStyleLbl="node1" presStyleIdx="4" presStyleCnt="5"/>
      <dgm:spPr/>
    </dgm:pt>
    <dgm:pt modelId="{31CC68EC-BA41-A44E-8074-85E0DBDBFA5A}" type="pres">
      <dgm:prSet presAssocID="{E57402FC-BE3D-AF49-B97D-B76D775DC371}" presName="imagNode" presStyleLbl="fgImgPlace1" presStyleIdx="4" presStyleCnt="5" custScaleX="104300" custScaleY="77651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</dgm:ptLst>
  <dgm:cxnLst>
    <dgm:cxn modelId="{0D3C3A3C-1C79-410F-83A3-23845A350A57}" type="presOf" srcId="{CF369D25-EC59-D441-853B-A4B6563029C1}" destId="{99A17331-0FD3-A54D-83EF-1E32C1FD8B36}" srcOrd="0" destOrd="0" presId="urn:microsoft.com/office/officeart/2005/8/layout/pList2"/>
    <dgm:cxn modelId="{0D5A5DC8-2552-400A-A190-CA883A3AE5C5}" srcId="{CF369D25-EC59-D441-853B-A4B6563029C1}" destId="{E30F5352-D871-4172-AD5D-39FDDE1BEA2A}" srcOrd="3" destOrd="0" parTransId="{8862474C-61A2-45A1-A716-A6C1C626C70D}" sibTransId="{719D48C2-4AAB-4FC5-A059-5876184CF725}"/>
    <dgm:cxn modelId="{8E89482A-74AD-4297-9228-7B5B759E180E}" type="presOf" srcId="{4541D15B-B21A-964C-8F27-0E831C54B7D1}" destId="{B4963922-B5CA-C443-A446-C1BAC21C9706}" srcOrd="0" destOrd="0" presId="urn:microsoft.com/office/officeart/2005/8/layout/pList2"/>
    <dgm:cxn modelId="{4E0E10EF-FE58-408D-B588-6C3F4EF2A118}" type="presOf" srcId="{0F082092-445E-CC48-81ED-0FDD2C534EAB}" destId="{4215C337-E5F1-D241-9E3C-DD6AAD10D756}" srcOrd="0" destOrd="0" presId="urn:microsoft.com/office/officeart/2005/8/layout/pList2"/>
    <dgm:cxn modelId="{206D495A-9913-424F-A478-9AC72EEA591F}" type="presOf" srcId="{E57402FC-BE3D-AF49-B97D-B76D775DC371}" destId="{3C3C5234-DFE5-E84B-844C-6B6AB42BF927}" srcOrd="0" destOrd="0" presId="urn:microsoft.com/office/officeart/2005/8/layout/pList2"/>
    <dgm:cxn modelId="{4028089E-4D2C-E341-928C-2DB2B1364B99}" srcId="{CF369D25-EC59-D441-853B-A4B6563029C1}" destId="{E57402FC-BE3D-AF49-B97D-B76D775DC371}" srcOrd="4" destOrd="0" parTransId="{85952633-CECC-1840-B6B4-8D7CE6074E06}" sibTransId="{3023F389-A360-5646-822A-D0CBDA50ED32}"/>
    <dgm:cxn modelId="{D29BEB7D-8F98-4A73-A227-6E589252719D}" type="presOf" srcId="{719D48C2-4AAB-4FC5-A059-5876184CF725}" destId="{0CC4AB3C-A792-4493-8AA3-B873F57229D3}" srcOrd="0" destOrd="0" presId="urn:microsoft.com/office/officeart/2005/8/layout/pList2"/>
    <dgm:cxn modelId="{1D78AB97-06AD-DC42-8E27-366E8E00A2B9}" srcId="{CF369D25-EC59-D441-853B-A4B6563029C1}" destId="{0937FC2B-CA0F-C647-8D59-1EEFD37E4EF2}" srcOrd="0" destOrd="0" parTransId="{C13BFDF3-968F-5E47-AC9F-CF1C3EF80DA6}" sibTransId="{4541D15B-B21A-964C-8F27-0E831C54B7D1}"/>
    <dgm:cxn modelId="{79AA32B7-1F36-442E-A73E-28609C314F32}" type="presOf" srcId="{D1C875B7-B98D-8F41-9635-386F969D0C92}" destId="{C250CD2C-CB03-454B-A5A3-036163A8E64A}" srcOrd="0" destOrd="0" presId="urn:microsoft.com/office/officeart/2005/8/layout/pList2"/>
    <dgm:cxn modelId="{707DEA7B-C972-401E-ABB3-79359D8782EF}" type="presOf" srcId="{AC04697A-7602-C843-84C9-D1D3AE6843AA}" destId="{C1340933-D8BA-3848-8F18-83450EBEB309}" srcOrd="0" destOrd="0" presId="urn:microsoft.com/office/officeart/2005/8/layout/pList2"/>
    <dgm:cxn modelId="{56E6FA83-3E32-9547-80D5-19CB25CB792F}" srcId="{CF369D25-EC59-D441-853B-A4B6563029C1}" destId="{0F082092-445E-CC48-81ED-0FDD2C534EAB}" srcOrd="1" destOrd="0" parTransId="{DE844FA4-FAC2-0344-9850-4835DAC334EE}" sibTransId="{AC04697A-7602-C843-84C9-D1D3AE6843AA}"/>
    <dgm:cxn modelId="{03DFBDBF-B895-40AA-8FF6-7A5C4F192470}" type="presOf" srcId="{9A90AE87-160C-1849-A7A5-72299439C032}" destId="{4DE2A39C-B99D-5442-A273-CE94E6A31617}" srcOrd="0" destOrd="0" presId="urn:microsoft.com/office/officeart/2005/8/layout/pList2"/>
    <dgm:cxn modelId="{895CD9F9-CD32-4A66-8BDA-B89A6A688423}" type="presOf" srcId="{E30F5352-D871-4172-AD5D-39FDDE1BEA2A}" destId="{5292D287-065B-4445-B0D3-09AF8892DA2E}" srcOrd="0" destOrd="0" presId="urn:microsoft.com/office/officeart/2005/8/layout/pList2"/>
    <dgm:cxn modelId="{D4237D38-4095-48E3-AF6F-E734E74EB805}" type="presOf" srcId="{0937FC2B-CA0F-C647-8D59-1EEFD37E4EF2}" destId="{57D477C1-5BC4-A54F-AA19-01EC760C6145}" srcOrd="0" destOrd="0" presId="urn:microsoft.com/office/officeart/2005/8/layout/pList2"/>
    <dgm:cxn modelId="{385B8B5D-22A3-0147-A93E-224AD6E1A4EF}" srcId="{CF369D25-EC59-D441-853B-A4B6563029C1}" destId="{D1C875B7-B98D-8F41-9635-386F969D0C92}" srcOrd="2" destOrd="0" parTransId="{C2485FCF-E56A-CA4B-8E82-C1411C7DE3EB}" sibTransId="{9A90AE87-160C-1849-A7A5-72299439C032}"/>
    <dgm:cxn modelId="{0A822A75-1212-49EB-9B39-D8B9B8FC5BB7}" type="presParOf" srcId="{99A17331-0FD3-A54D-83EF-1E32C1FD8B36}" destId="{FC553820-C1A2-414C-9EC0-AB0892A0ECCD}" srcOrd="0" destOrd="0" presId="urn:microsoft.com/office/officeart/2005/8/layout/pList2"/>
    <dgm:cxn modelId="{132B689F-5FA8-438B-AEF1-754825A24A59}" type="presParOf" srcId="{99A17331-0FD3-A54D-83EF-1E32C1FD8B36}" destId="{0B1DAD15-493D-E844-B1A4-BB1500A03AE8}" srcOrd="1" destOrd="0" presId="urn:microsoft.com/office/officeart/2005/8/layout/pList2"/>
    <dgm:cxn modelId="{A2F2666C-84DC-469C-B1EE-37F5D6939A58}" type="presParOf" srcId="{0B1DAD15-493D-E844-B1A4-BB1500A03AE8}" destId="{2A7BC747-C0E3-6746-A400-7E992A10FF03}" srcOrd="0" destOrd="0" presId="urn:microsoft.com/office/officeart/2005/8/layout/pList2"/>
    <dgm:cxn modelId="{22C99481-2223-4B6A-8465-14EE1073010E}" type="presParOf" srcId="{2A7BC747-C0E3-6746-A400-7E992A10FF03}" destId="{57D477C1-5BC4-A54F-AA19-01EC760C6145}" srcOrd="0" destOrd="0" presId="urn:microsoft.com/office/officeart/2005/8/layout/pList2"/>
    <dgm:cxn modelId="{7CC98EF3-6BEF-4707-9AB1-F5B4A64C35C0}" type="presParOf" srcId="{2A7BC747-C0E3-6746-A400-7E992A10FF03}" destId="{1777932E-E528-2444-B64E-8B78A020316C}" srcOrd="1" destOrd="0" presId="urn:microsoft.com/office/officeart/2005/8/layout/pList2"/>
    <dgm:cxn modelId="{C5C2E424-074C-474E-8160-C51576EE82EF}" type="presParOf" srcId="{2A7BC747-C0E3-6746-A400-7E992A10FF03}" destId="{7910E3AB-EF36-0847-83C5-ED4D0263B30B}" srcOrd="2" destOrd="0" presId="urn:microsoft.com/office/officeart/2005/8/layout/pList2"/>
    <dgm:cxn modelId="{08542096-BCB8-494A-9DC8-DE630D947733}" type="presParOf" srcId="{0B1DAD15-493D-E844-B1A4-BB1500A03AE8}" destId="{B4963922-B5CA-C443-A446-C1BAC21C9706}" srcOrd="1" destOrd="0" presId="urn:microsoft.com/office/officeart/2005/8/layout/pList2"/>
    <dgm:cxn modelId="{78144D10-6512-4717-8406-BDB78694104A}" type="presParOf" srcId="{0B1DAD15-493D-E844-B1A4-BB1500A03AE8}" destId="{9E6C260D-9BDB-AA41-86AA-1ECB7A5E960E}" srcOrd="2" destOrd="0" presId="urn:microsoft.com/office/officeart/2005/8/layout/pList2"/>
    <dgm:cxn modelId="{6B90D8E8-694E-4537-A172-FE9C0433A8AB}" type="presParOf" srcId="{9E6C260D-9BDB-AA41-86AA-1ECB7A5E960E}" destId="{4215C337-E5F1-D241-9E3C-DD6AAD10D756}" srcOrd="0" destOrd="0" presId="urn:microsoft.com/office/officeart/2005/8/layout/pList2"/>
    <dgm:cxn modelId="{B621334B-D666-4DDE-8423-219FCBD900DF}" type="presParOf" srcId="{9E6C260D-9BDB-AA41-86AA-1ECB7A5E960E}" destId="{09E3E9A3-B42A-8043-A613-8A5CB82EFA2E}" srcOrd="1" destOrd="0" presId="urn:microsoft.com/office/officeart/2005/8/layout/pList2"/>
    <dgm:cxn modelId="{5F8A05FC-0C19-4DE1-8AF7-F6C373ED9728}" type="presParOf" srcId="{9E6C260D-9BDB-AA41-86AA-1ECB7A5E960E}" destId="{CBED7561-6DC7-1247-BFCF-A567158D0452}" srcOrd="2" destOrd="0" presId="urn:microsoft.com/office/officeart/2005/8/layout/pList2"/>
    <dgm:cxn modelId="{F92214E5-23DC-45C0-BF75-C38A633E6DAE}" type="presParOf" srcId="{0B1DAD15-493D-E844-B1A4-BB1500A03AE8}" destId="{C1340933-D8BA-3848-8F18-83450EBEB309}" srcOrd="3" destOrd="0" presId="urn:microsoft.com/office/officeart/2005/8/layout/pList2"/>
    <dgm:cxn modelId="{B2A490CA-A592-491A-A1B3-4B7DE1033A1B}" type="presParOf" srcId="{0B1DAD15-493D-E844-B1A4-BB1500A03AE8}" destId="{56D8EF99-6342-1449-AB69-49B1143BCFF8}" srcOrd="4" destOrd="0" presId="urn:microsoft.com/office/officeart/2005/8/layout/pList2"/>
    <dgm:cxn modelId="{3D8A1AB4-CD8B-437D-BC61-16F4F7C83D47}" type="presParOf" srcId="{56D8EF99-6342-1449-AB69-49B1143BCFF8}" destId="{C250CD2C-CB03-454B-A5A3-036163A8E64A}" srcOrd="0" destOrd="0" presId="urn:microsoft.com/office/officeart/2005/8/layout/pList2"/>
    <dgm:cxn modelId="{0D5AA121-8478-40DF-BD77-D0AF5183CF01}" type="presParOf" srcId="{56D8EF99-6342-1449-AB69-49B1143BCFF8}" destId="{29CEEA60-EBAA-BA4E-9935-C0034319A2E5}" srcOrd="1" destOrd="0" presId="urn:microsoft.com/office/officeart/2005/8/layout/pList2"/>
    <dgm:cxn modelId="{CAC1764C-0E91-4FC7-9C4E-CE008E084D1A}" type="presParOf" srcId="{56D8EF99-6342-1449-AB69-49B1143BCFF8}" destId="{FB5E8A79-1A95-404F-A3C3-C107024F8338}" srcOrd="2" destOrd="0" presId="urn:microsoft.com/office/officeart/2005/8/layout/pList2"/>
    <dgm:cxn modelId="{CE15C751-F7FE-4EA4-AA91-909DC90046C8}" type="presParOf" srcId="{0B1DAD15-493D-E844-B1A4-BB1500A03AE8}" destId="{4DE2A39C-B99D-5442-A273-CE94E6A31617}" srcOrd="5" destOrd="0" presId="urn:microsoft.com/office/officeart/2005/8/layout/pList2"/>
    <dgm:cxn modelId="{1BA17CBA-8DFF-4CF9-ADAB-7ED5FDC8D30F}" type="presParOf" srcId="{0B1DAD15-493D-E844-B1A4-BB1500A03AE8}" destId="{F21F8A1A-EC67-4CD6-8B40-91F8E5C6FB4A}" srcOrd="6" destOrd="0" presId="urn:microsoft.com/office/officeart/2005/8/layout/pList2"/>
    <dgm:cxn modelId="{68997969-D9FF-4867-929F-11BAF4C14CDA}" type="presParOf" srcId="{F21F8A1A-EC67-4CD6-8B40-91F8E5C6FB4A}" destId="{5292D287-065B-4445-B0D3-09AF8892DA2E}" srcOrd="0" destOrd="0" presId="urn:microsoft.com/office/officeart/2005/8/layout/pList2"/>
    <dgm:cxn modelId="{7BD1B7DE-F634-448A-BF1D-AEF700D349A5}" type="presParOf" srcId="{F21F8A1A-EC67-4CD6-8B40-91F8E5C6FB4A}" destId="{BCE6E7A8-1689-46B8-8735-C27DC4A5A007}" srcOrd="1" destOrd="0" presId="urn:microsoft.com/office/officeart/2005/8/layout/pList2"/>
    <dgm:cxn modelId="{3475D821-78B5-499C-8E2F-B63DA41F5B7F}" type="presParOf" srcId="{F21F8A1A-EC67-4CD6-8B40-91F8E5C6FB4A}" destId="{78823EF5-EE0D-434E-9743-0D514A4F9C03}" srcOrd="2" destOrd="0" presId="urn:microsoft.com/office/officeart/2005/8/layout/pList2"/>
    <dgm:cxn modelId="{43FF2EB7-86EA-4D7F-BDE4-5E2FEF1FCE9B}" type="presParOf" srcId="{0B1DAD15-493D-E844-B1A4-BB1500A03AE8}" destId="{0CC4AB3C-A792-4493-8AA3-B873F57229D3}" srcOrd="7" destOrd="0" presId="urn:microsoft.com/office/officeart/2005/8/layout/pList2"/>
    <dgm:cxn modelId="{7D14208F-FA62-4EE1-BB7E-E623C343F0C7}" type="presParOf" srcId="{0B1DAD15-493D-E844-B1A4-BB1500A03AE8}" destId="{59A6F25A-7A31-F246-A788-4D846755B7A4}" srcOrd="8" destOrd="0" presId="urn:microsoft.com/office/officeart/2005/8/layout/pList2"/>
    <dgm:cxn modelId="{B0C4BA19-734E-45B4-BAEB-9F61EB5C5FF4}" type="presParOf" srcId="{59A6F25A-7A31-F246-A788-4D846755B7A4}" destId="{3C3C5234-DFE5-E84B-844C-6B6AB42BF927}" srcOrd="0" destOrd="0" presId="urn:microsoft.com/office/officeart/2005/8/layout/pList2"/>
    <dgm:cxn modelId="{C69F3F6D-D700-4F8C-98A9-EA85E4AAABA1}" type="presParOf" srcId="{59A6F25A-7A31-F246-A788-4D846755B7A4}" destId="{2CC14EF2-96D3-E34F-8E33-A7B279676F5C}" srcOrd="1" destOrd="0" presId="urn:microsoft.com/office/officeart/2005/8/layout/pList2"/>
    <dgm:cxn modelId="{624C9299-80B5-4C2D-8027-AFCCA122608F}" type="presParOf" srcId="{59A6F25A-7A31-F246-A788-4D846755B7A4}" destId="{31CC68EC-BA41-A44E-8074-85E0DBDBFA5A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C553820-C1A2-414C-9EC0-AB0892A0ECCD}">
      <dsp:nvSpPr>
        <dsp:cNvPr id="0" name=""/>
        <dsp:cNvSpPr/>
      </dsp:nvSpPr>
      <dsp:spPr>
        <a:xfrm>
          <a:off x="0" y="396872"/>
          <a:ext cx="8366125" cy="1492254"/>
        </a:xfrm>
        <a:prstGeom prst="roundRect">
          <a:avLst>
            <a:gd name="adj" fmla="val 10000"/>
          </a:avLst>
        </a:prstGeom>
        <a:noFill/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10E3AB-EF36-0847-83C5-ED4D0263B30B}">
      <dsp:nvSpPr>
        <dsp:cNvPr id="0" name=""/>
        <dsp:cNvSpPr/>
      </dsp:nvSpPr>
      <dsp:spPr>
        <a:xfrm>
          <a:off x="254289" y="201610"/>
          <a:ext cx="1432290" cy="167639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7D477C1-5BC4-A54F-AA19-01EC760C6145}">
      <dsp:nvSpPr>
        <dsp:cNvPr id="0" name=""/>
        <dsp:cNvSpPr/>
      </dsp:nvSpPr>
      <dsp:spPr>
        <a:xfrm rot="10800000">
          <a:off x="254289" y="1690772"/>
          <a:ext cx="1432290" cy="3206756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Arial" pitchFamily="34" charset="0"/>
              <a:cs typeface="Arial" pitchFamily="34" charset="0"/>
            </a:rPr>
            <a:t>Goal 1:  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Arial" pitchFamily="34" charset="0"/>
              <a:cs typeface="Arial" pitchFamily="34" charset="0"/>
            </a:rPr>
            <a:t>Improve safety and quality performance</a:t>
          </a:r>
          <a:endParaRPr lang="en-US" sz="1400" kern="1200" dirty="0"/>
        </a:p>
      </dsp:txBody>
      <dsp:txXfrm rot="10800000">
        <a:off x="254289" y="1690772"/>
        <a:ext cx="1432290" cy="3206756"/>
      </dsp:txXfrm>
    </dsp:sp>
    <dsp:sp modelId="{CBED7561-6DC7-1247-BFCF-A567158D0452}">
      <dsp:nvSpPr>
        <dsp:cNvPr id="0" name=""/>
        <dsp:cNvSpPr/>
      </dsp:nvSpPr>
      <dsp:spPr>
        <a:xfrm>
          <a:off x="1829809" y="201610"/>
          <a:ext cx="1432290" cy="167639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215C337-E5F1-D241-9E3C-DD6AAD10D756}">
      <dsp:nvSpPr>
        <dsp:cNvPr id="0" name=""/>
        <dsp:cNvSpPr/>
      </dsp:nvSpPr>
      <dsp:spPr>
        <a:xfrm rot="10800000">
          <a:off x="1829809" y="1690772"/>
          <a:ext cx="1432290" cy="3206756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Arial" pitchFamily="34" charset="0"/>
              <a:cs typeface="Arial" pitchFamily="34" charset="0"/>
            </a:rPr>
            <a:t>Goal 2:  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Arial" pitchFamily="34" charset="0"/>
              <a:cs typeface="Arial" pitchFamily="34" charset="0"/>
            </a:rPr>
            <a:t>Reduce the life cycle cost and risks of the nuclear legacy cleanup </a:t>
          </a:r>
          <a:endParaRPr lang="en-US" sz="1400" kern="1200" dirty="0"/>
        </a:p>
      </dsp:txBody>
      <dsp:txXfrm rot="10800000">
        <a:off x="1829809" y="1690772"/>
        <a:ext cx="1432290" cy="3206756"/>
      </dsp:txXfrm>
    </dsp:sp>
    <dsp:sp modelId="{FB5E8A79-1A95-404F-A3C3-C107024F8338}">
      <dsp:nvSpPr>
        <dsp:cNvPr id="0" name=""/>
        <dsp:cNvSpPr/>
      </dsp:nvSpPr>
      <dsp:spPr>
        <a:xfrm>
          <a:off x="3405328" y="201610"/>
          <a:ext cx="1432290" cy="167639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250CD2C-CB03-454B-A5A3-036163A8E64A}">
      <dsp:nvSpPr>
        <dsp:cNvPr id="0" name=""/>
        <dsp:cNvSpPr/>
      </dsp:nvSpPr>
      <dsp:spPr>
        <a:xfrm rot="10800000">
          <a:off x="3405328" y="1690772"/>
          <a:ext cx="1432290" cy="3206756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Arial" pitchFamily="34" charset="0"/>
              <a:cs typeface="Arial" pitchFamily="34" charset="0"/>
            </a:rPr>
            <a:t>Goal 3:  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Arial" pitchFamily="34" charset="0"/>
              <a:cs typeface="Arial" pitchFamily="34" charset="0"/>
            </a:rPr>
            <a:t>Improvement of project, budget, and contract management </a:t>
          </a:r>
          <a:endParaRPr lang="en-US" sz="1400" kern="1200" dirty="0"/>
        </a:p>
      </dsp:txBody>
      <dsp:txXfrm rot="10800000">
        <a:off x="3405328" y="1690772"/>
        <a:ext cx="1432290" cy="3206756"/>
      </dsp:txXfrm>
    </dsp:sp>
    <dsp:sp modelId="{78823EF5-EE0D-434E-9743-0D514A4F9C03}">
      <dsp:nvSpPr>
        <dsp:cNvPr id="0" name=""/>
        <dsp:cNvSpPr/>
      </dsp:nvSpPr>
      <dsp:spPr>
        <a:xfrm>
          <a:off x="4980848" y="388939"/>
          <a:ext cx="1493878" cy="130174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292D287-065B-4445-B0D3-09AF8892DA2E}">
      <dsp:nvSpPr>
        <dsp:cNvPr id="0" name=""/>
        <dsp:cNvSpPr/>
      </dsp:nvSpPr>
      <dsp:spPr>
        <a:xfrm rot="10800000">
          <a:off x="5011642" y="1690772"/>
          <a:ext cx="1432290" cy="3206756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Arial" pitchFamily="34" charset="0"/>
              <a:cs typeface="Arial" pitchFamily="34" charset="0"/>
            </a:rPr>
            <a:t>Goal 4:  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Arial" pitchFamily="34" charset="0"/>
              <a:cs typeface="Arial" pitchFamily="34" charset="0"/>
            </a:rPr>
            <a:t>Achieve excellence in management and leadership </a:t>
          </a:r>
          <a:endParaRPr lang="en-US" sz="1400" kern="1200" dirty="0">
            <a:latin typeface="Arial" pitchFamily="34" charset="0"/>
            <a:cs typeface="Arial" pitchFamily="34" charset="0"/>
          </a:endParaRPr>
        </a:p>
      </dsp:txBody>
      <dsp:txXfrm rot="10800000">
        <a:off x="5011642" y="1690772"/>
        <a:ext cx="1432290" cy="3206756"/>
      </dsp:txXfrm>
    </dsp:sp>
    <dsp:sp modelId="{31CC68EC-BA41-A44E-8074-85E0DBDBFA5A}">
      <dsp:nvSpPr>
        <dsp:cNvPr id="0" name=""/>
        <dsp:cNvSpPr/>
      </dsp:nvSpPr>
      <dsp:spPr>
        <a:xfrm>
          <a:off x="6617956" y="388939"/>
          <a:ext cx="1493878" cy="130174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C3C5234-DFE5-E84B-844C-6B6AB42BF927}">
      <dsp:nvSpPr>
        <dsp:cNvPr id="0" name=""/>
        <dsp:cNvSpPr/>
      </dsp:nvSpPr>
      <dsp:spPr>
        <a:xfrm rot="10800000">
          <a:off x="6626378" y="1690772"/>
          <a:ext cx="1432290" cy="3206756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Arial" pitchFamily="34" charset="0"/>
              <a:cs typeface="Arial" pitchFamily="34" charset="0"/>
            </a:rPr>
            <a:t>Goal 5:  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Arial" pitchFamily="34" charset="0"/>
              <a:cs typeface="Arial" pitchFamily="34" charset="0"/>
            </a:rPr>
            <a:t>Execute the EM Mission in a sustainable manner</a:t>
          </a:r>
        </a:p>
      </dsp:txBody>
      <dsp:txXfrm rot="10800000">
        <a:off x="6626378" y="1690772"/>
        <a:ext cx="1432290" cy="32067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029075" cy="35083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741" y="0"/>
            <a:ext cx="4029075" cy="35083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10BD9F12-9A92-FA4A-BC4B-1F95451F4B57}" type="datetimeFigureOut">
              <a:rPr lang="en-US" smtClean="0"/>
              <a:pPr/>
              <a:t>4/2/2012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6657975"/>
            <a:ext cx="4029075" cy="350838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741" y="6657975"/>
            <a:ext cx="4029075" cy="350838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CF2FF47B-3F53-9947-A586-5EDFBA362B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493191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1" y="0"/>
            <a:ext cx="4028440" cy="351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58" tIns="46578" rIns="93158" bIns="46578" numCol="1" anchor="t" anchorCtr="0" compatLnSpc="1">
            <a:prstTxWarp prst="textNoShape">
              <a:avLst/>
            </a:prstTxWarp>
          </a:bodyPr>
          <a:lstStyle>
            <a:lvl1pPr defTabSz="931667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5265809" y="0"/>
            <a:ext cx="4028440" cy="351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58" tIns="46578" rIns="93158" bIns="46578" numCol="1" anchor="t" anchorCtr="0" compatLnSpc="1">
            <a:prstTxWarp prst="textNoShape">
              <a:avLst/>
            </a:prstTxWarp>
          </a:bodyPr>
          <a:lstStyle>
            <a:lvl1pPr algn="r" defTabSz="931667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DC66304B-696B-49E9-AAA8-F8E8D01B7B9A}" type="datetimeFigureOut">
              <a:rPr lang="en-US"/>
              <a:pPr>
                <a:defRPr/>
              </a:pPr>
              <a:t>4/2/2012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4013" y="525463"/>
            <a:ext cx="3508375" cy="26304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1" tIns="45711" rIns="91421" bIns="45711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929640" y="3330123"/>
            <a:ext cx="7437120" cy="315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58" tIns="46578" rIns="93158" bIns="465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1" y="6659043"/>
            <a:ext cx="4028440" cy="35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58" tIns="46578" rIns="93158" bIns="46578" numCol="1" anchor="b" anchorCtr="0" compatLnSpc="1">
            <a:prstTxWarp prst="textNoShape">
              <a:avLst/>
            </a:prstTxWarp>
          </a:bodyPr>
          <a:lstStyle>
            <a:lvl1pPr defTabSz="931667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5265809" y="6659043"/>
            <a:ext cx="4028440" cy="35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58" tIns="46578" rIns="93158" bIns="46578" numCol="1" anchor="b" anchorCtr="0" compatLnSpc="1">
            <a:prstTxWarp prst="textNoShape">
              <a:avLst/>
            </a:prstTxWarp>
          </a:bodyPr>
          <a:lstStyle>
            <a:lvl1pPr algn="r" defTabSz="931667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13E3239C-A1A9-4864-8A71-8772AF8D97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767723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96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99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987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98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982" algn="l" defTabSz="9139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980" algn="l" defTabSz="9139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975" algn="l" defTabSz="9139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971" algn="l" defTabSz="9139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94013" y="525463"/>
            <a:ext cx="3508375" cy="26304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C1C348-C518-4555-96F4-C7BA58248B2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E3239C-A1A9-4864-8A71-8772AF8D97AC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chemeClr val="tx1"/>
                </a:solidFill>
                <a:latin typeface="Helvetica Neue"/>
                <a:ea typeface="ヒラギノ角ゴ ProN W3"/>
                <a:cs typeface="ヒラギノ角ゴ ProN W3"/>
                <a:sym typeface="Helvetica Neue"/>
              </a:defRPr>
            </a:lvl1pPr>
            <a:lvl2pPr marL="742874" indent="-285721" eaLnBrk="0" hangingPunct="0">
              <a:defRPr sz="1400">
                <a:solidFill>
                  <a:schemeClr val="tx1"/>
                </a:solidFill>
                <a:latin typeface="Helvetica Neue"/>
                <a:ea typeface="ヒラギノ角ゴ ProN W3"/>
                <a:cs typeface="ヒラギノ角ゴ ProN W3"/>
                <a:sym typeface="Helvetica Neue"/>
              </a:defRPr>
            </a:lvl2pPr>
            <a:lvl3pPr marL="1142883" indent="-228576" eaLnBrk="0" hangingPunct="0">
              <a:defRPr sz="1400">
                <a:solidFill>
                  <a:schemeClr val="tx1"/>
                </a:solidFill>
                <a:latin typeface="Helvetica Neue"/>
                <a:ea typeface="ヒラギノ角ゴ ProN W3"/>
                <a:cs typeface="ヒラギノ角ゴ ProN W3"/>
                <a:sym typeface="Helvetica Neue"/>
              </a:defRPr>
            </a:lvl3pPr>
            <a:lvl4pPr marL="1600036" indent="-228576" eaLnBrk="0" hangingPunct="0">
              <a:defRPr sz="1400">
                <a:solidFill>
                  <a:schemeClr val="tx1"/>
                </a:solidFill>
                <a:latin typeface="Helvetica Neue"/>
                <a:ea typeface="ヒラギノ角ゴ ProN W3"/>
                <a:cs typeface="ヒラギノ角ゴ ProN W3"/>
                <a:sym typeface="Helvetica Neue"/>
              </a:defRPr>
            </a:lvl4pPr>
            <a:lvl5pPr marL="2057189" indent="-228576" eaLnBrk="0" hangingPunct="0">
              <a:defRPr sz="1400">
                <a:solidFill>
                  <a:schemeClr val="tx1"/>
                </a:solidFill>
                <a:latin typeface="Helvetica Neue"/>
                <a:ea typeface="ヒラギノ角ゴ ProN W3"/>
                <a:cs typeface="ヒラギノ角ゴ ProN W3"/>
                <a:sym typeface="Helvetica Neue"/>
              </a:defRPr>
            </a:lvl5pPr>
            <a:lvl6pPr marL="2514343" indent="-228576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Neue"/>
                <a:ea typeface="ヒラギノ角ゴ ProN W3"/>
                <a:cs typeface="ヒラギノ角ゴ ProN W3"/>
                <a:sym typeface="Helvetica Neue"/>
              </a:defRPr>
            </a:lvl6pPr>
            <a:lvl7pPr marL="2971496" indent="-228576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Neue"/>
                <a:ea typeface="ヒラギノ角ゴ ProN W3"/>
                <a:cs typeface="ヒラギノ角ゴ ProN W3"/>
                <a:sym typeface="Helvetica Neue"/>
              </a:defRPr>
            </a:lvl7pPr>
            <a:lvl8pPr marL="3428649" indent="-228576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Neue"/>
                <a:ea typeface="ヒラギノ角ゴ ProN W3"/>
                <a:cs typeface="ヒラギノ角ゴ ProN W3"/>
                <a:sym typeface="Helvetica Neue"/>
              </a:defRPr>
            </a:lvl8pPr>
            <a:lvl9pPr marL="3885802" indent="-228576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Neue"/>
                <a:ea typeface="ヒラギノ角ゴ ProN W3"/>
                <a:cs typeface="ヒラギノ角ゴ ProN W3"/>
                <a:sym typeface="Helvetica Neue"/>
              </a:defRPr>
            </a:lvl9pPr>
          </a:lstStyle>
          <a:p>
            <a:pPr eaLnBrk="1" hangingPunct="1"/>
            <a:fld id="{B5AEFCE4-D4D6-4658-9675-EB04306331D1}" type="slidenum">
              <a:rPr lang="en-US" sz="1200" smtClean="0"/>
              <a:pPr eaLnBrk="1" hangingPunct="1"/>
              <a:t>14</a:t>
            </a:fld>
            <a:endParaRPr lang="en-US" sz="1200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chemeClr val="tx1"/>
                </a:solidFill>
                <a:latin typeface="Helvetica Neue"/>
                <a:ea typeface="ヒラギノ角ゴ ProN W3"/>
                <a:cs typeface="ヒラギノ角ゴ ProN W3"/>
                <a:sym typeface="Helvetica Neue"/>
              </a:defRPr>
            </a:lvl1pPr>
            <a:lvl2pPr marL="742874" indent="-285721" eaLnBrk="0" hangingPunct="0">
              <a:defRPr sz="1400">
                <a:solidFill>
                  <a:schemeClr val="tx1"/>
                </a:solidFill>
                <a:latin typeface="Helvetica Neue"/>
                <a:ea typeface="ヒラギノ角ゴ ProN W3"/>
                <a:cs typeface="ヒラギノ角ゴ ProN W3"/>
                <a:sym typeface="Helvetica Neue"/>
              </a:defRPr>
            </a:lvl2pPr>
            <a:lvl3pPr marL="1142883" indent="-228576" eaLnBrk="0" hangingPunct="0">
              <a:defRPr sz="1400">
                <a:solidFill>
                  <a:schemeClr val="tx1"/>
                </a:solidFill>
                <a:latin typeface="Helvetica Neue"/>
                <a:ea typeface="ヒラギノ角ゴ ProN W3"/>
                <a:cs typeface="ヒラギノ角ゴ ProN W3"/>
                <a:sym typeface="Helvetica Neue"/>
              </a:defRPr>
            </a:lvl3pPr>
            <a:lvl4pPr marL="1600036" indent="-228576" eaLnBrk="0" hangingPunct="0">
              <a:defRPr sz="1400">
                <a:solidFill>
                  <a:schemeClr val="tx1"/>
                </a:solidFill>
                <a:latin typeface="Helvetica Neue"/>
                <a:ea typeface="ヒラギノ角ゴ ProN W3"/>
                <a:cs typeface="ヒラギノ角ゴ ProN W3"/>
                <a:sym typeface="Helvetica Neue"/>
              </a:defRPr>
            </a:lvl4pPr>
            <a:lvl5pPr marL="2057189" indent="-228576" eaLnBrk="0" hangingPunct="0">
              <a:defRPr sz="1400">
                <a:solidFill>
                  <a:schemeClr val="tx1"/>
                </a:solidFill>
                <a:latin typeface="Helvetica Neue"/>
                <a:ea typeface="ヒラギノ角ゴ ProN W3"/>
                <a:cs typeface="ヒラギノ角ゴ ProN W3"/>
                <a:sym typeface="Helvetica Neue"/>
              </a:defRPr>
            </a:lvl5pPr>
            <a:lvl6pPr marL="2514343" indent="-228576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Neue"/>
                <a:ea typeface="ヒラギノ角ゴ ProN W3"/>
                <a:cs typeface="ヒラギノ角ゴ ProN W3"/>
                <a:sym typeface="Helvetica Neue"/>
              </a:defRPr>
            </a:lvl6pPr>
            <a:lvl7pPr marL="2971496" indent="-228576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Neue"/>
                <a:ea typeface="ヒラギノ角ゴ ProN W3"/>
                <a:cs typeface="ヒラギノ角ゴ ProN W3"/>
                <a:sym typeface="Helvetica Neue"/>
              </a:defRPr>
            </a:lvl7pPr>
            <a:lvl8pPr marL="3428649" indent="-228576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Neue"/>
                <a:ea typeface="ヒラギノ角ゴ ProN W3"/>
                <a:cs typeface="ヒラギノ角ゴ ProN W3"/>
                <a:sym typeface="Helvetica Neue"/>
              </a:defRPr>
            </a:lvl8pPr>
            <a:lvl9pPr marL="3885802" indent="-228576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Neue"/>
                <a:ea typeface="ヒラギノ角ゴ ProN W3"/>
                <a:cs typeface="ヒラギノ角ゴ ProN W3"/>
                <a:sym typeface="Helvetica Neue"/>
              </a:defRPr>
            </a:lvl9pPr>
          </a:lstStyle>
          <a:p>
            <a:pPr eaLnBrk="1" hangingPunct="1"/>
            <a:fld id="{DA56AC1E-28FD-40AE-B0C5-94FDB4A6E1D2}" type="slidenum">
              <a:rPr lang="en-US" sz="1200" smtClean="0"/>
              <a:pPr eaLnBrk="1" hangingPunct="1"/>
              <a:t>16</a:t>
            </a:fld>
            <a:endParaRPr lang="en-US" sz="1200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chemeClr val="tx1"/>
                </a:solidFill>
                <a:latin typeface="Helvetica Neue"/>
                <a:ea typeface="ヒラギノ角ゴ ProN W3"/>
                <a:cs typeface="ヒラギノ角ゴ ProN W3"/>
                <a:sym typeface="Helvetica Neue"/>
              </a:defRPr>
            </a:lvl1pPr>
            <a:lvl2pPr marL="742874" indent="-285721" eaLnBrk="0" hangingPunct="0">
              <a:defRPr sz="1400">
                <a:solidFill>
                  <a:schemeClr val="tx1"/>
                </a:solidFill>
                <a:latin typeface="Helvetica Neue"/>
                <a:ea typeface="ヒラギノ角ゴ ProN W3"/>
                <a:cs typeface="ヒラギノ角ゴ ProN W3"/>
                <a:sym typeface="Helvetica Neue"/>
              </a:defRPr>
            </a:lvl2pPr>
            <a:lvl3pPr marL="1142883" indent="-228576" eaLnBrk="0" hangingPunct="0">
              <a:defRPr sz="1400">
                <a:solidFill>
                  <a:schemeClr val="tx1"/>
                </a:solidFill>
                <a:latin typeface="Helvetica Neue"/>
                <a:ea typeface="ヒラギノ角ゴ ProN W3"/>
                <a:cs typeface="ヒラギノ角ゴ ProN W3"/>
                <a:sym typeface="Helvetica Neue"/>
              </a:defRPr>
            </a:lvl3pPr>
            <a:lvl4pPr marL="1600036" indent="-228576" eaLnBrk="0" hangingPunct="0">
              <a:defRPr sz="1400">
                <a:solidFill>
                  <a:schemeClr val="tx1"/>
                </a:solidFill>
                <a:latin typeface="Helvetica Neue"/>
                <a:ea typeface="ヒラギノ角ゴ ProN W3"/>
                <a:cs typeface="ヒラギノ角ゴ ProN W3"/>
                <a:sym typeface="Helvetica Neue"/>
              </a:defRPr>
            </a:lvl4pPr>
            <a:lvl5pPr marL="2057189" indent="-228576" eaLnBrk="0" hangingPunct="0">
              <a:defRPr sz="1400">
                <a:solidFill>
                  <a:schemeClr val="tx1"/>
                </a:solidFill>
                <a:latin typeface="Helvetica Neue"/>
                <a:ea typeface="ヒラギノ角ゴ ProN W3"/>
                <a:cs typeface="ヒラギノ角ゴ ProN W3"/>
                <a:sym typeface="Helvetica Neue"/>
              </a:defRPr>
            </a:lvl5pPr>
            <a:lvl6pPr marL="2514343" indent="-228576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Neue"/>
                <a:ea typeface="ヒラギノ角ゴ ProN W3"/>
                <a:cs typeface="ヒラギノ角ゴ ProN W3"/>
                <a:sym typeface="Helvetica Neue"/>
              </a:defRPr>
            </a:lvl6pPr>
            <a:lvl7pPr marL="2971496" indent="-228576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Neue"/>
                <a:ea typeface="ヒラギノ角ゴ ProN W3"/>
                <a:cs typeface="ヒラギノ角ゴ ProN W3"/>
                <a:sym typeface="Helvetica Neue"/>
              </a:defRPr>
            </a:lvl7pPr>
            <a:lvl8pPr marL="3428649" indent="-228576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Neue"/>
                <a:ea typeface="ヒラギノ角ゴ ProN W3"/>
                <a:cs typeface="ヒラギノ角ゴ ProN W3"/>
                <a:sym typeface="Helvetica Neue"/>
              </a:defRPr>
            </a:lvl8pPr>
            <a:lvl9pPr marL="3885802" indent="-228576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Neue"/>
                <a:ea typeface="ヒラギノ角ゴ ProN W3"/>
                <a:cs typeface="ヒラギノ角ゴ ProN W3"/>
                <a:sym typeface="Helvetica Neue"/>
              </a:defRPr>
            </a:lvl9pPr>
          </a:lstStyle>
          <a:p>
            <a:pPr eaLnBrk="1" hangingPunct="1"/>
            <a:fld id="{C43757D2-9E3C-46EF-B8FD-4B5E3ED92F68}" type="slidenum">
              <a:rPr lang="en-US" sz="1200" smtClean="0"/>
              <a:pPr eaLnBrk="1" hangingPunct="1"/>
              <a:t>2</a:t>
            </a:fld>
            <a:endParaRPr lang="en-US" sz="1200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chemeClr val="tx1"/>
                </a:solidFill>
                <a:latin typeface="Helvetica Neue"/>
                <a:ea typeface="ヒラギノ角ゴ ProN W3"/>
                <a:cs typeface="ヒラギノ角ゴ ProN W3"/>
                <a:sym typeface="Helvetica Neue"/>
              </a:defRPr>
            </a:lvl1pPr>
            <a:lvl2pPr marL="742874" indent="-285721" eaLnBrk="0" hangingPunct="0">
              <a:defRPr sz="1400">
                <a:solidFill>
                  <a:schemeClr val="tx1"/>
                </a:solidFill>
                <a:latin typeface="Helvetica Neue"/>
                <a:ea typeface="ヒラギノ角ゴ ProN W3"/>
                <a:cs typeface="ヒラギノ角ゴ ProN W3"/>
                <a:sym typeface="Helvetica Neue"/>
              </a:defRPr>
            </a:lvl2pPr>
            <a:lvl3pPr marL="1142883" indent="-228576" eaLnBrk="0" hangingPunct="0">
              <a:defRPr sz="1400">
                <a:solidFill>
                  <a:schemeClr val="tx1"/>
                </a:solidFill>
                <a:latin typeface="Helvetica Neue"/>
                <a:ea typeface="ヒラギノ角ゴ ProN W3"/>
                <a:cs typeface="ヒラギノ角ゴ ProN W3"/>
                <a:sym typeface="Helvetica Neue"/>
              </a:defRPr>
            </a:lvl3pPr>
            <a:lvl4pPr marL="1600036" indent="-228576" eaLnBrk="0" hangingPunct="0">
              <a:defRPr sz="1400">
                <a:solidFill>
                  <a:schemeClr val="tx1"/>
                </a:solidFill>
                <a:latin typeface="Helvetica Neue"/>
                <a:ea typeface="ヒラギノ角ゴ ProN W3"/>
                <a:cs typeface="ヒラギノ角ゴ ProN W3"/>
                <a:sym typeface="Helvetica Neue"/>
              </a:defRPr>
            </a:lvl4pPr>
            <a:lvl5pPr marL="2057189" indent="-228576" eaLnBrk="0" hangingPunct="0">
              <a:defRPr sz="1400">
                <a:solidFill>
                  <a:schemeClr val="tx1"/>
                </a:solidFill>
                <a:latin typeface="Helvetica Neue"/>
                <a:ea typeface="ヒラギノ角ゴ ProN W3"/>
                <a:cs typeface="ヒラギノ角ゴ ProN W3"/>
                <a:sym typeface="Helvetica Neue"/>
              </a:defRPr>
            </a:lvl5pPr>
            <a:lvl6pPr marL="2514343" indent="-228576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Neue"/>
                <a:ea typeface="ヒラギノ角ゴ ProN W3"/>
                <a:cs typeface="ヒラギノ角ゴ ProN W3"/>
                <a:sym typeface="Helvetica Neue"/>
              </a:defRPr>
            </a:lvl6pPr>
            <a:lvl7pPr marL="2971496" indent="-228576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Neue"/>
                <a:ea typeface="ヒラギノ角ゴ ProN W3"/>
                <a:cs typeface="ヒラギノ角ゴ ProN W3"/>
                <a:sym typeface="Helvetica Neue"/>
              </a:defRPr>
            </a:lvl7pPr>
            <a:lvl8pPr marL="3428649" indent="-228576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Neue"/>
                <a:ea typeface="ヒラギノ角ゴ ProN W3"/>
                <a:cs typeface="ヒラギノ角ゴ ProN W3"/>
                <a:sym typeface="Helvetica Neue"/>
              </a:defRPr>
            </a:lvl8pPr>
            <a:lvl9pPr marL="3885802" indent="-228576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Neue"/>
                <a:ea typeface="ヒラギノ角ゴ ProN W3"/>
                <a:cs typeface="ヒラギノ角ゴ ProN W3"/>
                <a:sym typeface="Helvetica Neue"/>
              </a:defRPr>
            </a:lvl9pPr>
          </a:lstStyle>
          <a:p>
            <a:pPr eaLnBrk="1" hangingPunct="1"/>
            <a:fld id="{277A2737-7F84-461C-8737-2F4C6399D537}" type="slidenum">
              <a:rPr lang="en-US" sz="1200" smtClean="0"/>
              <a:pPr eaLnBrk="1" hangingPunct="1"/>
              <a:t>3</a:t>
            </a:fld>
            <a:endParaRPr lang="en-US" sz="1200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chemeClr val="tx1"/>
                </a:solidFill>
                <a:latin typeface="Helvetica Neue"/>
                <a:ea typeface="ヒラギノ角ゴ ProN W3"/>
                <a:cs typeface="ヒラギノ角ゴ ProN W3"/>
                <a:sym typeface="Helvetica Neue"/>
              </a:defRPr>
            </a:lvl1pPr>
            <a:lvl2pPr marL="742874" indent="-285721" eaLnBrk="0" hangingPunct="0">
              <a:defRPr sz="1400">
                <a:solidFill>
                  <a:schemeClr val="tx1"/>
                </a:solidFill>
                <a:latin typeface="Helvetica Neue"/>
                <a:ea typeface="ヒラギノ角ゴ ProN W3"/>
                <a:cs typeface="ヒラギノ角ゴ ProN W3"/>
                <a:sym typeface="Helvetica Neue"/>
              </a:defRPr>
            </a:lvl2pPr>
            <a:lvl3pPr marL="1142883" indent="-228576" eaLnBrk="0" hangingPunct="0">
              <a:defRPr sz="1400">
                <a:solidFill>
                  <a:schemeClr val="tx1"/>
                </a:solidFill>
                <a:latin typeface="Helvetica Neue"/>
                <a:ea typeface="ヒラギノ角ゴ ProN W3"/>
                <a:cs typeface="ヒラギノ角ゴ ProN W3"/>
                <a:sym typeface="Helvetica Neue"/>
              </a:defRPr>
            </a:lvl3pPr>
            <a:lvl4pPr marL="1600036" indent="-228576" eaLnBrk="0" hangingPunct="0">
              <a:defRPr sz="1400">
                <a:solidFill>
                  <a:schemeClr val="tx1"/>
                </a:solidFill>
                <a:latin typeface="Helvetica Neue"/>
                <a:ea typeface="ヒラギノ角ゴ ProN W3"/>
                <a:cs typeface="ヒラギノ角ゴ ProN W3"/>
                <a:sym typeface="Helvetica Neue"/>
              </a:defRPr>
            </a:lvl4pPr>
            <a:lvl5pPr marL="2057189" indent="-228576" eaLnBrk="0" hangingPunct="0">
              <a:defRPr sz="1400">
                <a:solidFill>
                  <a:schemeClr val="tx1"/>
                </a:solidFill>
                <a:latin typeface="Helvetica Neue"/>
                <a:ea typeface="ヒラギノ角ゴ ProN W3"/>
                <a:cs typeface="ヒラギノ角ゴ ProN W3"/>
                <a:sym typeface="Helvetica Neue"/>
              </a:defRPr>
            </a:lvl5pPr>
            <a:lvl6pPr marL="2514343" indent="-228576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Neue"/>
                <a:ea typeface="ヒラギノ角ゴ ProN W3"/>
                <a:cs typeface="ヒラギノ角ゴ ProN W3"/>
                <a:sym typeface="Helvetica Neue"/>
              </a:defRPr>
            </a:lvl6pPr>
            <a:lvl7pPr marL="2971496" indent="-228576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Neue"/>
                <a:ea typeface="ヒラギノ角ゴ ProN W3"/>
                <a:cs typeface="ヒラギノ角ゴ ProN W3"/>
                <a:sym typeface="Helvetica Neue"/>
              </a:defRPr>
            </a:lvl7pPr>
            <a:lvl8pPr marL="3428649" indent="-228576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Neue"/>
                <a:ea typeface="ヒラギノ角ゴ ProN W3"/>
                <a:cs typeface="ヒラギノ角ゴ ProN W3"/>
                <a:sym typeface="Helvetica Neue"/>
              </a:defRPr>
            </a:lvl8pPr>
            <a:lvl9pPr marL="3885802" indent="-228576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Neue"/>
                <a:ea typeface="ヒラギノ角ゴ ProN W3"/>
                <a:cs typeface="ヒラギノ角ゴ ProN W3"/>
                <a:sym typeface="Helvetica Neue"/>
              </a:defRPr>
            </a:lvl9pPr>
          </a:lstStyle>
          <a:p>
            <a:pPr eaLnBrk="1" hangingPunct="1"/>
            <a:fld id="{B5BB2A09-AD35-477F-A05F-7FF190C4C3AF}" type="slidenum">
              <a:rPr lang="en-US" sz="1200" smtClean="0"/>
              <a:pPr eaLnBrk="1" hangingPunct="1"/>
              <a:t>4</a:t>
            </a:fld>
            <a:endParaRPr lang="en-US" sz="1200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chemeClr val="tx1"/>
                </a:solidFill>
                <a:latin typeface="Helvetica Neue"/>
                <a:ea typeface="ヒラギノ角ゴ ProN W3"/>
                <a:cs typeface="ヒラギノ角ゴ ProN W3"/>
                <a:sym typeface="Helvetica Neue"/>
              </a:defRPr>
            </a:lvl1pPr>
            <a:lvl2pPr marL="742874" indent="-285721" eaLnBrk="0" hangingPunct="0">
              <a:defRPr sz="1400">
                <a:solidFill>
                  <a:schemeClr val="tx1"/>
                </a:solidFill>
                <a:latin typeface="Helvetica Neue"/>
                <a:ea typeface="ヒラギノ角ゴ ProN W3"/>
                <a:cs typeface="ヒラギノ角ゴ ProN W3"/>
                <a:sym typeface="Helvetica Neue"/>
              </a:defRPr>
            </a:lvl2pPr>
            <a:lvl3pPr marL="1142883" indent="-228576" eaLnBrk="0" hangingPunct="0">
              <a:defRPr sz="1400">
                <a:solidFill>
                  <a:schemeClr val="tx1"/>
                </a:solidFill>
                <a:latin typeface="Helvetica Neue"/>
                <a:ea typeface="ヒラギノ角ゴ ProN W3"/>
                <a:cs typeface="ヒラギノ角ゴ ProN W3"/>
                <a:sym typeface="Helvetica Neue"/>
              </a:defRPr>
            </a:lvl3pPr>
            <a:lvl4pPr marL="1600036" indent="-228576" eaLnBrk="0" hangingPunct="0">
              <a:defRPr sz="1400">
                <a:solidFill>
                  <a:schemeClr val="tx1"/>
                </a:solidFill>
                <a:latin typeface="Helvetica Neue"/>
                <a:ea typeface="ヒラギノ角ゴ ProN W3"/>
                <a:cs typeface="ヒラギノ角ゴ ProN W3"/>
                <a:sym typeface="Helvetica Neue"/>
              </a:defRPr>
            </a:lvl4pPr>
            <a:lvl5pPr marL="2057189" indent="-228576" eaLnBrk="0" hangingPunct="0">
              <a:defRPr sz="1400">
                <a:solidFill>
                  <a:schemeClr val="tx1"/>
                </a:solidFill>
                <a:latin typeface="Helvetica Neue"/>
                <a:ea typeface="ヒラギノ角ゴ ProN W3"/>
                <a:cs typeface="ヒラギノ角ゴ ProN W3"/>
                <a:sym typeface="Helvetica Neue"/>
              </a:defRPr>
            </a:lvl5pPr>
            <a:lvl6pPr marL="2514343" indent="-228576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Neue"/>
                <a:ea typeface="ヒラギノ角ゴ ProN W3"/>
                <a:cs typeface="ヒラギノ角ゴ ProN W3"/>
                <a:sym typeface="Helvetica Neue"/>
              </a:defRPr>
            </a:lvl6pPr>
            <a:lvl7pPr marL="2971496" indent="-228576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Neue"/>
                <a:ea typeface="ヒラギノ角ゴ ProN W3"/>
                <a:cs typeface="ヒラギノ角ゴ ProN W3"/>
                <a:sym typeface="Helvetica Neue"/>
              </a:defRPr>
            </a:lvl7pPr>
            <a:lvl8pPr marL="3428649" indent="-228576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Neue"/>
                <a:ea typeface="ヒラギノ角ゴ ProN W3"/>
                <a:cs typeface="ヒラギノ角ゴ ProN W3"/>
                <a:sym typeface="Helvetica Neue"/>
              </a:defRPr>
            </a:lvl8pPr>
            <a:lvl9pPr marL="3885802" indent="-228576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Neue"/>
                <a:ea typeface="ヒラギノ角ゴ ProN W3"/>
                <a:cs typeface="ヒラギノ角ゴ ProN W3"/>
                <a:sym typeface="Helvetica Neue"/>
              </a:defRPr>
            </a:lvl9pPr>
          </a:lstStyle>
          <a:p>
            <a:pPr eaLnBrk="1" hangingPunct="1"/>
            <a:fld id="{B5BB2A09-AD35-477F-A05F-7FF190C4C3AF}" type="slidenum">
              <a:rPr lang="en-US" sz="1200" smtClean="0"/>
              <a:pPr eaLnBrk="1" hangingPunct="1"/>
              <a:t>6</a:t>
            </a:fld>
            <a:endParaRPr lang="en-US" sz="1200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chemeClr val="tx1"/>
                </a:solidFill>
                <a:latin typeface="Helvetica Neue"/>
                <a:ea typeface="ヒラギノ角ゴ ProN W3"/>
                <a:cs typeface="ヒラギノ角ゴ ProN W3"/>
                <a:sym typeface="Helvetica Neue"/>
              </a:defRPr>
            </a:lvl1pPr>
            <a:lvl2pPr marL="742874" indent="-285721" eaLnBrk="0" hangingPunct="0">
              <a:defRPr sz="1400">
                <a:solidFill>
                  <a:schemeClr val="tx1"/>
                </a:solidFill>
                <a:latin typeface="Helvetica Neue"/>
                <a:ea typeface="ヒラギノ角ゴ ProN W3"/>
                <a:cs typeface="ヒラギノ角ゴ ProN W3"/>
                <a:sym typeface="Helvetica Neue"/>
              </a:defRPr>
            </a:lvl2pPr>
            <a:lvl3pPr marL="1142883" indent="-228576" eaLnBrk="0" hangingPunct="0">
              <a:defRPr sz="1400">
                <a:solidFill>
                  <a:schemeClr val="tx1"/>
                </a:solidFill>
                <a:latin typeface="Helvetica Neue"/>
                <a:ea typeface="ヒラギノ角ゴ ProN W3"/>
                <a:cs typeface="ヒラギノ角ゴ ProN W3"/>
                <a:sym typeface="Helvetica Neue"/>
              </a:defRPr>
            </a:lvl3pPr>
            <a:lvl4pPr marL="1600036" indent="-228576" eaLnBrk="0" hangingPunct="0">
              <a:defRPr sz="1400">
                <a:solidFill>
                  <a:schemeClr val="tx1"/>
                </a:solidFill>
                <a:latin typeface="Helvetica Neue"/>
                <a:ea typeface="ヒラギノ角ゴ ProN W3"/>
                <a:cs typeface="ヒラギノ角ゴ ProN W3"/>
                <a:sym typeface="Helvetica Neue"/>
              </a:defRPr>
            </a:lvl4pPr>
            <a:lvl5pPr marL="2057189" indent="-228576" eaLnBrk="0" hangingPunct="0">
              <a:defRPr sz="1400">
                <a:solidFill>
                  <a:schemeClr val="tx1"/>
                </a:solidFill>
                <a:latin typeface="Helvetica Neue"/>
                <a:ea typeface="ヒラギノ角ゴ ProN W3"/>
                <a:cs typeface="ヒラギノ角ゴ ProN W3"/>
                <a:sym typeface="Helvetica Neue"/>
              </a:defRPr>
            </a:lvl5pPr>
            <a:lvl6pPr marL="2514343" indent="-228576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Neue"/>
                <a:ea typeface="ヒラギノ角ゴ ProN W3"/>
                <a:cs typeface="ヒラギノ角ゴ ProN W3"/>
                <a:sym typeface="Helvetica Neue"/>
              </a:defRPr>
            </a:lvl6pPr>
            <a:lvl7pPr marL="2971496" indent="-228576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Neue"/>
                <a:ea typeface="ヒラギノ角ゴ ProN W3"/>
                <a:cs typeface="ヒラギノ角ゴ ProN W3"/>
                <a:sym typeface="Helvetica Neue"/>
              </a:defRPr>
            </a:lvl7pPr>
            <a:lvl8pPr marL="3428649" indent="-228576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Neue"/>
                <a:ea typeface="ヒラギノ角ゴ ProN W3"/>
                <a:cs typeface="ヒラギノ角ゴ ProN W3"/>
                <a:sym typeface="Helvetica Neue"/>
              </a:defRPr>
            </a:lvl8pPr>
            <a:lvl9pPr marL="3885802" indent="-228576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Neue"/>
                <a:ea typeface="ヒラギノ角ゴ ProN W3"/>
                <a:cs typeface="ヒラギノ角ゴ ProN W3"/>
                <a:sym typeface="Helvetica Neue"/>
              </a:defRPr>
            </a:lvl9pPr>
          </a:lstStyle>
          <a:p>
            <a:pPr eaLnBrk="1" hangingPunct="1"/>
            <a:fld id="{FD34735F-D8B9-4E4C-806E-4D90208DA461}" type="slidenum">
              <a:rPr lang="en-US" sz="1200" smtClean="0"/>
              <a:pPr eaLnBrk="1" hangingPunct="1"/>
              <a:t>9</a:t>
            </a:fld>
            <a:endParaRPr lang="en-US" sz="1200" dirty="0" smtClean="0"/>
          </a:p>
        </p:txBody>
      </p:sp>
      <p:sp>
        <p:nvSpPr>
          <p:cNvPr id="4" name="Notes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Sodium</a:t>
            </a:r>
            <a:r>
              <a:rPr lang="en-US" baseline="0" dirty="0" smtClean="0"/>
              <a:t> Bearing Waste Treatment Facility – Construction is complete and operational startup is planned in 2012.</a:t>
            </a:r>
          </a:p>
          <a:p>
            <a:r>
              <a:rPr lang="en-US" baseline="0" dirty="0" smtClean="0"/>
              <a:t>Salt Waste Processing Facility – Construction is over 70% complete with operational startup planned in FY 2016.</a:t>
            </a:r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chemeClr val="tx1"/>
                </a:solidFill>
                <a:latin typeface="Helvetica Neue"/>
                <a:ea typeface="ヒラギノ角ゴ ProN W3"/>
                <a:cs typeface="ヒラギノ角ゴ ProN W3"/>
                <a:sym typeface="Helvetica Neue"/>
              </a:defRPr>
            </a:lvl1pPr>
            <a:lvl2pPr marL="742874" indent="-285721" eaLnBrk="0" hangingPunct="0">
              <a:defRPr sz="1400">
                <a:solidFill>
                  <a:schemeClr val="tx1"/>
                </a:solidFill>
                <a:latin typeface="Helvetica Neue"/>
                <a:ea typeface="ヒラギノ角ゴ ProN W3"/>
                <a:cs typeface="ヒラギノ角ゴ ProN W3"/>
                <a:sym typeface="Helvetica Neue"/>
              </a:defRPr>
            </a:lvl2pPr>
            <a:lvl3pPr marL="1142883" indent="-228576" eaLnBrk="0" hangingPunct="0">
              <a:defRPr sz="1400">
                <a:solidFill>
                  <a:schemeClr val="tx1"/>
                </a:solidFill>
                <a:latin typeface="Helvetica Neue"/>
                <a:ea typeface="ヒラギノ角ゴ ProN W3"/>
                <a:cs typeface="ヒラギノ角ゴ ProN W3"/>
                <a:sym typeface="Helvetica Neue"/>
              </a:defRPr>
            </a:lvl3pPr>
            <a:lvl4pPr marL="1600036" indent="-228576" eaLnBrk="0" hangingPunct="0">
              <a:defRPr sz="1400">
                <a:solidFill>
                  <a:schemeClr val="tx1"/>
                </a:solidFill>
                <a:latin typeface="Helvetica Neue"/>
                <a:ea typeface="ヒラギノ角ゴ ProN W3"/>
                <a:cs typeface="ヒラギノ角ゴ ProN W3"/>
                <a:sym typeface="Helvetica Neue"/>
              </a:defRPr>
            </a:lvl4pPr>
            <a:lvl5pPr marL="2057189" indent="-228576" eaLnBrk="0" hangingPunct="0">
              <a:defRPr sz="1400">
                <a:solidFill>
                  <a:schemeClr val="tx1"/>
                </a:solidFill>
                <a:latin typeface="Helvetica Neue"/>
                <a:ea typeface="ヒラギノ角ゴ ProN W3"/>
                <a:cs typeface="ヒラギノ角ゴ ProN W3"/>
                <a:sym typeface="Helvetica Neue"/>
              </a:defRPr>
            </a:lvl5pPr>
            <a:lvl6pPr marL="2514343" indent="-228576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Neue"/>
                <a:ea typeface="ヒラギノ角ゴ ProN W3"/>
                <a:cs typeface="ヒラギノ角ゴ ProN W3"/>
                <a:sym typeface="Helvetica Neue"/>
              </a:defRPr>
            </a:lvl6pPr>
            <a:lvl7pPr marL="2971496" indent="-228576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Neue"/>
                <a:ea typeface="ヒラギノ角ゴ ProN W3"/>
                <a:cs typeface="ヒラギノ角ゴ ProN W3"/>
                <a:sym typeface="Helvetica Neue"/>
              </a:defRPr>
            </a:lvl7pPr>
            <a:lvl8pPr marL="3428649" indent="-228576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Neue"/>
                <a:ea typeface="ヒラギノ角ゴ ProN W3"/>
                <a:cs typeface="ヒラギノ角ゴ ProN W3"/>
                <a:sym typeface="Helvetica Neue"/>
              </a:defRPr>
            </a:lvl8pPr>
            <a:lvl9pPr marL="3885802" indent="-228576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Neue"/>
                <a:ea typeface="ヒラギノ角ゴ ProN W3"/>
                <a:cs typeface="ヒラギノ角ゴ ProN W3"/>
                <a:sym typeface="Helvetica Neue"/>
              </a:defRPr>
            </a:lvl9pPr>
          </a:lstStyle>
          <a:p>
            <a:pPr eaLnBrk="1" hangingPunct="1"/>
            <a:fld id="{DA56AC1E-28FD-40AE-B0C5-94FDB4A6E1D2}" type="slidenum">
              <a:rPr lang="en-US" sz="1200" smtClean="0"/>
              <a:pPr eaLnBrk="1" hangingPunct="1"/>
              <a:t>10</a:t>
            </a:fld>
            <a:endParaRPr lang="en-US" sz="1200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chemeClr val="tx1"/>
                </a:solidFill>
                <a:latin typeface="Helvetica Neue"/>
                <a:ea typeface="ヒラギノ角ゴ ProN W3"/>
                <a:cs typeface="ヒラギノ角ゴ ProN W3"/>
                <a:sym typeface="Helvetica Neue"/>
              </a:defRPr>
            </a:lvl1pPr>
            <a:lvl2pPr marL="742874" indent="-285721" eaLnBrk="0" hangingPunct="0">
              <a:defRPr sz="1400">
                <a:solidFill>
                  <a:schemeClr val="tx1"/>
                </a:solidFill>
                <a:latin typeface="Helvetica Neue"/>
                <a:ea typeface="ヒラギノ角ゴ ProN W3"/>
                <a:cs typeface="ヒラギノ角ゴ ProN W3"/>
                <a:sym typeface="Helvetica Neue"/>
              </a:defRPr>
            </a:lvl2pPr>
            <a:lvl3pPr marL="1142883" indent="-228576" eaLnBrk="0" hangingPunct="0">
              <a:defRPr sz="1400">
                <a:solidFill>
                  <a:schemeClr val="tx1"/>
                </a:solidFill>
                <a:latin typeface="Helvetica Neue"/>
                <a:ea typeface="ヒラギノ角ゴ ProN W3"/>
                <a:cs typeface="ヒラギノ角ゴ ProN W3"/>
                <a:sym typeface="Helvetica Neue"/>
              </a:defRPr>
            </a:lvl3pPr>
            <a:lvl4pPr marL="1600036" indent="-228576" eaLnBrk="0" hangingPunct="0">
              <a:defRPr sz="1400">
                <a:solidFill>
                  <a:schemeClr val="tx1"/>
                </a:solidFill>
                <a:latin typeface="Helvetica Neue"/>
                <a:ea typeface="ヒラギノ角ゴ ProN W3"/>
                <a:cs typeface="ヒラギノ角ゴ ProN W3"/>
                <a:sym typeface="Helvetica Neue"/>
              </a:defRPr>
            </a:lvl4pPr>
            <a:lvl5pPr marL="2057189" indent="-228576" eaLnBrk="0" hangingPunct="0">
              <a:defRPr sz="1400">
                <a:solidFill>
                  <a:schemeClr val="tx1"/>
                </a:solidFill>
                <a:latin typeface="Helvetica Neue"/>
                <a:ea typeface="ヒラギノ角ゴ ProN W3"/>
                <a:cs typeface="ヒラギノ角ゴ ProN W3"/>
                <a:sym typeface="Helvetica Neue"/>
              </a:defRPr>
            </a:lvl5pPr>
            <a:lvl6pPr marL="2514343" indent="-228576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Neue"/>
                <a:ea typeface="ヒラギノ角ゴ ProN W3"/>
                <a:cs typeface="ヒラギノ角ゴ ProN W3"/>
                <a:sym typeface="Helvetica Neue"/>
              </a:defRPr>
            </a:lvl6pPr>
            <a:lvl7pPr marL="2971496" indent="-228576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Neue"/>
                <a:ea typeface="ヒラギノ角ゴ ProN W3"/>
                <a:cs typeface="ヒラギノ角ゴ ProN W3"/>
                <a:sym typeface="Helvetica Neue"/>
              </a:defRPr>
            </a:lvl7pPr>
            <a:lvl8pPr marL="3428649" indent="-228576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Neue"/>
                <a:ea typeface="ヒラギノ角ゴ ProN W3"/>
                <a:cs typeface="ヒラギノ角ゴ ProN W3"/>
                <a:sym typeface="Helvetica Neue"/>
              </a:defRPr>
            </a:lvl8pPr>
            <a:lvl9pPr marL="3885802" indent="-228576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Neue"/>
                <a:ea typeface="ヒラギノ角ゴ ProN W3"/>
                <a:cs typeface="ヒラギノ角ゴ ProN W3"/>
                <a:sym typeface="Helvetica Neue"/>
              </a:defRPr>
            </a:lvl9pPr>
          </a:lstStyle>
          <a:p>
            <a:pPr eaLnBrk="1" hangingPunct="1"/>
            <a:fld id="{E09E9105-42E9-458A-9FFE-3762DB3506F6}" type="slidenum">
              <a:rPr lang="en-US" sz="1200" smtClean="0"/>
              <a:pPr eaLnBrk="1" hangingPunct="1"/>
              <a:t>11</a:t>
            </a:fld>
            <a:endParaRPr lang="en-US" sz="1200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E3239C-A1A9-4864-8A71-8772AF8D97AC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37837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6.xml"/><Relationship Id="rId1" Type="http://schemas.openxmlformats.org/officeDocument/2006/relationships/video" Target="NULL" TargetMode="Externa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 descr="C:\Documents and Settings\thomas pojeta\My Documents\Projects\DoE EM\Branding\EMBannerURL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6477000"/>
            <a:ext cx="1149350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52500"/>
          </a:xfrm>
          <a:prstGeom prst="rect">
            <a:avLst/>
          </a:prstGeom>
        </p:spPr>
        <p:txBody>
          <a:bodyPr lIns="86462" tIns="43231" rIns="86462" bIns="43231" anchor="ctr"/>
          <a:lstStyle>
            <a:lvl1pPr algn="ctr">
              <a:defRPr sz="2400" b="1" i="1" baseline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28750"/>
            <a:ext cx="8763000" cy="4667250"/>
          </a:xfrm>
          <a:prstGeom prst="rect">
            <a:avLst/>
          </a:prstGeom>
        </p:spPr>
        <p:txBody>
          <a:bodyPr/>
          <a:lstStyle>
            <a:lvl1pPr>
              <a:defRPr sz="23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900">
                <a:latin typeface="Arial" pitchFamily="34" charset="0"/>
                <a:cs typeface="Arial" pitchFamily="34" charset="0"/>
              </a:defRPr>
            </a:lvl2pPr>
            <a:lvl3pPr>
              <a:defRPr sz="1700">
                <a:latin typeface="Arial" pitchFamily="34" charset="0"/>
                <a:cs typeface="Arial" pitchFamily="34" charset="0"/>
              </a:defRPr>
            </a:lvl3pPr>
            <a:lvl4pPr>
              <a:defRPr sz="1500">
                <a:latin typeface="Arial" pitchFamily="34" charset="0"/>
                <a:cs typeface="Arial" pitchFamily="34" charset="0"/>
              </a:defRPr>
            </a:lvl4pPr>
            <a:lvl5pPr>
              <a:defRPr sz="15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9" name="Picture 15" descr="EM_logo_transparent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5145" y="6286500"/>
            <a:ext cx="3516690" cy="517922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  <a:prstGeom prst="rect">
            <a:avLst/>
          </a:prstGeom>
        </p:spPr>
        <p:txBody>
          <a:bodyPr vert="eaVert" lIns="86462" tIns="43231" rIns="86462" bIns="4323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 lIns="86478" tIns="43239" rIns="86478" bIns="43239"/>
          <a:lstStyle>
            <a:lvl1pPr>
              <a:defRPr/>
            </a:lvl1pPr>
          </a:lstStyle>
          <a:p>
            <a:pPr>
              <a:defRPr/>
            </a:pPr>
            <a:fld id="{0FA85D3F-81CB-4E6E-85CC-BD41077F1281}" type="datetimeFigureOut">
              <a:rPr lang="en-US" smtClean="0"/>
              <a:pPr>
                <a:defRPr/>
              </a:pPr>
              <a:t>4/2/2012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 lIns="86478" tIns="43239" rIns="86478" bIns="43239"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3627" y="6385916"/>
            <a:ext cx="2133600" cy="365125"/>
          </a:xfrm>
          <a:prstGeom prst="rect">
            <a:avLst/>
          </a:prstGeom>
        </p:spPr>
        <p:txBody>
          <a:bodyPr lIns="86478" tIns="43239" rIns="86478" bIns="43239"/>
          <a:lstStyle>
            <a:lvl1pPr>
              <a:defRPr/>
            </a:lvl1pPr>
          </a:lstStyle>
          <a:p>
            <a:pPr>
              <a:defRPr/>
            </a:pPr>
            <a:fld id="{88BD82C3-3759-4DEF-A70D-A56EE0D86D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86462" tIns="43231" rIns="86462" bIns="43231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 lIns="86478" tIns="43239" rIns="86478" bIns="43239"/>
          <a:lstStyle>
            <a:lvl1pPr>
              <a:defRPr/>
            </a:lvl1pPr>
          </a:lstStyle>
          <a:p>
            <a:pPr>
              <a:defRPr/>
            </a:pPr>
            <a:fld id="{22126B89-D9AF-41C9-80E8-7714C7B90B11}" type="datetimeFigureOut">
              <a:rPr lang="en-US" smtClean="0"/>
              <a:pPr>
                <a:defRPr/>
              </a:pPr>
              <a:t>4/2/2012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 lIns="86478" tIns="43239" rIns="86478" bIns="43239"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3627" y="6385916"/>
            <a:ext cx="2133600" cy="365125"/>
          </a:xfrm>
          <a:prstGeom prst="rect">
            <a:avLst/>
          </a:prstGeom>
        </p:spPr>
        <p:txBody>
          <a:bodyPr lIns="86478" tIns="43239" rIns="86478" bIns="43239"/>
          <a:lstStyle>
            <a:lvl1pPr>
              <a:defRPr/>
            </a:lvl1pPr>
          </a:lstStyle>
          <a:p>
            <a:pPr>
              <a:defRPr/>
            </a:pPr>
            <a:fld id="{21C9B430-1647-4FD4-A563-8334644F43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4" tIns="45712" rIns="91424" bIns="45712" anchor="t" anchorCtr="1" compatLnSpc="1"/>
          <a:lstStyle>
            <a:lvl1pPr marL="0" marR="0" lvl="0" indent="0" algn="ctr" defTabSz="914237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4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4" tIns="45712" rIns="91424" bIns="45712" anchor="t" anchorCtr="1" compatLnSpc="1"/>
          <a:lstStyle>
            <a:lvl1pPr marL="0" marR="0" lvl="0" indent="0" algn="ctr" defTabSz="914237" rtl="0" fontAlgn="auto" hangingPunct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tabLst/>
              <a:defRPr lang="en-US" sz="3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xfrm>
            <a:off x="2201807" y="4170364"/>
            <a:ext cx="2133600" cy="365125"/>
          </a:xfrm>
          <a:prstGeom prst="rect">
            <a:avLst/>
          </a:prstGeom>
        </p:spPr>
        <p:txBody>
          <a:bodyPr lIns="91424" tIns="45712" rIns="91424" bIns="45712"/>
          <a:lstStyle>
            <a:lvl1pPr>
              <a:defRPr/>
            </a:lvl1pPr>
          </a:lstStyle>
          <a:p>
            <a:pPr>
              <a:defRPr/>
            </a:pPr>
            <a:fld id="{26F7D8B6-0BFB-439E-8850-076B19866A35}" type="datetime1">
              <a:rPr lang="en-US"/>
              <a:pPr>
                <a:defRPr/>
              </a:pPr>
              <a:t>4/2/2012</a:t>
            </a:fld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C7FA3F-0F94-4EBE-A737-0269D70EA920}" type="datetimeFigureOut">
              <a:rPr lang="en-US" smtClean="0"/>
              <a:pPr/>
              <a:t>4/2/2012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4CE1E7F-617A-41AD-B138-1C40D418D3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00190965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 noGrp="1"/>
          </p:cNvSpPr>
          <p:nvPr>
            <p:ph sz="quarter" idx="4294967295"/>
          </p:nvPr>
        </p:nvSpPr>
        <p:spPr>
          <a:xfrm>
            <a:off x="457200" y="1600202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342900" marR="0" lvl="0" indent="-342900" algn="l" defTabSz="914400" rtl="0" fontAlgn="auto" hangingPunct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3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  <a:lvl2pPr marL="742950" marR="0" lvl="1" indent="-285750" algn="l" defTabSz="914400" rtl="0" fontAlgn="auto" hangingPunc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en-US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1143000" marR="0" lvl="2" indent="-228600" algn="l" defTabSz="914400" rtl="0" fontAlgn="auto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»"/>
              <a:tabLst/>
              <a:def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3"/>
          <p:cNvSpPr txBox="1"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076E12-AE2F-4071-9017-889D4CC97109}" type="datetime1">
              <a:rPr lang="en-US"/>
              <a:pPr>
                <a:defRPr/>
              </a:pPr>
              <a:t>4/2/2012</a:t>
            </a:fld>
            <a:endParaRPr/>
          </a:p>
        </p:txBody>
      </p:sp>
      <p:sp>
        <p:nvSpPr>
          <p:cNvPr id="4" name="Slide Number Placeholder 5"/>
          <p:cNvSpPr txBox="1"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>
              <a:defRPr/>
            </a:pPr>
            <a:fld id="{490042C1-03A6-4C04-B602-CBF4CC6905F7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509745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8F89A49-1AB3-445E-B494-44EC5BFE9F67}" type="datetime1">
              <a:rPr lang="en-US" smtClean="0"/>
              <a:pPr/>
              <a:t>4/2/2012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632A7F-9F40-463D-9AAC-FF03B000BE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oad_loop2_h264.mov">
            <a:hlinkClick r:id="" action="ppaction://media"/>
          </p:cNvPr>
          <p:cNvPicPr/>
          <p:nvPr userDrawn="1">
            <a:videoFile r:link="rId1"/>
            <p:extLst/>
          </p:nvPr>
        </p:nvPicPr>
        <p:blipFill>
          <a:blip r:embed="rId3" cstate="print"/>
          <a:stretch>
            <a:fillRect/>
          </a:stretch>
        </p:blipFill>
        <p:spPr>
          <a:xfrm>
            <a:off x="0" y="1033384"/>
            <a:ext cx="9144000" cy="554832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7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86462" tIns="43231" rIns="86462" bIns="43231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 lIns="86478" tIns="43239" rIns="86478" bIns="43239"/>
          <a:lstStyle>
            <a:lvl1pPr>
              <a:defRPr/>
            </a:lvl1pPr>
          </a:lstStyle>
          <a:p>
            <a:pPr>
              <a:defRPr/>
            </a:pPr>
            <a:fld id="{22126B89-D9AF-41C9-80E8-7714C7B90B11}" type="datetimeFigureOut">
              <a:rPr lang="en-US" smtClean="0"/>
              <a:pPr>
                <a:defRPr/>
              </a:pPr>
              <a:t>4/2/2012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 lIns="86478" tIns="43239" rIns="86478" bIns="43239"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3627" y="6385916"/>
            <a:ext cx="2133600" cy="365125"/>
          </a:xfrm>
          <a:prstGeom prst="rect">
            <a:avLst/>
          </a:prstGeom>
        </p:spPr>
        <p:txBody>
          <a:bodyPr lIns="86478" tIns="43239" rIns="86478" bIns="43239"/>
          <a:lstStyle>
            <a:lvl1pPr>
              <a:defRPr/>
            </a:lvl1pPr>
          </a:lstStyle>
          <a:p>
            <a:pPr>
              <a:defRPr/>
            </a:pPr>
            <a:fld id="{21C9B430-1647-4FD4-A563-8334644F43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4" tIns="45712" rIns="91424" bIns="45712" anchor="t" anchorCtr="1" compatLnSpc="1"/>
          <a:lstStyle>
            <a:lvl1pPr marL="0" marR="0" lvl="0" indent="0" algn="ctr" defTabSz="914237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4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4" tIns="45712" rIns="91424" bIns="45712" anchor="t" anchorCtr="1" compatLnSpc="1"/>
          <a:lstStyle>
            <a:lvl1pPr marL="0" marR="0" lvl="0" indent="0" algn="ctr" defTabSz="914237" rtl="0" fontAlgn="auto" hangingPunct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tabLst/>
              <a:defRPr lang="en-US" sz="3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xfrm>
            <a:off x="2201807" y="4170364"/>
            <a:ext cx="2133600" cy="365125"/>
          </a:xfrm>
          <a:prstGeom prst="rect">
            <a:avLst/>
          </a:prstGeom>
        </p:spPr>
        <p:txBody>
          <a:bodyPr lIns="91424" tIns="45712" rIns="91424" bIns="45712"/>
          <a:lstStyle>
            <a:lvl1pPr>
              <a:defRPr/>
            </a:lvl1pPr>
          </a:lstStyle>
          <a:p>
            <a:pPr>
              <a:defRPr/>
            </a:pPr>
            <a:fld id="{26F7D8B6-0BFB-439E-8850-076B19866A35}" type="datetime1">
              <a:rPr lang="en-US"/>
              <a:pPr>
                <a:defRPr/>
              </a:pPr>
              <a:t>4/2/2012</a:t>
            </a:fld>
            <a:endParaRPr dirty="0"/>
          </a:p>
        </p:txBody>
      </p:sp>
    </p:spTree>
  </p:cSld>
  <p:clrMapOvr>
    <a:masterClrMapping/>
  </p:clrMapOvr>
  <p:transition spd="med"/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  <a:prstGeom prst="rect">
            <a:avLst/>
          </a:prstGeom>
        </p:spPr>
        <p:txBody>
          <a:bodyPr lIns="86462" tIns="43231" rIns="86462" bIns="43231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9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9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9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98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98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9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97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9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 lIns="86478" tIns="43239" rIns="86478" bIns="43239"/>
          <a:lstStyle>
            <a:lvl1pPr>
              <a:defRPr/>
            </a:lvl1pPr>
          </a:lstStyle>
          <a:p>
            <a:pPr>
              <a:defRPr/>
            </a:pPr>
            <a:fld id="{899FDA8D-F1FF-4727-BEF8-02FFB5B3AE31}" type="datetimeFigureOut">
              <a:rPr lang="en-US" smtClean="0"/>
              <a:pPr>
                <a:defRPr/>
              </a:pPr>
              <a:t>4/2/2012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 lIns="86478" tIns="43239" rIns="86478" bIns="43239"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3627" y="6385916"/>
            <a:ext cx="2133600" cy="365125"/>
          </a:xfrm>
          <a:prstGeom prst="rect">
            <a:avLst/>
          </a:prstGeom>
        </p:spPr>
        <p:txBody>
          <a:bodyPr lIns="86478" tIns="43239" rIns="86478" bIns="43239"/>
          <a:lstStyle>
            <a:lvl1pPr>
              <a:defRPr/>
            </a:lvl1pPr>
          </a:lstStyle>
          <a:p>
            <a:pPr>
              <a:defRPr/>
            </a:pPr>
            <a:fld id="{C0003282-40B7-4E5A-A29C-9A9D64D757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C7FA3F-0F94-4EBE-A737-0269D70EA920}" type="datetimeFigureOut">
              <a:rPr lang="en-US" smtClean="0"/>
              <a:pPr/>
              <a:t>4/2/2012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4CE1E7F-617A-41AD-B138-1C40D418D3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00190965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994" y="-1"/>
            <a:ext cx="1465006" cy="6518787"/>
          </a:xfrm>
          <a:prstGeom prst="rect">
            <a:avLst/>
          </a:prstGeom>
        </p:spPr>
        <p:txBody>
          <a:bodyPr vert="vert" lIns="86462" tIns="43231" rIns="86462" bIns="43231" anchor="ctr"/>
          <a:lstStyle>
            <a:lvl1pPr algn="ctr">
              <a:defRPr sz="3400" b="0" i="1" baseline="0">
                <a:solidFill>
                  <a:schemeClr val="bg1"/>
                </a:solidFill>
                <a:effectLst/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28750"/>
            <a:ext cx="7418439" cy="4667250"/>
          </a:xfrm>
          <a:prstGeom prst="rect">
            <a:avLst/>
          </a:prstGeom>
        </p:spPr>
        <p:txBody>
          <a:bodyPr/>
          <a:lstStyle>
            <a:lvl1pPr>
              <a:defRPr sz="23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900">
                <a:latin typeface="Arial" pitchFamily="34" charset="0"/>
                <a:cs typeface="Arial" pitchFamily="34" charset="0"/>
              </a:defRPr>
            </a:lvl2pPr>
            <a:lvl3pPr>
              <a:defRPr sz="1700">
                <a:latin typeface="Arial" pitchFamily="34" charset="0"/>
                <a:cs typeface="Arial" pitchFamily="34" charset="0"/>
              </a:defRPr>
            </a:lvl3pPr>
            <a:lvl4pPr>
              <a:defRPr sz="1500">
                <a:latin typeface="Arial" pitchFamily="34" charset="0"/>
                <a:cs typeface="Arial" pitchFamily="34" charset="0"/>
              </a:defRPr>
            </a:lvl4pPr>
            <a:lvl5pPr>
              <a:defRPr sz="15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86462" tIns="43231" rIns="86462" bIns="43231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 lIns="86478" tIns="43239" rIns="86478" bIns="43239"/>
          <a:lstStyle>
            <a:lvl1pPr>
              <a:defRPr/>
            </a:lvl1pPr>
          </a:lstStyle>
          <a:p>
            <a:pPr>
              <a:defRPr/>
            </a:pPr>
            <a:fld id="{22126B89-D9AF-41C9-80E8-7714C7B90B11}" type="datetimeFigureOut">
              <a:rPr lang="en-US" smtClean="0"/>
              <a:pPr>
                <a:defRPr/>
              </a:pPr>
              <a:t>4/2/2012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 lIns="86478" tIns="43239" rIns="86478" bIns="43239"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3627" y="6385916"/>
            <a:ext cx="2133600" cy="365125"/>
          </a:xfrm>
          <a:prstGeom prst="rect">
            <a:avLst/>
          </a:prstGeom>
        </p:spPr>
        <p:txBody>
          <a:bodyPr lIns="86478" tIns="43239" rIns="86478" bIns="43239"/>
          <a:lstStyle>
            <a:lvl1pPr>
              <a:defRPr/>
            </a:lvl1pPr>
          </a:lstStyle>
          <a:p>
            <a:pPr>
              <a:defRPr/>
            </a:pPr>
            <a:fld id="{21C9B430-1647-4FD4-A563-8334644F43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4" tIns="45712" rIns="91424" bIns="45712" anchor="t" anchorCtr="1" compatLnSpc="1"/>
          <a:lstStyle>
            <a:lvl1pPr marL="0" marR="0" lvl="0" indent="0" algn="ctr" defTabSz="914237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4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4" tIns="45712" rIns="91424" bIns="45712" anchor="t" anchorCtr="1" compatLnSpc="1"/>
          <a:lstStyle>
            <a:lvl1pPr marL="0" marR="0" lvl="0" indent="0" algn="ctr" defTabSz="914237" rtl="0" fontAlgn="auto" hangingPunct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tabLst/>
              <a:defRPr lang="en-US" sz="3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xfrm>
            <a:off x="2201807" y="4170364"/>
            <a:ext cx="2133600" cy="365125"/>
          </a:xfrm>
          <a:prstGeom prst="rect">
            <a:avLst/>
          </a:prstGeom>
        </p:spPr>
        <p:txBody>
          <a:bodyPr lIns="91424" tIns="45712" rIns="91424" bIns="45712"/>
          <a:lstStyle>
            <a:lvl1pPr>
              <a:defRPr/>
            </a:lvl1pPr>
          </a:lstStyle>
          <a:p>
            <a:pPr>
              <a:defRPr/>
            </a:pPr>
            <a:fld id="{26F7D8B6-0BFB-439E-8850-076B19866A35}" type="datetime1">
              <a:rPr lang="en-US"/>
              <a:pPr>
                <a:defRPr/>
              </a:pPr>
              <a:t>4/2/2012</a:t>
            </a:fld>
            <a:endParaRPr dirty="0"/>
          </a:p>
        </p:txBody>
      </p:sp>
    </p:spTree>
  </p:cSld>
  <p:clrMapOvr>
    <a:masterClrMapping/>
  </p:clrMapOvr>
  <p:transition spd="med"/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994" y="-1"/>
            <a:ext cx="1465006" cy="6518787"/>
          </a:xfrm>
          <a:prstGeom prst="rect">
            <a:avLst/>
          </a:prstGeom>
        </p:spPr>
        <p:txBody>
          <a:bodyPr vert="vert" lIns="86462" tIns="43231" rIns="86462" bIns="43231" anchor="ctr"/>
          <a:lstStyle>
            <a:lvl1pPr algn="ctr">
              <a:defRPr sz="3400" b="0" i="1" baseline="0">
                <a:solidFill>
                  <a:schemeClr val="bg1"/>
                </a:solidFill>
                <a:effectLst/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28750"/>
            <a:ext cx="7418439" cy="4667250"/>
          </a:xfrm>
          <a:prstGeom prst="rect">
            <a:avLst/>
          </a:prstGeom>
        </p:spPr>
        <p:txBody>
          <a:bodyPr/>
          <a:lstStyle>
            <a:lvl1pPr>
              <a:defRPr sz="23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900">
                <a:latin typeface="Arial" pitchFamily="34" charset="0"/>
                <a:cs typeface="Arial" pitchFamily="34" charset="0"/>
              </a:defRPr>
            </a:lvl2pPr>
            <a:lvl3pPr>
              <a:defRPr sz="1700">
                <a:latin typeface="Arial" pitchFamily="34" charset="0"/>
                <a:cs typeface="Arial" pitchFamily="34" charset="0"/>
              </a:defRPr>
            </a:lvl3pPr>
            <a:lvl4pPr>
              <a:defRPr sz="1500">
                <a:latin typeface="Arial" pitchFamily="34" charset="0"/>
                <a:cs typeface="Arial" pitchFamily="34" charset="0"/>
              </a:defRPr>
            </a:lvl4pPr>
            <a:lvl5pPr>
              <a:defRPr sz="15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86462" tIns="43231" rIns="86462" bIns="43231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 lIns="86478" tIns="43239" rIns="86478" bIns="43239"/>
          <a:lstStyle>
            <a:lvl1pPr>
              <a:defRPr/>
            </a:lvl1pPr>
          </a:lstStyle>
          <a:p>
            <a:pPr>
              <a:defRPr/>
            </a:pPr>
            <a:fld id="{22126B89-D9AF-41C9-80E8-7714C7B90B11}" type="datetimeFigureOut">
              <a:rPr lang="en-US" smtClean="0"/>
              <a:pPr>
                <a:defRPr/>
              </a:pPr>
              <a:t>4/2/2012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 lIns="86478" tIns="43239" rIns="86478" bIns="43239"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3627" y="6385916"/>
            <a:ext cx="2133600" cy="365125"/>
          </a:xfrm>
          <a:prstGeom prst="rect">
            <a:avLst/>
          </a:prstGeom>
        </p:spPr>
        <p:txBody>
          <a:bodyPr lIns="86478" tIns="43239" rIns="86478" bIns="43239"/>
          <a:lstStyle>
            <a:lvl1pPr>
              <a:defRPr/>
            </a:lvl1pPr>
          </a:lstStyle>
          <a:p>
            <a:pPr>
              <a:defRPr/>
            </a:pPr>
            <a:fld id="{21C9B430-1647-4FD4-A563-8334644F43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4" tIns="45712" rIns="91424" bIns="45712" anchor="t" anchorCtr="1" compatLnSpc="1"/>
          <a:lstStyle>
            <a:lvl1pPr marL="0" marR="0" lvl="0" indent="0" algn="ctr" defTabSz="914237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4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4" tIns="45712" rIns="91424" bIns="45712" anchor="t" anchorCtr="1" compatLnSpc="1"/>
          <a:lstStyle>
            <a:lvl1pPr marL="0" marR="0" lvl="0" indent="0" algn="ctr" defTabSz="914237" rtl="0" fontAlgn="auto" hangingPunct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tabLst/>
              <a:defRPr lang="en-US" sz="3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xfrm>
            <a:off x="2201807" y="4170364"/>
            <a:ext cx="2133600" cy="365125"/>
          </a:xfrm>
          <a:prstGeom prst="rect">
            <a:avLst/>
          </a:prstGeom>
        </p:spPr>
        <p:txBody>
          <a:bodyPr lIns="91424" tIns="45712" rIns="91424" bIns="45712"/>
          <a:lstStyle>
            <a:lvl1pPr>
              <a:defRPr/>
            </a:lvl1pPr>
          </a:lstStyle>
          <a:p>
            <a:pPr>
              <a:defRPr/>
            </a:pPr>
            <a:fld id="{26F7D8B6-0BFB-439E-8850-076B19866A35}" type="datetime1">
              <a:rPr lang="en-US"/>
              <a:pPr>
                <a:defRPr/>
              </a:pPr>
              <a:t>4/2/2012</a:t>
            </a:fld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86462" tIns="43231" rIns="86462" bIns="4323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 lIns="86478" tIns="43239" rIns="86478" bIns="43239"/>
          <a:lstStyle>
            <a:lvl1pPr>
              <a:defRPr/>
            </a:lvl1pPr>
          </a:lstStyle>
          <a:p>
            <a:pPr>
              <a:defRPr/>
            </a:pPr>
            <a:fld id="{DD413285-B6E0-4361-97F8-5107F89DD7C2}" type="datetimeFigureOut">
              <a:rPr lang="en-US" smtClean="0"/>
              <a:pPr>
                <a:defRPr/>
              </a:pPr>
              <a:t>4/2/2012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 lIns="86478" tIns="43239" rIns="86478" bIns="43239"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3627" y="6385916"/>
            <a:ext cx="2133600" cy="365125"/>
          </a:xfrm>
          <a:prstGeom prst="rect">
            <a:avLst/>
          </a:prstGeom>
        </p:spPr>
        <p:txBody>
          <a:bodyPr lIns="86478" tIns="43239" rIns="86478" bIns="43239"/>
          <a:lstStyle>
            <a:lvl1pPr>
              <a:defRPr/>
            </a:lvl1pPr>
          </a:lstStyle>
          <a:p>
            <a:pPr>
              <a:defRPr/>
            </a:pPr>
            <a:fld id="{C6DFDF55-0578-4217-8A5B-52A4ECF230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86462" tIns="43231" rIns="86462" bIns="43231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6996" indent="0">
              <a:buNone/>
              <a:defRPr sz="2000" b="1"/>
            </a:lvl2pPr>
            <a:lvl3pPr marL="913993" indent="0">
              <a:buNone/>
              <a:defRPr sz="1800" b="1"/>
            </a:lvl3pPr>
            <a:lvl4pPr marL="1370987" indent="0">
              <a:buNone/>
              <a:defRPr sz="1600" b="1"/>
            </a:lvl4pPr>
            <a:lvl5pPr marL="1827985" indent="0">
              <a:buNone/>
              <a:defRPr sz="1600" b="1"/>
            </a:lvl5pPr>
            <a:lvl6pPr marL="2284982" indent="0">
              <a:buNone/>
              <a:defRPr sz="1600" b="1"/>
            </a:lvl6pPr>
            <a:lvl7pPr marL="2741980" indent="0">
              <a:buNone/>
              <a:defRPr sz="1600" b="1"/>
            </a:lvl7pPr>
            <a:lvl8pPr marL="3198975" indent="0">
              <a:buNone/>
              <a:defRPr sz="1600" b="1"/>
            </a:lvl8pPr>
            <a:lvl9pPr marL="365597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9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7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6996" indent="0">
              <a:buNone/>
              <a:defRPr sz="2000" b="1"/>
            </a:lvl2pPr>
            <a:lvl3pPr marL="913993" indent="0">
              <a:buNone/>
              <a:defRPr sz="1800" b="1"/>
            </a:lvl3pPr>
            <a:lvl4pPr marL="1370987" indent="0">
              <a:buNone/>
              <a:defRPr sz="1600" b="1"/>
            </a:lvl4pPr>
            <a:lvl5pPr marL="1827985" indent="0">
              <a:buNone/>
              <a:defRPr sz="1600" b="1"/>
            </a:lvl5pPr>
            <a:lvl6pPr marL="2284982" indent="0">
              <a:buNone/>
              <a:defRPr sz="1600" b="1"/>
            </a:lvl6pPr>
            <a:lvl7pPr marL="2741980" indent="0">
              <a:buNone/>
              <a:defRPr sz="1600" b="1"/>
            </a:lvl7pPr>
            <a:lvl8pPr marL="3198975" indent="0">
              <a:buNone/>
              <a:defRPr sz="1600" b="1"/>
            </a:lvl8pPr>
            <a:lvl9pPr marL="365597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9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 lIns="86478" tIns="43239" rIns="86478" bIns="43239"/>
          <a:lstStyle>
            <a:lvl1pPr>
              <a:defRPr/>
            </a:lvl1pPr>
          </a:lstStyle>
          <a:p>
            <a:pPr>
              <a:defRPr/>
            </a:pPr>
            <a:fld id="{9A0365D6-8E93-4E0B-B47C-AED83BDAF358}" type="datetimeFigureOut">
              <a:rPr lang="en-US" smtClean="0"/>
              <a:pPr>
                <a:defRPr/>
              </a:pPr>
              <a:t>4/2/2012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 lIns="86478" tIns="43239" rIns="86478" bIns="43239"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3627" y="6385916"/>
            <a:ext cx="2133600" cy="365125"/>
          </a:xfrm>
          <a:prstGeom prst="rect">
            <a:avLst/>
          </a:prstGeom>
        </p:spPr>
        <p:txBody>
          <a:bodyPr lIns="86478" tIns="43239" rIns="86478" bIns="43239"/>
          <a:lstStyle>
            <a:lvl1pPr>
              <a:defRPr/>
            </a:lvl1pPr>
          </a:lstStyle>
          <a:p>
            <a:pPr>
              <a:defRPr/>
            </a:pPr>
            <a:fld id="{05AF0742-044E-46C6-90E5-CBD864CB39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86462" tIns="43231" rIns="86462" bIns="43231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 lIns="86478" tIns="43239" rIns="86478" bIns="43239"/>
          <a:lstStyle>
            <a:lvl1pPr>
              <a:defRPr/>
            </a:lvl1pPr>
          </a:lstStyle>
          <a:p>
            <a:pPr>
              <a:defRPr/>
            </a:pPr>
            <a:fld id="{22126B89-D9AF-41C9-80E8-7714C7B90B11}" type="datetimeFigureOut">
              <a:rPr lang="en-US" smtClean="0"/>
              <a:pPr>
                <a:defRPr/>
              </a:pPr>
              <a:t>4/2/2012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 lIns="86478" tIns="43239" rIns="86478" bIns="43239"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3627" y="6385916"/>
            <a:ext cx="2133600" cy="365125"/>
          </a:xfrm>
          <a:prstGeom prst="rect">
            <a:avLst/>
          </a:prstGeom>
        </p:spPr>
        <p:txBody>
          <a:bodyPr lIns="86478" tIns="43239" rIns="86478" bIns="43239"/>
          <a:lstStyle>
            <a:lvl1pPr>
              <a:defRPr/>
            </a:lvl1pPr>
          </a:lstStyle>
          <a:p>
            <a:pPr>
              <a:defRPr/>
            </a:pPr>
            <a:fld id="{21C9B430-1647-4FD4-A563-8334644F43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 lIns="86478" tIns="43239" rIns="86478" bIns="43239"/>
          <a:lstStyle>
            <a:lvl1pPr>
              <a:defRPr/>
            </a:lvl1pPr>
          </a:lstStyle>
          <a:p>
            <a:pPr>
              <a:defRPr/>
            </a:pPr>
            <a:fld id="{7618B31E-B896-4C52-B722-2E27F0381ABD}" type="datetimeFigureOut">
              <a:rPr lang="en-US" smtClean="0"/>
              <a:pPr>
                <a:defRPr/>
              </a:pPr>
              <a:t>4/2/2012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 lIns="86478" tIns="43239" rIns="86478" bIns="43239"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3627" y="6385916"/>
            <a:ext cx="2133600" cy="365125"/>
          </a:xfrm>
          <a:prstGeom prst="rect">
            <a:avLst/>
          </a:prstGeom>
        </p:spPr>
        <p:txBody>
          <a:bodyPr lIns="86478" tIns="43239" rIns="86478" bIns="43239"/>
          <a:lstStyle>
            <a:lvl1pPr>
              <a:defRPr/>
            </a:lvl1pPr>
          </a:lstStyle>
          <a:p>
            <a:pPr>
              <a:defRPr/>
            </a:pPr>
            <a:fld id="{EF194B93-5DF9-4630-A4BE-CFF1DF2F29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3050"/>
            <a:ext cx="3008313" cy="1162050"/>
          </a:xfrm>
          <a:prstGeom prst="rect">
            <a:avLst/>
          </a:prstGeom>
        </p:spPr>
        <p:txBody>
          <a:bodyPr lIns="86462" tIns="43231" rIns="86462" bIns="43231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05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6996" indent="0">
              <a:buNone/>
              <a:defRPr sz="1200"/>
            </a:lvl2pPr>
            <a:lvl3pPr marL="913993" indent="0">
              <a:buNone/>
              <a:defRPr sz="1000"/>
            </a:lvl3pPr>
            <a:lvl4pPr marL="1370987" indent="0">
              <a:buNone/>
              <a:defRPr sz="900"/>
            </a:lvl4pPr>
            <a:lvl5pPr marL="1827985" indent="0">
              <a:buNone/>
              <a:defRPr sz="900"/>
            </a:lvl5pPr>
            <a:lvl6pPr marL="2284982" indent="0">
              <a:buNone/>
              <a:defRPr sz="900"/>
            </a:lvl6pPr>
            <a:lvl7pPr marL="2741980" indent="0">
              <a:buNone/>
              <a:defRPr sz="900"/>
            </a:lvl7pPr>
            <a:lvl8pPr marL="3198975" indent="0">
              <a:buNone/>
              <a:defRPr sz="900"/>
            </a:lvl8pPr>
            <a:lvl9pPr marL="365597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 lIns="86478" tIns="43239" rIns="86478" bIns="43239"/>
          <a:lstStyle>
            <a:lvl1pPr>
              <a:defRPr/>
            </a:lvl1pPr>
          </a:lstStyle>
          <a:p>
            <a:pPr>
              <a:defRPr/>
            </a:pPr>
            <a:fld id="{85A82ABB-4930-4BE2-A374-7F04D6F76A45}" type="datetimeFigureOut">
              <a:rPr lang="en-US" smtClean="0"/>
              <a:pPr>
                <a:defRPr/>
              </a:pPr>
              <a:t>4/2/2012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 lIns="86478" tIns="43239" rIns="86478" bIns="43239"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3627" y="6385916"/>
            <a:ext cx="2133600" cy="365125"/>
          </a:xfrm>
          <a:prstGeom prst="rect">
            <a:avLst/>
          </a:prstGeom>
        </p:spPr>
        <p:txBody>
          <a:bodyPr lIns="86478" tIns="43239" rIns="86478" bIns="43239"/>
          <a:lstStyle>
            <a:lvl1pPr>
              <a:defRPr/>
            </a:lvl1pPr>
          </a:lstStyle>
          <a:p>
            <a:pPr>
              <a:defRPr/>
            </a:pPr>
            <a:fld id="{541FED37-80E6-4D4E-AA94-D4631F51EFF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8"/>
          </a:xfrm>
          <a:prstGeom prst="rect">
            <a:avLst/>
          </a:prstGeom>
        </p:spPr>
        <p:txBody>
          <a:bodyPr lIns="86462" tIns="43231" rIns="86462" bIns="43231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996" indent="0">
              <a:buNone/>
              <a:defRPr sz="2800"/>
            </a:lvl2pPr>
            <a:lvl3pPr marL="913993" indent="0">
              <a:buNone/>
              <a:defRPr sz="2400"/>
            </a:lvl3pPr>
            <a:lvl4pPr marL="1370987" indent="0">
              <a:buNone/>
              <a:defRPr sz="2000"/>
            </a:lvl4pPr>
            <a:lvl5pPr marL="1827985" indent="0">
              <a:buNone/>
              <a:defRPr sz="2000"/>
            </a:lvl5pPr>
            <a:lvl6pPr marL="2284982" indent="0">
              <a:buNone/>
              <a:defRPr sz="2000"/>
            </a:lvl6pPr>
            <a:lvl7pPr marL="2741980" indent="0">
              <a:buNone/>
              <a:defRPr sz="2000"/>
            </a:lvl7pPr>
            <a:lvl8pPr marL="3198975" indent="0">
              <a:buNone/>
              <a:defRPr sz="2000"/>
            </a:lvl8pPr>
            <a:lvl9pPr marL="3655971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6996" indent="0">
              <a:buNone/>
              <a:defRPr sz="1200"/>
            </a:lvl2pPr>
            <a:lvl3pPr marL="913993" indent="0">
              <a:buNone/>
              <a:defRPr sz="1000"/>
            </a:lvl3pPr>
            <a:lvl4pPr marL="1370987" indent="0">
              <a:buNone/>
              <a:defRPr sz="900"/>
            </a:lvl4pPr>
            <a:lvl5pPr marL="1827985" indent="0">
              <a:buNone/>
              <a:defRPr sz="900"/>
            </a:lvl5pPr>
            <a:lvl6pPr marL="2284982" indent="0">
              <a:buNone/>
              <a:defRPr sz="900"/>
            </a:lvl6pPr>
            <a:lvl7pPr marL="2741980" indent="0">
              <a:buNone/>
              <a:defRPr sz="900"/>
            </a:lvl7pPr>
            <a:lvl8pPr marL="3198975" indent="0">
              <a:buNone/>
              <a:defRPr sz="900"/>
            </a:lvl8pPr>
            <a:lvl9pPr marL="365597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 lIns="86478" tIns="43239" rIns="86478" bIns="43239"/>
          <a:lstStyle>
            <a:lvl1pPr>
              <a:defRPr/>
            </a:lvl1pPr>
          </a:lstStyle>
          <a:p>
            <a:pPr>
              <a:defRPr/>
            </a:pPr>
            <a:fld id="{A126162E-6471-493C-B962-7803D3558DD1}" type="datetimeFigureOut">
              <a:rPr lang="en-US" smtClean="0"/>
              <a:pPr>
                <a:defRPr/>
              </a:pPr>
              <a:t>4/2/2012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 lIns="86478" tIns="43239" rIns="86478" bIns="43239"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3627" y="6385916"/>
            <a:ext cx="2133600" cy="365125"/>
          </a:xfrm>
          <a:prstGeom prst="rect">
            <a:avLst/>
          </a:prstGeom>
        </p:spPr>
        <p:txBody>
          <a:bodyPr lIns="86478" tIns="43239" rIns="86478" bIns="43239"/>
          <a:lstStyle>
            <a:lvl1pPr>
              <a:defRPr/>
            </a:lvl1pPr>
          </a:lstStyle>
          <a:p>
            <a:pPr>
              <a:defRPr/>
            </a:pPr>
            <a:fld id="{43FDC894-FAD7-4AC8-8429-D344149AAB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86462" tIns="43231" rIns="86462" bIns="4323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 lIns="86478" tIns="43239" rIns="86478" bIns="43239"/>
          <a:lstStyle>
            <a:lvl1pPr>
              <a:defRPr/>
            </a:lvl1pPr>
          </a:lstStyle>
          <a:p>
            <a:pPr>
              <a:defRPr/>
            </a:pPr>
            <a:fld id="{CDAABACB-5AC5-4ECD-B951-9DDC7D506000}" type="datetimeFigureOut">
              <a:rPr lang="en-US" smtClean="0"/>
              <a:pPr>
                <a:defRPr/>
              </a:pPr>
              <a:t>4/2/2012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 lIns="86478" tIns="43239" rIns="86478" bIns="43239"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3627" y="6385916"/>
            <a:ext cx="2133600" cy="365125"/>
          </a:xfrm>
          <a:prstGeom prst="rect">
            <a:avLst/>
          </a:prstGeom>
        </p:spPr>
        <p:txBody>
          <a:bodyPr lIns="86478" tIns="43239" rIns="86478" bIns="43239"/>
          <a:lstStyle>
            <a:lvl1pPr>
              <a:defRPr/>
            </a:lvl1pPr>
          </a:lstStyle>
          <a:p>
            <a:pPr>
              <a:defRPr/>
            </a:pPr>
            <a:fld id="{A5769C4C-75CF-4B9D-848E-A0AEBBA5CC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3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.png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20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.pn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.png"/><Relationship Id="rId4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"/>
          <p:cNvSpPr>
            <a:spLocks/>
          </p:cNvSpPr>
          <p:nvPr/>
        </p:nvSpPr>
        <p:spPr bwMode="auto">
          <a:xfrm flipH="1">
            <a:off x="7680960" y="3"/>
            <a:ext cx="1463040" cy="2228851"/>
          </a:xfrm>
          <a:prstGeom prst="rect">
            <a:avLst/>
          </a:prstGeom>
          <a:solidFill>
            <a:srgbClr val="285C12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3" name="Rectangle 2"/>
          <p:cNvSpPr>
            <a:spLocks/>
          </p:cNvSpPr>
          <p:nvPr/>
        </p:nvSpPr>
        <p:spPr bwMode="auto">
          <a:xfrm flipH="1">
            <a:off x="0" y="6583680"/>
            <a:ext cx="7612380" cy="274320"/>
          </a:xfrm>
          <a:prstGeom prst="rect">
            <a:avLst/>
          </a:prstGeom>
          <a:solidFill>
            <a:srgbClr val="285C12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4" name="Rectangle 3"/>
          <p:cNvSpPr>
            <a:spLocks/>
          </p:cNvSpPr>
          <p:nvPr/>
        </p:nvSpPr>
        <p:spPr bwMode="auto">
          <a:xfrm flipH="1">
            <a:off x="7680960" y="6583680"/>
            <a:ext cx="1463040" cy="274320"/>
          </a:xfrm>
          <a:prstGeom prst="rect">
            <a:avLst/>
          </a:prstGeom>
          <a:solidFill>
            <a:srgbClr val="52941C"/>
          </a:solidFill>
          <a:ln w="3175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5" name="Rectangle 4"/>
          <p:cNvSpPr>
            <a:spLocks/>
          </p:cNvSpPr>
          <p:nvPr/>
        </p:nvSpPr>
        <p:spPr bwMode="auto">
          <a:xfrm flipH="1">
            <a:off x="0" y="3"/>
            <a:ext cx="7612380" cy="2228851"/>
          </a:xfrm>
          <a:prstGeom prst="rect">
            <a:avLst/>
          </a:prstGeom>
          <a:solidFill>
            <a:srgbClr val="52941C"/>
          </a:solidFill>
          <a:ln w="3175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6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3"/>
            <a:ext cx="6629400" cy="17259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title style</a:t>
            </a:r>
            <a:endParaRPr lang="en-US" dirty="0">
              <a:sym typeface="Helvetica Neue" charset="0"/>
            </a:endParaRPr>
          </a:p>
        </p:txBody>
      </p:sp>
      <p:sp>
        <p:nvSpPr>
          <p:cNvPr id="27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628902"/>
            <a:ext cx="7772400" cy="35547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" charset="0"/>
              </a:rPr>
              <a:t>Second level</a:t>
            </a:r>
          </a:p>
          <a:p>
            <a:pPr lvl="2"/>
            <a:r>
              <a:rPr lang="en-US" smtClean="0">
                <a:sym typeface="Helvetica Neue" charset="0"/>
              </a:rPr>
              <a:t>Third level</a:t>
            </a:r>
          </a:p>
          <a:p>
            <a:pPr lvl="3"/>
            <a:r>
              <a:rPr lang="en-US" smtClean="0">
                <a:sym typeface="Helvetica Neue" charset="0"/>
              </a:rPr>
              <a:t>Fourth level</a:t>
            </a:r>
          </a:p>
          <a:p>
            <a:pPr lvl="4"/>
            <a:r>
              <a:rPr lang="en-US" smtClean="0">
                <a:sym typeface="Helvetica Neue" charset="0"/>
              </a:rPr>
              <a:t>Fifth level</a:t>
            </a:r>
            <a:endParaRPr lang="en-US" dirty="0">
              <a:sym typeface="Helvetica Neue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240780" y="6596192"/>
            <a:ext cx="1371600" cy="241053"/>
          </a:xfrm>
          <a:prstGeom prst="rect">
            <a:avLst/>
          </a:prstGeom>
          <a:noFill/>
        </p:spPr>
        <p:txBody>
          <a:bodyPr wrap="square" lIns="82282" tIns="41141" rIns="82282" bIns="41141" rtlCol="0">
            <a:spAutoFit/>
          </a:bodyPr>
          <a:lstStyle/>
          <a:p>
            <a:r>
              <a:rPr lang="en-US" sz="1000" i="1" dirty="0" smtClean="0">
                <a:solidFill>
                  <a:schemeClr val="bg1"/>
                </a:solidFill>
              </a:rPr>
              <a:t>www.em.doe.gov</a:t>
            </a:r>
            <a:endParaRPr lang="en-US" sz="1000" i="1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848600" y="6583680"/>
            <a:ext cx="1295400" cy="264630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pPr algn="r"/>
            <a:fld id="{05771279-8FC3-4FA0-A37C-34018904CB39}" type="slidenum">
              <a:rPr lang="en-US" sz="1100" smtClean="0">
                <a:solidFill>
                  <a:schemeClr val="bg1"/>
                </a:solidFill>
                <a:latin typeface="Helvetica Neue"/>
              </a:rPr>
              <a:pPr algn="r"/>
              <a:t>‹#›</a:t>
            </a:fld>
            <a:endParaRPr lang="en-US" sz="1100" dirty="0">
              <a:solidFill>
                <a:schemeClr val="bg1"/>
              </a:solidFill>
              <a:latin typeface="Helvetica Neue"/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" y="6118038"/>
            <a:ext cx="4023360" cy="754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</p:sldLayoutIdLst>
  <p:transition spd="med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699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3993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098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7985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748" indent="-34274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19" indent="-28562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90" indent="-22849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87" indent="-22849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485" indent="-22849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480" indent="-228499" algn="l" defTabSz="9139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477" indent="-228499" algn="l" defTabSz="9139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472" indent="-228499" algn="l" defTabSz="9139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468" indent="-228499" algn="l" defTabSz="9139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96" algn="l" defTabSz="9139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93" algn="l" defTabSz="9139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87" algn="l" defTabSz="9139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85" algn="l" defTabSz="9139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82" algn="l" defTabSz="9139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80" algn="l" defTabSz="9139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975" algn="l" defTabSz="9139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971" algn="l" defTabSz="9139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>
            <a:spLocks/>
          </p:cNvSpPr>
          <p:nvPr/>
        </p:nvSpPr>
        <p:spPr bwMode="auto">
          <a:xfrm flipH="1">
            <a:off x="7680960" y="0"/>
            <a:ext cx="1463040" cy="1051560"/>
          </a:xfrm>
          <a:prstGeom prst="rect">
            <a:avLst/>
          </a:prstGeom>
          <a:solidFill>
            <a:srgbClr val="285C12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Rectangle 2"/>
          <p:cNvSpPr>
            <a:spLocks/>
          </p:cNvSpPr>
          <p:nvPr/>
        </p:nvSpPr>
        <p:spPr bwMode="auto">
          <a:xfrm flipH="1">
            <a:off x="0" y="6583680"/>
            <a:ext cx="7612380" cy="274320"/>
          </a:xfrm>
          <a:prstGeom prst="rect">
            <a:avLst/>
          </a:prstGeom>
          <a:solidFill>
            <a:srgbClr val="285C12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Rectangle 3"/>
          <p:cNvSpPr>
            <a:spLocks/>
          </p:cNvSpPr>
          <p:nvPr/>
        </p:nvSpPr>
        <p:spPr bwMode="auto">
          <a:xfrm flipH="1">
            <a:off x="7680960" y="6583680"/>
            <a:ext cx="1463040" cy="274320"/>
          </a:xfrm>
          <a:prstGeom prst="rect">
            <a:avLst/>
          </a:prstGeom>
          <a:solidFill>
            <a:srgbClr val="52941C"/>
          </a:solidFill>
          <a:ln w="3175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Rectangle 4"/>
          <p:cNvSpPr>
            <a:spLocks/>
          </p:cNvSpPr>
          <p:nvPr/>
        </p:nvSpPr>
        <p:spPr bwMode="auto">
          <a:xfrm flipH="1">
            <a:off x="0" y="0"/>
            <a:ext cx="7612380" cy="1051560"/>
          </a:xfrm>
          <a:prstGeom prst="rect">
            <a:avLst/>
          </a:prstGeom>
          <a:solidFill>
            <a:srgbClr val="52941C"/>
          </a:solidFill>
          <a:ln w="3175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85903"/>
            <a:ext cx="7772400" cy="46977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" charset="0"/>
              </a:rPr>
              <a:t>Second level</a:t>
            </a:r>
          </a:p>
          <a:p>
            <a:pPr lvl="2"/>
            <a:r>
              <a:rPr lang="en-US" smtClean="0">
                <a:sym typeface="Helvetica Neue" charset="0"/>
              </a:rPr>
              <a:t>Third level</a:t>
            </a:r>
          </a:p>
          <a:p>
            <a:pPr lvl="3"/>
            <a:r>
              <a:rPr lang="en-US" smtClean="0">
                <a:sym typeface="Helvetica Neue" charset="0"/>
              </a:rPr>
              <a:t>Fourth level</a:t>
            </a:r>
          </a:p>
          <a:p>
            <a:pPr lvl="4"/>
            <a:r>
              <a:rPr lang="en-US" smtClean="0">
                <a:sym typeface="Helvetica Neue" charset="0"/>
              </a:rPr>
              <a:t>Fifth level</a:t>
            </a:r>
            <a:endParaRPr lang="en-US">
              <a:sym typeface="Helvetica Neue" charset="0"/>
            </a:endParaRPr>
          </a:p>
        </p:txBody>
      </p:sp>
      <p:sp>
        <p:nvSpPr>
          <p:cNvPr id="13" name="Rectangle 2"/>
          <p:cNvSpPr>
            <a:spLocks/>
          </p:cNvSpPr>
          <p:nvPr/>
        </p:nvSpPr>
        <p:spPr bwMode="auto">
          <a:xfrm flipH="1">
            <a:off x="0" y="6583680"/>
            <a:ext cx="7612380" cy="274320"/>
          </a:xfrm>
          <a:prstGeom prst="rect">
            <a:avLst/>
          </a:prstGeom>
          <a:solidFill>
            <a:srgbClr val="285C12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240780" y="6596192"/>
            <a:ext cx="1371600" cy="241053"/>
          </a:xfrm>
          <a:prstGeom prst="rect">
            <a:avLst/>
          </a:prstGeom>
          <a:noFill/>
        </p:spPr>
        <p:txBody>
          <a:bodyPr wrap="square" lIns="82282" tIns="41141" rIns="82282" bIns="41141" rtlCol="0">
            <a:spAutoFit/>
          </a:bodyPr>
          <a:lstStyle/>
          <a:p>
            <a:r>
              <a:rPr lang="en-US" sz="1000" i="1" dirty="0" smtClean="0">
                <a:solidFill>
                  <a:schemeClr val="bg1"/>
                </a:solidFill>
              </a:rPr>
              <a:t>www.em.doe.gov</a:t>
            </a:r>
            <a:endParaRPr lang="en-US" sz="1000" i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48600" y="6583680"/>
            <a:ext cx="1295400" cy="264630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pPr algn="r"/>
            <a:fld id="{05771279-8FC3-4FA0-A37C-34018904CB39}" type="slidenum">
              <a:rPr lang="en-US" sz="1100" smtClean="0">
                <a:solidFill>
                  <a:schemeClr val="bg1"/>
                </a:solidFill>
                <a:latin typeface="Helvetica Neue"/>
              </a:rPr>
              <a:pPr algn="r"/>
              <a:t>‹#›</a:t>
            </a:fld>
            <a:endParaRPr lang="en-US" sz="1100" dirty="0">
              <a:solidFill>
                <a:schemeClr val="bg1"/>
              </a:solidFill>
              <a:latin typeface="Helvetica Neue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" y="6118038"/>
            <a:ext cx="4023360" cy="754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transition spd="med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800" b="1" i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800" b="1" i="1">
          <a:solidFill>
            <a:schemeClr val="accent2"/>
          </a:solidFill>
          <a:latin typeface="Arial Narrow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800" b="1" i="1">
          <a:solidFill>
            <a:schemeClr val="accent2"/>
          </a:solidFill>
          <a:latin typeface="Arial Narrow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800" b="1" i="1">
          <a:solidFill>
            <a:schemeClr val="accent2"/>
          </a:solidFill>
          <a:latin typeface="Arial Narrow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800" b="1" i="1">
          <a:solidFill>
            <a:schemeClr val="accent2"/>
          </a:solidFill>
          <a:latin typeface="Arial Narrow" pitchFamily="34" charset="0"/>
        </a:defRPr>
      </a:lvl5pPr>
      <a:lvl6pPr marL="431850" algn="ctr" rtl="0" fontAlgn="base">
        <a:spcBef>
          <a:spcPct val="0"/>
        </a:spcBef>
        <a:spcAft>
          <a:spcPct val="0"/>
        </a:spcAft>
        <a:defRPr sz="3800" b="1" i="1">
          <a:solidFill>
            <a:schemeClr val="accent2"/>
          </a:solidFill>
          <a:latin typeface="Arial Narrow" pitchFamily="34" charset="0"/>
        </a:defRPr>
      </a:lvl6pPr>
      <a:lvl7pPr marL="863699" algn="ctr" rtl="0" fontAlgn="base">
        <a:spcBef>
          <a:spcPct val="0"/>
        </a:spcBef>
        <a:spcAft>
          <a:spcPct val="0"/>
        </a:spcAft>
        <a:defRPr sz="3800" b="1" i="1">
          <a:solidFill>
            <a:schemeClr val="accent2"/>
          </a:solidFill>
          <a:latin typeface="Arial Narrow" pitchFamily="34" charset="0"/>
        </a:defRPr>
      </a:lvl7pPr>
      <a:lvl8pPr marL="1295546" algn="ctr" rtl="0" fontAlgn="base">
        <a:spcBef>
          <a:spcPct val="0"/>
        </a:spcBef>
        <a:spcAft>
          <a:spcPct val="0"/>
        </a:spcAft>
        <a:defRPr sz="3800" b="1" i="1">
          <a:solidFill>
            <a:schemeClr val="accent2"/>
          </a:solidFill>
          <a:latin typeface="Arial Narrow" pitchFamily="34" charset="0"/>
        </a:defRPr>
      </a:lvl8pPr>
      <a:lvl9pPr marL="1727398" algn="ctr" rtl="0" fontAlgn="base">
        <a:spcBef>
          <a:spcPct val="0"/>
        </a:spcBef>
        <a:spcAft>
          <a:spcPct val="0"/>
        </a:spcAft>
        <a:defRPr sz="3800" b="1" i="1">
          <a:solidFill>
            <a:schemeClr val="accent2"/>
          </a:solidFill>
          <a:latin typeface="Arial Narrow" pitchFamily="34" charset="0"/>
        </a:defRPr>
      </a:lvl9pPr>
    </p:titleStyle>
    <p:bodyStyle>
      <a:lvl1pPr marL="323735" indent="-323735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Char char="•"/>
        <a:defRPr sz="2300">
          <a:solidFill>
            <a:schemeClr val="tx1"/>
          </a:solidFill>
          <a:latin typeface="+mn-lt"/>
          <a:ea typeface="+mn-ea"/>
          <a:cs typeface="+mn-cs"/>
        </a:defRPr>
      </a:lvl1pPr>
      <a:lvl2pPr marL="701426" indent="-269778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Char char="–"/>
        <a:defRPr sz="1900">
          <a:solidFill>
            <a:schemeClr val="tx1"/>
          </a:solidFill>
          <a:latin typeface="+mn-lt"/>
        </a:defRPr>
      </a:lvl2pPr>
      <a:lvl3pPr marL="1079114" indent="-215824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Char char="•"/>
        <a:defRPr sz="1500">
          <a:solidFill>
            <a:schemeClr val="tx1"/>
          </a:solidFill>
          <a:latin typeface="+mn-lt"/>
        </a:defRPr>
      </a:lvl3pPr>
      <a:lvl4pPr marL="1509176" indent="-214237" algn="l" rtl="0" eaLnBrk="0" fontAlgn="base" hangingPunct="0">
        <a:spcBef>
          <a:spcPct val="20000"/>
        </a:spcBef>
        <a:spcAft>
          <a:spcPct val="0"/>
        </a:spcAft>
        <a:buChar char="–"/>
        <a:defRPr sz="1900">
          <a:solidFill>
            <a:schemeClr val="tx1"/>
          </a:solidFill>
          <a:latin typeface="Times New Roman" pitchFamily="18" charset="0"/>
        </a:defRPr>
      </a:lvl4pPr>
      <a:lvl5pPr marL="1942408" indent="-215824" algn="l" rtl="0" eaLnBrk="0" fontAlgn="base" hangingPunct="0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Times New Roman" pitchFamily="18" charset="0"/>
        </a:defRPr>
      </a:lvl5pPr>
      <a:lvl6pPr marL="2375171" indent="-215927" algn="l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Times New Roman" pitchFamily="18" charset="0"/>
        </a:defRPr>
      </a:lvl6pPr>
      <a:lvl7pPr marL="2807022" indent="-215927" algn="l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Times New Roman" pitchFamily="18" charset="0"/>
        </a:defRPr>
      </a:lvl7pPr>
      <a:lvl8pPr marL="3238868" indent="-215927" algn="l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Times New Roman" pitchFamily="18" charset="0"/>
        </a:defRPr>
      </a:lvl8pPr>
      <a:lvl9pPr marL="3670721" indent="-215927" algn="l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86369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50" algn="l" defTabSz="86369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3699" algn="l" defTabSz="86369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5546" algn="l" defTabSz="86369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398" algn="l" defTabSz="86369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59248" algn="l" defTabSz="86369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1095" algn="l" defTabSz="86369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2945" algn="l" defTabSz="86369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4794" algn="l" defTabSz="86369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>
            <a:spLocks/>
          </p:cNvSpPr>
          <p:nvPr/>
        </p:nvSpPr>
        <p:spPr bwMode="auto">
          <a:xfrm flipH="1">
            <a:off x="7680960" y="0"/>
            <a:ext cx="1463040" cy="1051560"/>
          </a:xfrm>
          <a:prstGeom prst="rect">
            <a:avLst/>
          </a:prstGeom>
          <a:solidFill>
            <a:srgbClr val="285C12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Rectangle 2"/>
          <p:cNvSpPr>
            <a:spLocks/>
          </p:cNvSpPr>
          <p:nvPr/>
        </p:nvSpPr>
        <p:spPr bwMode="auto">
          <a:xfrm flipH="1">
            <a:off x="0" y="6583680"/>
            <a:ext cx="7612380" cy="274320"/>
          </a:xfrm>
          <a:prstGeom prst="rect">
            <a:avLst/>
          </a:prstGeom>
          <a:solidFill>
            <a:srgbClr val="285C12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Rectangle 3"/>
          <p:cNvSpPr>
            <a:spLocks/>
          </p:cNvSpPr>
          <p:nvPr/>
        </p:nvSpPr>
        <p:spPr bwMode="auto">
          <a:xfrm flipH="1">
            <a:off x="7680960" y="6583680"/>
            <a:ext cx="1463040" cy="274320"/>
          </a:xfrm>
          <a:prstGeom prst="rect">
            <a:avLst/>
          </a:prstGeom>
          <a:solidFill>
            <a:srgbClr val="52941C"/>
          </a:solidFill>
          <a:ln w="3175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Rectangle 4"/>
          <p:cNvSpPr>
            <a:spLocks/>
          </p:cNvSpPr>
          <p:nvPr/>
        </p:nvSpPr>
        <p:spPr bwMode="auto">
          <a:xfrm flipH="1">
            <a:off x="0" y="0"/>
            <a:ext cx="7612380" cy="1051560"/>
          </a:xfrm>
          <a:prstGeom prst="rect">
            <a:avLst/>
          </a:prstGeom>
          <a:solidFill>
            <a:srgbClr val="52941C"/>
          </a:solidFill>
          <a:ln w="3175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85903"/>
            <a:ext cx="7772400" cy="46977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" charset="0"/>
              </a:rPr>
              <a:t>Second level</a:t>
            </a:r>
          </a:p>
          <a:p>
            <a:pPr lvl="2"/>
            <a:r>
              <a:rPr lang="en-US" smtClean="0">
                <a:sym typeface="Helvetica Neue" charset="0"/>
              </a:rPr>
              <a:t>Third level</a:t>
            </a:r>
          </a:p>
          <a:p>
            <a:pPr lvl="3"/>
            <a:r>
              <a:rPr lang="en-US" smtClean="0">
                <a:sym typeface="Helvetica Neue" charset="0"/>
              </a:rPr>
              <a:t>Fourth level</a:t>
            </a:r>
          </a:p>
          <a:p>
            <a:pPr lvl="4"/>
            <a:r>
              <a:rPr lang="en-US" smtClean="0">
                <a:sym typeface="Helvetica Neue" charset="0"/>
              </a:rPr>
              <a:t>Fifth level</a:t>
            </a:r>
            <a:endParaRPr lang="en-US">
              <a:sym typeface="Helvetica Neue" charset="0"/>
            </a:endParaRPr>
          </a:p>
        </p:txBody>
      </p:sp>
      <p:sp>
        <p:nvSpPr>
          <p:cNvPr id="13" name="Rectangle 2"/>
          <p:cNvSpPr>
            <a:spLocks/>
          </p:cNvSpPr>
          <p:nvPr/>
        </p:nvSpPr>
        <p:spPr bwMode="auto">
          <a:xfrm flipH="1">
            <a:off x="0" y="6583680"/>
            <a:ext cx="7612380" cy="274320"/>
          </a:xfrm>
          <a:prstGeom prst="rect">
            <a:avLst/>
          </a:prstGeom>
          <a:solidFill>
            <a:srgbClr val="285C12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240780" y="6596192"/>
            <a:ext cx="1371600" cy="241053"/>
          </a:xfrm>
          <a:prstGeom prst="rect">
            <a:avLst/>
          </a:prstGeom>
          <a:noFill/>
        </p:spPr>
        <p:txBody>
          <a:bodyPr wrap="square" lIns="82282" tIns="41141" rIns="82282" bIns="41141" rtlCol="0">
            <a:spAutoFit/>
          </a:bodyPr>
          <a:lstStyle/>
          <a:p>
            <a:r>
              <a:rPr lang="en-US" sz="1000" i="1" dirty="0" smtClean="0">
                <a:solidFill>
                  <a:schemeClr val="bg1"/>
                </a:solidFill>
              </a:rPr>
              <a:t>www.em.doe.gov</a:t>
            </a:r>
            <a:endParaRPr lang="en-US" sz="1000" i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48600" y="6583680"/>
            <a:ext cx="1295400" cy="264630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pPr algn="r"/>
            <a:fld id="{05771279-8FC3-4FA0-A37C-34018904CB39}" type="slidenum">
              <a:rPr lang="en-US" sz="1100" smtClean="0">
                <a:solidFill>
                  <a:schemeClr val="bg1"/>
                </a:solidFill>
                <a:latin typeface="Helvetica Neue"/>
              </a:rPr>
              <a:pPr algn="r"/>
              <a:t>‹#›</a:t>
            </a:fld>
            <a:endParaRPr lang="en-US" sz="1100" dirty="0">
              <a:solidFill>
                <a:schemeClr val="bg1"/>
              </a:solidFill>
              <a:latin typeface="Helvetica Neue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" y="6118038"/>
            <a:ext cx="4023360" cy="754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transition spd="med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800" b="1" i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800" b="1" i="1">
          <a:solidFill>
            <a:schemeClr val="accent2"/>
          </a:solidFill>
          <a:latin typeface="Arial Narrow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800" b="1" i="1">
          <a:solidFill>
            <a:schemeClr val="accent2"/>
          </a:solidFill>
          <a:latin typeface="Arial Narrow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800" b="1" i="1">
          <a:solidFill>
            <a:schemeClr val="accent2"/>
          </a:solidFill>
          <a:latin typeface="Arial Narrow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800" b="1" i="1">
          <a:solidFill>
            <a:schemeClr val="accent2"/>
          </a:solidFill>
          <a:latin typeface="Arial Narrow" pitchFamily="34" charset="0"/>
        </a:defRPr>
      </a:lvl5pPr>
      <a:lvl6pPr marL="431850" algn="ctr" rtl="0" fontAlgn="base">
        <a:spcBef>
          <a:spcPct val="0"/>
        </a:spcBef>
        <a:spcAft>
          <a:spcPct val="0"/>
        </a:spcAft>
        <a:defRPr sz="3800" b="1" i="1">
          <a:solidFill>
            <a:schemeClr val="accent2"/>
          </a:solidFill>
          <a:latin typeface="Arial Narrow" pitchFamily="34" charset="0"/>
        </a:defRPr>
      </a:lvl6pPr>
      <a:lvl7pPr marL="863699" algn="ctr" rtl="0" fontAlgn="base">
        <a:spcBef>
          <a:spcPct val="0"/>
        </a:spcBef>
        <a:spcAft>
          <a:spcPct val="0"/>
        </a:spcAft>
        <a:defRPr sz="3800" b="1" i="1">
          <a:solidFill>
            <a:schemeClr val="accent2"/>
          </a:solidFill>
          <a:latin typeface="Arial Narrow" pitchFamily="34" charset="0"/>
        </a:defRPr>
      </a:lvl7pPr>
      <a:lvl8pPr marL="1295546" algn="ctr" rtl="0" fontAlgn="base">
        <a:spcBef>
          <a:spcPct val="0"/>
        </a:spcBef>
        <a:spcAft>
          <a:spcPct val="0"/>
        </a:spcAft>
        <a:defRPr sz="3800" b="1" i="1">
          <a:solidFill>
            <a:schemeClr val="accent2"/>
          </a:solidFill>
          <a:latin typeface="Arial Narrow" pitchFamily="34" charset="0"/>
        </a:defRPr>
      </a:lvl8pPr>
      <a:lvl9pPr marL="1727398" algn="ctr" rtl="0" fontAlgn="base">
        <a:spcBef>
          <a:spcPct val="0"/>
        </a:spcBef>
        <a:spcAft>
          <a:spcPct val="0"/>
        </a:spcAft>
        <a:defRPr sz="3800" b="1" i="1">
          <a:solidFill>
            <a:schemeClr val="accent2"/>
          </a:solidFill>
          <a:latin typeface="Arial Narrow" pitchFamily="34" charset="0"/>
        </a:defRPr>
      </a:lvl9pPr>
    </p:titleStyle>
    <p:bodyStyle>
      <a:lvl1pPr marL="323735" indent="-323735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Char char="•"/>
        <a:defRPr sz="2300">
          <a:solidFill>
            <a:schemeClr val="tx1"/>
          </a:solidFill>
          <a:latin typeface="+mn-lt"/>
          <a:ea typeface="+mn-ea"/>
          <a:cs typeface="+mn-cs"/>
        </a:defRPr>
      </a:lvl1pPr>
      <a:lvl2pPr marL="701426" indent="-269778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Char char="–"/>
        <a:defRPr sz="1900">
          <a:solidFill>
            <a:schemeClr val="tx1"/>
          </a:solidFill>
          <a:latin typeface="+mn-lt"/>
        </a:defRPr>
      </a:lvl2pPr>
      <a:lvl3pPr marL="1079114" indent="-215824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Char char="•"/>
        <a:defRPr sz="1500">
          <a:solidFill>
            <a:schemeClr val="tx1"/>
          </a:solidFill>
          <a:latin typeface="+mn-lt"/>
        </a:defRPr>
      </a:lvl3pPr>
      <a:lvl4pPr marL="1509176" indent="-214237" algn="l" rtl="0" eaLnBrk="0" fontAlgn="base" hangingPunct="0">
        <a:spcBef>
          <a:spcPct val="20000"/>
        </a:spcBef>
        <a:spcAft>
          <a:spcPct val="0"/>
        </a:spcAft>
        <a:buChar char="–"/>
        <a:defRPr sz="1900">
          <a:solidFill>
            <a:schemeClr val="tx1"/>
          </a:solidFill>
          <a:latin typeface="Times New Roman" pitchFamily="18" charset="0"/>
        </a:defRPr>
      </a:lvl4pPr>
      <a:lvl5pPr marL="1942408" indent="-215824" algn="l" rtl="0" eaLnBrk="0" fontAlgn="base" hangingPunct="0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Times New Roman" pitchFamily="18" charset="0"/>
        </a:defRPr>
      </a:lvl5pPr>
      <a:lvl6pPr marL="2375171" indent="-215927" algn="l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Times New Roman" pitchFamily="18" charset="0"/>
        </a:defRPr>
      </a:lvl6pPr>
      <a:lvl7pPr marL="2807022" indent="-215927" algn="l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Times New Roman" pitchFamily="18" charset="0"/>
        </a:defRPr>
      </a:lvl7pPr>
      <a:lvl8pPr marL="3238868" indent="-215927" algn="l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Times New Roman" pitchFamily="18" charset="0"/>
        </a:defRPr>
      </a:lvl8pPr>
      <a:lvl9pPr marL="3670721" indent="-215927" algn="l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86369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50" algn="l" defTabSz="86369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3699" algn="l" defTabSz="86369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5546" algn="l" defTabSz="86369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398" algn="l" defTabSz="86369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59248" algn="l" defTabSz="86369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1095" algn="l" defTabSz="86369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2945" algn="l" defTabSz="86369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4794" algn="l" defTabSz="86369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>
            <a:spLocks/>
          </p:cNvSpPr>
          <p:nvPr/>
        </p:nvSpPr>
        <p:spPr bwMode="auto">
          <a:xfrm flipH="1">
            <a:off x="7680960" y="0"/>
            <a:ext cx="1463040" cy="1051560"/>
          </a:xfrm>
          <a:prstGeom prst="rect">
            <a:avLst/>
          </a:prstGeom>
          <a:solidFill>
            <a:srgbClr val="285C12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Rectangle 2"/>
          <p:cNvSpPr>
            <a:spLocks/>
          </p:cNvSpPr>
          <p:nvPr/>
        </p:nvSpPr>
        <p:spPr bwMode="auto">
          <a:xfrm flipH="1">
            <a:off x="0" y="6583680"/>
            <a:ext cx="7612380" cy="274320"/>
          </a:xfrm>
          <a:prstGeom prst="rect">
            <a:avLst/>
          </a:prstGeom>
          <a:solidFill>
            <a:srgbClr val="285C12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Rectangle 3"/>
          <p:cNvSpPr>
            <a:spLocks/>
          </p:cNvSpPr>
          <p:nvPr/>
        </p:nvSpPr>
        <p:spPr bwMode="auto">
          <a:xfrm flipH="1">
            <a:off x="7680960" y="6583680"/>
            <a:ext cx="1463040" cy="274320"/>
          </a:xfrm>
          <a:prstGeom prst="rect">
            <a:avLst/>
          </a:prstGeom>
          <a:solidFill>
            <a:srgbClr val="52941C"/>
          </a:solidFill>
          <a:ln w="3175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Rectangle 4"/>
          <p:cNvSpPr>
            <a:spLocks/>
          </p:cNvSpPr>
          <p:nvPr/>
        </p:nvSpPr>
        <p:spPr bwMode="auto">
          <a:xfrm flipH="1">
            <a:off x="0" y="0"/>
            <a:ext cx="7612380" cy="1051560"/>
          </a:xfrm>
          <a:prstGeom prst="rect">
            <a:avLst/>
          </a:prstGeom>
          <a:solidFill>
            <a:srgbClr val="52941C"/>
          </a:solidFill>
          <a:ln w="3175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85903"/>
            <a:ext cx="7772400" cy="46977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" charset="0"/>
              </a:rPr>
              <a:t>Second level</a:t>
            </a:r>
          </a:p>
          <a:p>
            <a:pPr lvl="2"/>
            <a:r>
              <a:rPr lang="en-US" smtClean="0">
                <a:sym typeface="Helvetica Neue" charset="0"/>
              </a:rPr>
              <a:t>Third level</a:t>
            </a:r>
          </a:p>
          <a:p>
            <a:pPr lvl="3"/>
            <a:r>
              <a:rPr lang="en-US" smtClean="0">
                <a:sym typeface="Helvetica Neue" charset="0"/>
              </a:rPr>
              <a:t>Fourth level</a:t>
            </a:r>
          </a:p>
          <a:p>
            <a:pPr lvl="4"/>
            <a:r>
              <a:rPr lang="en-US" smtClean="0">
                <a:sym typeface="Helvetica Neue" charset="0"/>
              </a:rPr>
              <a:t>Fifth level</a:t>
            </a:r>
            <a:endParaRPr lang="en-US">
              <a:sym typeface="Helvetica Neue" charset="0"/>
            </a:endParaRPr>
          </a:p>
        </p:txBody>
      </p:sp>
      <p:sp>
        <p:nvSpPr>
          <p:cNvPr id="13" name="Rectangle 2"/>
          <p:cNvSpPr>
            <a:spLocks/>
          </p:cNvSpPr>
          <p:nvPr/>
        </p:nvSpPr>
        <p:spPr bwMode="auto">
          <a:xfrm flipH="1">
            <a:off x="0" y="6583680"/>
            <a:ext cx="7612380" cy="274320"/>
          </a:xfrm>
          <a:prstGeom prst="rect">
            <a:avLst/>
          </a:prstGeom>
          <a:solidFill>
            <a:srgbClr val="285C12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240780" y="6596192"/>
            <a:ext cx="1371600" cy="241053"/>
          </a:xfrm>
          <a:prstGeom prst="rect">
            <a:avLst/>
          </a:prstGeom>
          <a:noFill/>
        </p:spPr>
        <p:txBody>
          <a:bodyPr wrap="square" lIns="82282" tIns="41141" rIns="82282" bIns="41141" rtlCol="0">
            <a:spAutoFit/>
          </a:bodyPr>
          <a:lstStyle/>
          <a:p>
            <a:r>
              <a:rPr lang="en-US" sz="1000" i="1" dirty="0" smtClean="0">
                <a:solidFill>
                  <a:schemeClr val="bg1"/>
                </a:solidFill>
              </a:rPr>
              <a:t>www.em.doe.gov</a:t>
            </a:r>
            <a:endParaRPr lang="en-US" sz="1000" i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48600" y="6583680"/>
            <a:ext cx="1295400" cy="264630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pPr algn="r"/>
            <a:fld id="{05771279-8FC3-4FA0-A37C-34018904CB39}" type="slidenum">
              <a:rPr lang="en-US" sz="1100" smtClean="0">
                <a:solidFill>
                  <a:schemeClr val="bg1"/>
                </a:solidFill>
                <a:latin typeface="Helvetica Neue"/>
              </a:rPr>
              <a:pPr algn="r"/>
              <a:t>‹#›</a:t>
            </a:fld>
            <a:endParaRPr lang="en-US" sz="1100" dirty="0">
              <a:solidFill>
                <a:schemeClr val="bg1"/>
              </a:solidFill>
              <a:latin typeface="Helvetica Neue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" y="6118038"/>
            <a:ext cx="4023360" cy="754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transition spd="med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800" b="1" i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800" b="1" i="1">
          <a:solidFill>
            <a:schemeClr val="accent2"/>
          </a:solidFill>
          <a:latin typeface="Arial Narrow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800" b="1" i="1">
          <a:solidFill>
            <a:schemeClr val="accent2"/>
          </a:solidFill>
          <a:latin typeface="Arial Narrow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800" b="1" i="1">
          <a:solidFill>
            <a:schemeClr val="accent2"/>
          </a:solidFill>
          <a:latin typeface="Arial Narrow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800" b="1" i="1">
          <a:solidFill>
            <a:schemeClr val="accent2"/>
          </a:solidFill>
          <a:latin typeface="Arial Narrow" pitchFamily="34" charset="0"/>
        </a:defRPr>
      </a:lvl5pPr>
      <a:lvl6pPr marL="431888" algn="ctr" rtl="0" fontAlgn="base">
        <a:spcBef>
          <a:spcPct val="0"/>
        </a:spcBef>
        <a:spcAft>
          <a:spcPct val="0"/>
        </a:spcAft>
        <a:defRPr sz="3800" b="1" i="1">
          <a:solidFill>
            <a:schemeClr val="accent2"/>
          </a:solidFill>
          <a:latin typeface="Arial Narrow" pitchFamily="34" charset="0"/>
        </a:defRPr>
      </a:lvl6pPr>
      <a:lvl7pPr marL="863776" algn="ctr" rtl="0" fontAlgn="base">
        <a:spcBef>
          <a:spcPct val="0"/>
        </a:spcBef>
        <a:spcAft>
          <a:spcPct val="0"/>
        </a:spcAft>
        <a:defRPr sz="3800" b="1" i="1">
          <a:solidFill>
            <a:schemeClr val="accent2"/>
          </a:solidFill>
          <a:latin typeface="Arial Narrow" pitchFamily="34" charset="0"/>
        </a:defRPr>
      </a:lvl7pPr>
      <a:lvl8pPr marL="1295662" algn="ctr" rtl="0" fontAlgn="base">
        <a:spcBef>
          <a:spcPct val="0"/>
        </a:spcBef>
        <a:spcAft>
          <a:spcPct val="0"/>
        </a:spcAft>
        <a:defRPr sz="3800" b="1" i="1">
          <a:solidFill>
            <a:schemeClr val="accent2"/>
          </a:solidFill>
          <a:latin typeface="Arial Narrow" pitchFamily="34" charset="0"/>
        </a:defRPr>
      </a:lvl8pPr>
      <a:lvl9pPr marL="1727552" algn="ctr" rtl="0" fontAlgn="base">
        <a:spcBef>
          <a:spcPct val="0"/>
        </a:spcBef>
        <a:spcAft>
          <a:spcPct val="0"/>
        </a:spcAft>
        <a:defRPr sz="3800" b="1" i="1">
          <a:solidFill>
            <a:schemeClr val="accent2"/>
          </a:solidFill>
          <a:latin typeface="Arial Narrow" pitchFamily="34" charset="0"/>
        </a:defRPr>
      </a:lvl9pPr>
    </p:titleStyle>
    <p:bodyStyle>
      <a:lvl1pPr marL="323764" indent="-323764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Char char="•"/>
        <a:defRPr sz="2300">
          <a:solidFill>
            <a:schemeClr val="tx1"/>
          </a:solidFill>
          <a:latin typeface="+mn-lt"/>
          <a:ea typeface="+mn-ea"/>
          <a:cs typeface="+mn-cs"/>
        </a:defRPr>
      </a:lvl1pPr>
      <a:lvl2pPr marL="701488" indent="-269802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Char char="–"/>
        <a:defRPr sz="1900">
          <a:solidFill>
            <a:schemeClr val="tx1"/>
          </a:solidFill>
          <a:latin typeface="+mn-lt"/>
        </a:defRPr>
      </a:lvl2pPr>
      <a:lvl3pPr marL="1079210" indent="-215843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Char char="•"/>
        <a:defRPr sz="1500">
          <a:solidFill>
            <a:schemeClr val="tx1"/>
          </a:solidFill>
          <a:latin typeface="+mn-lt"/>
        </a:defRPr>
      </a:lvl3pPr>
      <a:lvl4pPr marL="1509310" indent="-214256" algn="l" rtl="0" eaLnBrk="0" fontAlgn="base" hangingPunct="0">
        <a:spcBef>
          <a:spcPct val="20000"/>
        </a:spcBef>
        <a:spcAft>
          <a:spcPct val="0"/>
        </a:spcAft>
        <a:buChar char="–"/>
        <a:defRPr sz="1900">
          <a:solidFill>
            <a:schemeClr val="tx1"/>
          </a:solidFill>
          <a:latin typeface="Times New Roman" pitchFamily="18" charset="0"/>
        </a:defRPr>
      </a:lvl4pPr>
      <a:lvl5pPr marL="1942581" indent="-215843" algn="l" rtl="0" eaLnBrk="0" fontAlgn="base" hangingPunct="0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Times New Roman" pitchFamily="18" charset="0"/>
        </a:defRPr>
      </a:lvl5pPr>
      <a:lvl6pPr marL="2375383" indent="-215946" algn="l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Times New Roman" pitchFamily="18" charset="0"/>
        </a:defRPr>
      </a:lvl6pPr>
      <a:lvl7pPr marL="2807272" indent="-215946" algn="l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Times New Roman" pitchFamily="18" charset="0"/>
        </a:defRPr>
      </a:lvl7pPr>
      <a:lvl8pPr marL="3239156" indent="-215946" algn="l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Times New Roman" pitchFamily="18" charset="0"/>
        </a:defRPr>
      </a:lvl8pPr>
      <a:lvl9pPr marL="3671048" indent="-215946" algn="l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86377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88" algn="l" defTabSz="86377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3776" algn="l" defTabSz="86377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5662" algn="l" defTabSz="86377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552" algn="l" defTabSz="86377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59441" algn="l" defTabSz="86377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1326" algn="l" defTabSz="86377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214" algn="l" defTabSz="86377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5102" algn="l" defTabSz="86377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>
            <a:spLocks/>
          </p:cNvSpPr>
          <p:nvPr/>
        </p:nvSpPr>
        <p:spPr bwMode="auto">
          <a:xfrm flipH="1">
            <a:off x="7680960" y="0"/>
            <a:ext cx="1463040" cy="1051560"/>
          </a:xfrm>
          <a:prstGeom prst="rect">
            <a:avLst/>
          </a:prstGeom>
          <a:solidFill>
            <a:srgbClr val="285C12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Rectangle 2"/>
          <p:cNvSpPr>
            <a:spLocks/>
          </p:cNvSpPr>
          <p:nvPr/>
        </p:nvSpPr>
        <p:spPr bwMode="auto">
          <a:xfrm flipH="1">
            <a:off x="0" y="6583680"/>
            <a:ext cx="7612380" cy="274320"/>
          </a:xfrm>
          <a:prstGeom prst="rect">
            <a:avLst/>
          </a:prstGeom>
          <a:solidFill>
            <a:srgbClr val="285C12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" name="Rectangle 3"/>
          <p:cNvSpPr>
            <a:spLocks/>
          </p:cNvSpPr>
          <p:nvPr/>
        </p:nvSpPr>
        <p:spPr bwMode="auto">
          <a:xfrm flipH="1">
            <a:off x="7680960" y="6583680"/>
            <a:ext cx="1463040" cy="274320"/>
          </a:xfrm>
          <a:prstGeom prst="rect">
            <a:avLst/>
          </a:prstGeom>
          <a:solidFill>
            <a:srgbClr val="52941C"/>
          </a:solidFill>
          <a:ln w="3175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" name="Rectangle 4"/>
          <p:cNvSpPr>
            <a:spLocks/>
          </p:cNvSpPr>
          <p:nvPr/>
        </p:nvSpPr>
        <p:spPr bwMode="auto">
          <a:xfrm flipH="1">
            <a:off x="0" y="0"/>
            <a:ext cx="7612380" cy="1051560"/>
          </a:xfrm>
          <a:prstGeom prst="rect">
            <a:avLst/>
          </a:prstGeom>
          <a:solidFill>
            <a:srgbClr val="52941C"/>
          </a:solidFill>
          <a:ln w="3175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" name="Rectangle 2"/>
          <p:cNvSpPr>
            <a:spLocks/>
          </p:cNvSpPr>
          <p:nvPr/>
        </p:nvSpPr>
        <p:spPr bwMode="auto">
          <a:xfrm flipH="1">
            <a:off x="0" y="6583680"/>
            <a:ext cx="7612380" cy="274320"/>
          </a:xfrm>
          <a:prstGeom prst="rect">
            <a:avLst/>
          </a:prstGeom>
          <a:solidFill>
            <a:srgbClr val="285C12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240780" y="6596192"/>
            <a:ext cx="1371600" cy="241053"/>
          </a:xfrm>
          <a:prstGeom prst="rect">
            <a:avLst/>
          </a:prstGeom>
          <a:noFill/>
        </p:spPr>
        <p:txBody>
          <a:bodyPr wrap="square" lIns="82282" tIns="41141" rIns="82282" bIns="41141" rtlCol="0">
            <a:spAutoFit/>
          </a:bodyPr>
          <a:lstStyle/>
          <a:p>
            <a:r>
              <a:rPr lang="en-US" sz="1000" i="1" dirty="0" smtClean="0">
                <a:solidFill>
                  <a:schemeClr val="bg1"/>
                </a:solidFill>
              </a:rPr>
              <a:t>www.em.doe.gov</a:t>
            </a:r>
            <a:endParaRPr lang="en-US" sz="1000" i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848600" y="6583680"/>
            <a:ext cx="1295400" cy="264630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pPr algn="r"/>
            <a:fld id="{05771279-8FC3-4FA0-A37C-34018904CB39}" type="slidenum">
              <a:rPr lang="en-US" sz="1100" smtClean="0">
                <a:solidFill>
                  <a:schemeClr val="bg1"/>
                </a:solidFill>
                <a:latin typeface="Helvetica Neue"/>
              </a:rPr>
              <a:pPr algn="r"/>
              <a:t>‹#›</a:t>
            </a:fld>
            <a:endParaRPr lang="en-US" sz="1100" dirty="0">
              <a:solidFill>
                <a:schemeClr val="bg1"/>
              </a:solidFill>
              <a:latin typeface="Helvetica Neue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" y="6118038"/>
            <a:ext cx="4023360" cy="754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14" r:id="rId5"/>
    <p:sldLayoutId id="2147483715" r:id="rId6"/>
  </p:sldLayoutIdLst>
  <p:transition spd="med"/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699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3993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098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7985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748" indent="-34274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19" indent="-28562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90" indent="-22849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87" indent="-22849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485" indent="-22849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480" indent="-228499" algn="l" defTabSz="9139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477" indent="-228499" algn="l" defTabSz="9139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472" indent="-228499" algn="l" defTabSz="9139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468" indent="-228499" algn="l" defTabSz="9139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96" algn="l" defTabSz="9139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93" algn="l" defTabSz="9139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87" algn="l" defTabSz="9139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85" algn="l" defTabSz="9139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82" algn="l" defTabSz="9139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80" algn="l" defTabSz="9139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975" algn="l" defTabSz="9139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971" algn="l" defTabSz="9139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3792"/>
            <a:ext cx="9144000" cy="5550931"/>
          </a:xfrm>
          <a:prstGeom prst="rect">
            <a:avLst/>
          </a:prstGeom>
        </p:spPr>
      </p:pic>
      <p:sp>
        <p:nvSpPr>
          <p:cNvPr id="12" name="Rectangle 1"/>
          <p:cNvSpPr>
            <a:spLocks/>
          </p:cNvSpPr>
          <p:nvPr/>
        </p:nvSpPr>
        <p:spPr bwMode="auto">
          <a:xfrm flipH="1">
            <a:off x="7680960" y="0"/>
            <a:ext cx="1463040" cy="1051560"/>
          </a:xfrm>
          <a:prstGeom prst="rect">
            <a:avLst/>
          </a:prstGeom>
          <a:solidFill>
            <a:srgbClr val="285C12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Rectangle 2"/>
          <p:cNvSpPr>
            <a:spLocks/>
          </p:cNvSpPr>
          <p:nvPr/>
        </p:nvSpPr>
        <p:spPr bwMode="auto">
          <a:xfrm flipH="1">
            <a:off x="0" y="6583680"/>
            <a:ext cx="7612380" cy="274320"/>
          </a:xfrm>
          <a:prstGeom prst="rect">
            <a:avLst/>
          </a:prstGeom>
          <a:solidFill>
            <a:srgbClr val="285C12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" name="Rectangle 3"/>
          <p:cNvSpPr>
            <a:spLocks/>
          </p:cNvSpPr>
          <p:nvPr/>
        </p:nvSpPr>
        <p:spPr bwMode="auto">
          <a:xfrm flipH="1">
            <a:off x="7680960" y="6583680"/>
            <a:ext cx="1463040" cy="274320"/>
          </a:xfrm>
          <a:prstGeom prst="rect">
            <a:avLst/>
          </a:prstGeom>
          <a:solidFill>
            <a:srgbClr val="52941C"/>
          </a:solidFill>
          <a:ln w="3175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" name="Rectangle 4"/>
          <p:cNvSpPr>
            <a:spLocks/>
          </p:cNvSpPr>
          <p:nvPr/>
        </p:nvSpPr>
        <p:spPr bwMode="auto">
          <a:xfrm flipH="1">
            <a:off x="0" y="0"/>
            <a:ext cx="7612380" cy="1051560"/>
          </a:xfrm>
          <a:prstGeom prst="rect">
            <a:avLst/>
          </a:prstGeom>
          <a:solidFill>
            <a:srgbClr val="52941C"/>
          </a:solidFill>
          <a:ln w="3175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" name="Rectangle 2"/>
          <p:cNvSpPr>
            <a:spLocks/>
          </p:cNvSpPr>
          <p:nvPr/>
        </p:nvSpPr>
        <p:spPr bwMode="auto">
          <a:xfrm flipH="1">
            <a:off x="0" y="6583680"/>
            <a:ext cx="7612380" cy="274320"/>
          </a:xfrm>
          <a:prstGeom prst="rect">
            <a:avLst/>
          </a:prstGeom>
          <a:solidFill>
            <a:srgbClr val="285C12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240780" y="6596192"/>
            <a:ext cx="1371600" cy="241053"/>
          </a:xfrm>
          <a:prstGeom prst="rect">
            <a:avLst/>
          </a:prstGeom>
          <a:noFill/>
        </p:spPr>
        <p:txBody>
          <a:bodyPr wrap="square" lIns="82282" tIns="41141" rIns="82282" bIns="41141" rtlCol="0">
            <a:spAutoFit/>
          </a:bodyPr>
          <a:lstStyle/>
          <a:p>
            <a:r>
              <a:rPr lang="en-US" sz="1000" i="1" dirty="0" smtClean="0">
                <a:solidFill>
                  <a:schemeClr val="bg1"/>
                </a:solidFill>
              </a:rPr>
              <a:t>www.em.doe.gov</a:t>
            </a:r>
            <a:endParaRPr lang="en-US" sz="1000" i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848600" y="6583680"/>
            <a:ext cx="1295400" cy="264630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pPr algn="r"/>
            <a:fld id="{05771279-8FC3-4FA0-A37C-34018904CB39}" type="slidenum">
              <a:rPr lang="en-US" sz="1100" smtClean="0">
                <a:solidFill>
                  <a:schemeClr val="bg1"/>
                </a:solidFill>
                <a:latin typeface="Helvetica Neue"/>
              </a:rPr>
              <a:pPr algn="r"/>
              <a:t>‹#›</a:t>
            </a:fld>
            <a:endParaRPr lang="en-US" sz="1100" dirty="0">
              <a:solidFill>
                <a:schemeClr val="bg1"/>
              </a:solidFill>
              <a:latin typeface="Helvetica Neue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" y="6118038"/>
            <a:ext cx="4023360" cy="754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</p:sldLayoutIdLst>
  <p:transition spd="med"/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699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3993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098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7985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748" indent="-34274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19" indent="-28562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90" indent="-22849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87" indent="-22849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485" indent="-22849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480" indent="-228499" algn="l" defTabSz="9139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477" indent="-228499" algn="l" defTabSz="9139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472" indent="-228499" algn="l" defTabSz="9139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468" indent="-228499" algn="l" defTabSz="9139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96" algn="l" defTabSz="9139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93" algn="l" defTabSz="9139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87" algn="l" defTabSz="9139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85" algn="l" defTabSz="9139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82" algn="l" defTabSz="9139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80" algn="l" defTabSz="9139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975" algn="l" defTabSz="9139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971" algn="l" defTabSz="9139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>
            <a:spLocks/>
          </p:cNvSpPr>
          <p:nvPr/>
        </p:nvSpPr>
        <p:spPr bwMode="auto">
          <a:xfrm flipH="1">
            <a:off x="7678994" y="-1"/>
            <a:ext cx="1465004" cy="6518788"/>
          </a:xfrm>
          <a:prstGeom prst="rect">
            <a:avLst/>
          </a:prstGeom>
          <a:solidFill>
            <a:srgbClr val="285C12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Rectangle 2"/>
          <p:cNvSpPr>
            <a:spLocks/>
          </p:cNvSpPr>
          <p:nvPr/>
        </p:nvSpPr>
        <p:spPr bwMode="auto">
          <a:xfrm flipH="1">
            <a:off x="0" y="6583680"/>
            <a:ext cx="7612380" cy="274320"/>
          </a:xfrm>
          <a:prstGeom prst="rect">
            <a:avLst/>
          </a:prstGeom>
          <a:solidFill>
            <a:srgbClr val="285C12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" name="Rectangle 3"/>
          <p:cNvSpPr>
            <a:spLocks/>
          </p:cNvSpPr>
          <p:nvPr/>
        </p:nvSpPr>
        <p:spPr bwMode="auto">
          <a:xfrm flipH="1">
            <a:off x="7680960" y="6583680"/>
            <a:ext cx="1463040" cy="274320"/>
          </a:xfrm>
          <a:prstGeom prst="rect">
            <a:avLst/>
          </a:prstGeom>
          <a:solidFill>
            <a:srgbClr val="52941C"/>
          </a:solidFill>
          <a:ln w="3175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" name="Rectangle 2"/>
          <p:cNvSpPr>
            <a:spLocks/>
          </p:cNvSpPr>
          <p:nvPr/>
        </p:nvSpPr>
        <p:spPr bwMode="auto">
          <a:xfrm flipH="1">
            <a:off x="0" y="6583680"/>
            <a:ext cx="7612380" cy="274320"/>
          </a:xfrm>
          <a:prstGeom prst="rect">
            <a:avLst/>
          </a:prstGeom>
          <a:solidFill>
            <a:srgbClr val="285C12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240780" y="6596192"/>
            <a:ext cx="1371600" cy="241053"/>
          </a:xfrm>
          <a:prstGeom prst="rect">
            <a:avLst/>
          </a:prstGeom>
          <a:noFill/>
        </p:spPr>
        <p:txBody>
          <a:bodyPr wrap="square" lIns="82282" tIns="41141" rIns="82282" bIns="41141" rtlCol="0">
            <a:spAutoFit/>
          </a:bodyPr>
          <a:lstStyle/>
          <a:p>
            <a:r>
              <a:rPr lang="en-US" sz="1000" i="1" dirty="0" smtClean="0">
                <a:solidFill>
                  <a:schemeClr val="bg1"/>
                </a:solidFill>
              </a:rPr>
              <a:t>www.em.doe.gov</a:t>
            </a:r>
            <a:endParaRPr lang="en-US" sz="1000" i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848600" y="6583680"/>
            <a:ext cx="1295400" cy="264630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pPr algn="r"/>
            <a:fld id="{05771279-8FC3-4FA0-A37C-34018904CB39}" type="slidenum">
              <a:rPr lang="en-US" sz="1100" smtClean="0">
                <a:solidFill>
                  <a:schemeClr val="bg1"/>
                </a:solidFill>
                <a:latin typeface="Helvetica Neue"/>
              </a:rPr>
              <a:pPr algn="r"/>
              <a:t>‹#›</a:t>
            </a:fld>
            <a:endParaRPr lang="en-US" sz="1100" dirty="0">
              <a:solidFill>
                <a:schemeClr val="bg1"/>
              </a:solidFill>
              <a:latin typeface="Helvetica Neue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" y="6118038"/>
            <a:ext cx="4023360" cy="754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</p:sldLayoutIdLst>
  <p:transition spd="med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699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3993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098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7985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748" indent="-34274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19" indent="-28562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90" indent="-22849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87" indent="-22849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485" indent="-22849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480" indent="-228499" algn="l" defTabSz="9139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477" indent="-228499" algn="l" defTabSz="9139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472" indent="-228499" algn="l" defTabSz="9139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468" indent="-228499" algn="l" defTabSz="9139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96" algn="l" defTabSz="9139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93" algn="l" defTabSz="9139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87" algn="l" defTabSz="9139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85" algn="l" defTabSz="9139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82" algn="l" defTabSz="9139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80" algn="l" defTabSz="9139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975" algn="l" defTabSz="9139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971" algn="l" defTabSz="9139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/>
          </p:cNvSpPr>
          <p:nvPr/>
        </p:nvSpPr>
        <p:spPr bwMode="auto">
          <a:xfrm flipH="1">
            <a:off x="0" y="6583680"/>
            <a:ext cx="7612380" cy="274320"/>
          </a:xfrm>
          <a:prstGeom prst="rect">
            <a:avLst/>
          </a:prstGeom>
          <a:solidFill>
            <a:srgbClr val="285C12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" name="Rectangle 3"/>
          <p:cNvSpPr>
            <a:spLocks/>
          </p:cNvSpPr>
          <p:nvPr/>
        </p:nvSpPr>
        <p:spPr bwMode="auto">
          <a:xfrm flipH="1">
            <a:off x="7680960" y="6583680"/>
            <a:ext cx="1463040" cy="274320"/>
          </a:xfrm>
          <a:prstGeom prst="rect">
            <a:avLst/>
          </a:prstGeom>
          <a:solidFill>
            <a:srgbClr val="52941C"/>
          </a:solidFill>
          <a:ln w="3175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" name="Rectangle 2"/>
          <p:cNvSpPr>
            <a:spLocks/>
          </p:cNvSpPr>
          <p:nvPr/>
        </p:nvSpPr>
        <p:spPr bwMode="auto">
          <a:xfrm flipH="1">
            <a:off x="0" y="6583680"/>
            <a:ext cx="7612380" cy="274320"/>
          </a:xfrm>
          <a:prstGeom prst="rect">
            <a:avLst/>
          </a:prstGeom>
          <a:solidFill>
            <a:srgbClr val="285C12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240780" y="6596192"/>
            <a:ext cx="1371600" cy="241053"/>
          </a:xfrm>
          <a:prstGeom prst="rect">
            <a:avLst/>
          </a:prstGeom>
          <a:noFill/>
        </p:spPr>
        <p:txBody>
          <a:bodyPr wrap="square" lIns="82282" tIns="41141" rIns="82282" bIns="41141" rtlCol="0">
            <a:spAutoFit/>
          </a:bodyPr>
          <a:lstStyle/>
          <a:p>
            <a:r>
              <a:rPr lang="en-US" sz="1000" i="1" dirty="0" smtClean="0">
                <a:solidFill>
                  <a:schemeClr val="bg1"/>
                </a:solidFill>
              </a:rPr>
              <a:t>www.em.doe.gov</a:t>
            </a:r>
            <a:endParaRPr lang="en-US" sz="1000" i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848600" y="6583680"/>
            <a:ext cx="1295400" cy="264630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pPr algn="r"/>
            <a:fld id="{05771279-8FC3-4FA0-A37C-34018904CB39}" type="slidenum">
              <a:rPr lang="en-US" sz="1100" smtClean="0">
                <a:solidFill>
                  <a:schemeClr val="bg1"/>
                </a:solidFill>
                <a:latin typeface="Helvetica Neue"/>
              </a:rPr>
              <a:pPr algn="r"/>
              <a:t>‹#›</a:t>
            </a:fld>
            <a:endParaRPr lang="en-US" sz="1100" dirty="0">
              <a:solidFill>
                <a:schemeClr val="bg1"/>
              </a:solidFill>
              <a:latin typeface="Helvetica Neue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" y="6118038"/>
            <a:ext cx="4023360" cy="754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</p:sldLayoutIdLst>
  <p:transition spd="med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699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3993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098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7985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748" indent="-34274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19" indent="-28562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90" indent="-22849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87" indent="-22849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485" indent="-22849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480" indent="-228499" algn="l" defTabSz="9139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477" indent="-228499" algn="l" defTabSz="9139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472" indent="-228499" algn="l" defTabSz="9139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468" indent="-228499" algn="l" defTabSz="9139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96" algn="l" defTabSz="9139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93" algn="l" defTabSz="9139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87" algn="l" defTabSz="9139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85" algn="l" defTabSz="9139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82" algn="l" defTabSz="9139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80" algn="l" defTabSz="9139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975" algn="l" defTabSz="9139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971" algn="l" defTabSz="9139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649994" y="2609467"/>
            <a:ext cx="7788925" cy="3534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6702" tIns="43352" rIns="86702" bIns="43352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i="1" dirty="0" smtClean="0">
              <a:solidFill>
                <a:prstClr val="black"/>
              </a:solidFill>
              <a:latin typeface="Arial Narrow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i="1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EM Update and Perspective</a:t>
            </a:r>
            <a:endParaRPr lang="en-US" sz="3200" b="1" i="1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 smtClean="0">
              <a:solidFill>
                <a:prstClr val="black"/>
              </a:solidFill>
              <a:latin typeface="Arial Narrow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prstClr val="black"/>
                </a:solidFill>
                <a:latin typeface="Arial Narrow" pitchFamily="34" charset="0"/>
              </a:rPr>
              <a:t>David Huizenga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prstClr val="black"/>
                </a:solidFill>
                <a:latin typeface="Arial Narrow" pitchFamily="34" charset="0"/>
                <a:cs typeface="Times New Roman"/>
              </a:rPr>
              <a:t>Senior Advisor for Environmental Management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i="1" dirty="0">
              <a:solidFill>
                <a:srgbClr val="000099"/>
              </a:solidFill>
              <a:latin typeface="Arial Narrow" pitchFamily="34" charset="0"/>
              <a:cs typeface="Times New Roman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i="1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2012 DOE Project Management  Workshop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i="1" dirty="0" smtClean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i="1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April  3, 2012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i="1" dirty="0">
              <a:latin typeface="Arial Narrow" pitchFamily="34" charset="0"/>
            </a:endParaRPr>
          </a:p>
        </p:txBody>
      </p:sp>
      <p:pic>
        <p:nvPicPr>
          <p:cNvPr id="9" name="Picture 8" descr="New_DOE_Logo_Color-White-Text_060208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77" y="440576"/>
            <a:ext cx="5798047" cy="136354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 noGrp="1"/>
          </p:cNvSpPr>
          <p:nvPr>
            <p:ph type="title"/>
          </p:nvPr>
        </p:nvSpPr>
        <p:spPr>
          <a:xfrm>
            <a:off x="116376" y="0"/>
            <a:ext cx="7464831" cy="1035170"/>
          </a:xfrm>
        </p:spPr>
        <p:txBody>
          <a:bodyPr anchor="ctr"/>
          <a:lstStyle/>
          <a:p>
            <a:pPr algn="l" eaLnBrk="1" hangingPunct="1"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EM Hot Topics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02526" y="1201530"/>
            <a:ext cx="7861610" cy="38410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 smtClean="0">
                <a:latin typeface="Arial" pitchFamily="34" charset="0"/>
                <a:cs typeface="Arial" pitchFamily="34" charset="0"/>
              </a:rPr>
              <a:t>  </a:t>
            </a:r>
          </a:p>
          <a:p>
            <a:pPr lvl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EM’s Utilization of Traditional Contracts</a:t>
            </a:r>
          </a:p>
          <a:p>
            <a:pPr marL="290513" lvl="0" indent="-290513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Looking for Opportunities to Shift Risk to Contractor</a:t>
            </a:r>
          </a:p>
          <a:p>
            <a:pPr marL="290513" lvl="0" indent="-290513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Keeping Contract and Project Baselines Aligned through timely Contract and Project Change Control</a:t>
            </a:r>
          </a:p>
          <a:p>
            <a:pPr lvl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Continuing to Use of EM Partnering Policy</a:t>
            </a:r>
          </a:p>
          <a:p>
            <a:pPr lvl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Continuing to Improve Peer Reviews</a:t>
            </a:r>
          </a:p>
          <a:p>
            <a:pPr marL="342900" indent="-342900">
              <a:lnSpc>
                <a:spcPct val="80000"/>
              </a:lnSpc>
              <a:spcBef>
                <a:spcPts val="0"/>
              </a:spcBef>
              <a:buFont typeface="Wingdings" pitchFamily="2"/>
              <a:buChar char="Ø"/>
              <a:defRPr/>
            </a:pPr>
            <a:endParaRPr lang="en-US" sz="3200" kern="0" dirty="0" smtClean="0">
              <a:solidFill>
                <a:srgbClr val="000000"/>
              </a:solidFill>
              <a:latin typeface="Arial" pitchFamily="34"/>
              <a:cs typeface="Arial" pitchFamily="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624319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2"/>
          <p:cNvSpPr txBox="1">
            <a:spLocks noGrp="1"/>
          </p:cNvSpPr>
          <p:nvPr>
            <p:ph type="title"/>
          </p:nvPr>
        </p:nvSpPr>
        <p:spPr>
          <a:xfrm>
            <a:off x="236483" y="0"/>
            <a:ext cx="7344724" cy="1043796"/>
          </a:xfrm>
        </p:spPr>
        <p:txBody>
          <a:bodyPr anchor="ctr"/>
          <a:lstStyle/>
          <a:p>
            <a:pPr algn="l" eaLnBrk="1" hangingPunct="1"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EM Program Goals &amp; Achievements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396874" y="1127124"/>
          <a:ext cx="8366125" cy="5079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101333182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BWT pi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13955" y="1175362"/>
            <a:ext cx="4010005" cy="2307815"/>
          </a:xfrm>
          <a:prstGeom prst="rect">
            <a:avLst/>
          </a:prstGeom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187889" y="76345"/>
            <a:ext cx="7426249" cy="83099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 (Headings)"/>
                <a:ea typeface="Helvetica Neue"/>
                <a:cs typeface="Helvetica Neue"/>
              </a:rPr>
              <a:t>Supporting Goal 2: </a:t>
            </a:r>
            <a:r>
              <a:rPr lang="en-US" sz="2400" b="1" dirty="0">
                <a:solidFill>
                  <a:schemeClr val="bg1"/>
                </a:solidFill>
                <a:latin typeface="Arial (Headings)"/>
                <a:ea typeface="Helvetica Neue"/>
                <a:cs typeface="Helvetica Neue"/>
              </a:rPr>
              <a:t>Complete the three major </a:t>
            </a:r>
            <a:r>
              <a:rPr lang="en-US" sz="2400" b="1" dirty="0" smtClean="0">
                <a:solidFill>
                  <a:schemeClr val="bg1"/>
                </a:solidFill>
                <a:latin typeface="Arial (Headings)"/>
                <a:ea typeface="Helvetica Neue"/>
                <a:cs typeface="Helvetica Neue"/>
              </a:rPr>
              <a:t>tank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Arial (Headings)"/>
                <a:ea typeface="Helvetica Neue"/>
                <a:cs typeface="Helvetica Neue"/>
              </a:rPr>
              <a:t>waste </a:t>
            </a:r>
            <a:r>
              <a:rPr lang="en-US" sz="2400" b="1" dirty="0">
                <a:solidFill>
                  <a:schemeClr val="bg1"/>
                </a:solidFill>
                <a:latin typeface="Arial (Headings)"/>
                <a:ea typeface="Helvetica Neue"/>
                <a:cs typeface="Helvetica Neue"/>
              </a:rPr>
              <a:t>treatment construction projects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432679" y="1959864"/>
            <a:ext cx="3919865" cy="271272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spcBef>
                <a:spcPts val="1000"/>
              </a:spcBef>
              <a:defRPr/>
            </a:pPr>
            <a:endParaRPr lang="en-US" sz="1600" dirty="0">
              <a:latin typeface="Helvetica Neue" charset="0"/>
              <a:ea typeface="ヒラギノ角ゴ ProN W3" charset="-128"/>
              <a:cs typeface="ヒラギノ角ゴ ProN W3" charset="-128"/>
              <a:sym typeface="Helvetica Neue" charset="0"/>
            </a:endParaRPr>
          </a:p>
        </p:txBody>
      </p:sp>
      <p:pic>
        <p:nvPicPr>
          <p:cNvPr id="19" name="Picture 18" descr="10120001-12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04954" y="3677035"/>
            <a:ext cx="4049690" cy="2531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Content Placeholder 2"/>
          <p:cNvSpPr txBox="1">
            <a:spLocks/>
          </p:cNvSpPr>
          <p:nvPr/>
        </p:nvSpPr>
        <p:spPr bwMode="auto">
          <a:xfrm>
            <a:off x="775986" y="1111214"/>
            <a:ext cx="4331525" cy="6746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1400">
                <a:solidFill>
                  <a:schemeClr val="tx1"/>
                </a:solidFill>
                <a:latin typeface="Helvetica Neue"/>
                <a:ea typeface="ヒラギノ角ゴ ProN W3"/>
                <a:cs typeface="ヒラギノ角ゴ ProN W3"/>
                <a:sym typeface="Helvetica Neue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Helvetica Neue"/>
                <a:ea typeface="ヒラギノ角ゴ ProN W3"/>
                <a:cs typeface="ヒラギノ角ゴ ProN W3"/>
                <a:sym typeface="Helvetica Neue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Helvetica Neue"/>
                <a:ea typeface="ヒラギノ角ゴ ProN W3"/>
                <a:cs typeface="ヒラギノ角ゴ ProN W3"/>
                <a:sym typeface="Helvetica Neue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Helvetica Neue"/>
                <a:ea typeface="ヒラギノ角ゴ ProN W3"/>
                <a:cs typeface="ヒラギノ角ゴ ProN W3"/>
                <a:sym typeface="Helvetica Neue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Helvetica Neue"/>
                <a:ea typeface="ヒラギノ角ゴ ProN W3"/>
                <a:cs typeface="ヒラギノ角ゴ ProN W3"/>
                <a:sym typeface="Helvetica Neue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Neue"/>
                <a:ea typeface="ヒラギノ角ゴ ProN W3"/>
                <a:cs typeface="ヒラギノ角ゴ ProN W3"/>
                <a:sym typeface="Helvetica Neue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Neue"/>
                <a:ea typeface="ヒラギノ角ゴ ProN W3"/>
                <a:cs typeface="ヒラギノ角ゴ ProN W3"/>
                <a:sym typeface="Helvetica Neue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Neue"/>
                <a:ea typeface="ヒラギノ角ゴ ProN W3"/>
                <a:cs typeface="ヒラギノ角ゴ ProN W3"/>
                <a:sym typeface="Helvetica Neue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Neue"/>
                <a:ea typeface="ヒラギノ角ゴ ProN W3"/>
                <a:cs typeface="ヒラギノ角ゴ ProN W3"/>
                <a:sym typeface="Helvetica Neue"/>
              </a:defRPr>
            </a:lvl9pPr>
          </a:lstStyle>
          <a:p>
            <a:pPr algn="r" eaLnBrk="1" hangingPunct="1">
              <a:buClr>
                <a:srgbClr val="285C12"/>
              </a:buClr>
              <a:buSzPct val="139000"/>
              <a:buFont typeface="Wingdings" pitchFamily="2" charset="2"/>
              <a:buNone/>
            </a:pPr>
            <a:r>
              <a:rPr lang="en-US" sz="2000" b="1" dirty="0">
                <a:solidFill>
                  <a:srgbClr val="285C12"/>
                </a:solidFill>
                <a:latin typeface="Arial" pitchFamily="34" charset="0"/>
              </a:rPr>
              <a:t>Sodium Bearing Waste </a:t>
            </a:r>
            <a:r>
              <a:rPr lang="en-US" sz="2000" b="1" dirty="0" smtClean="0">
                <a:solidFill>
                  <a:srgbClr val="285C12"/>
                </a:solidFill>
                <a:latin typeface="Arial" pitchFamily="34" charset="0"/>
              </a:rPr>
              <a:t>Facility  </a:t>
            </a:r>
            <a:endParaRPr lang="en-US" sz="2000" b="1" dirty="0">
              <a:solidFill>
                <a:srgbClr val="285C12"/>
              </a:solidFill>
              <a:latin typeface="Arial" pitchFamily="34" charset="0"/>
            </a:endParaRPr>
          </a:p>
          <a:p>
            <a:pPr algn="r" eaLnBrk="1" hangingPunct="1">
              <a:buClr>
                <a:srgbClr val="285C12"/>
              </a:buClr>
              <a:buSzPct val="139000"/>
              <a:buFont typeface="Wingdings" pitchFamily="2" charset="2"/>
              <a:buNone/>
            </a:pPr>
            <a:r>
              <a:rPr lang="en-US" sz="1600" dirty="0">
                <a:solidFill>
                  <a:schemeClr val="tx2"/>
                </a:solidFill>
                <a:latin typeface="Arial" pitchFamily="34" charset="0"/>
              </a:rPr>
              <a:t>Construction complete 2011 (operational 2012)</a:t>
            </a:r>
            <a:r>
              <a:rPr lang="en-US" sz="1600" b="1" dirty="0">
                <a:solidFill>
                  <a:schemeClr val="tx2"/>
                </a:solidFill>
                <a:latin typeface="Arial" pitchFamily="34" charset="0"/>
              </a:rPr>
              <a:t>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70735" y="4588471"/>
            <a:ext cx="4451369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285C12"/>
                </a:solidFill>
                <a:latin typeface="Arial" pitchFamily="34" charset="0"/>
                <a:cs typeface="Arial" pitchFamily="34" charset="0"/>
              </a:rPr>
              <a:t>Salt Waste Processing Facility </a:t>
            </a:r>
          </a:p>
          <a:p>
            <a:pPr>
              <a:defRPr/>
            </a:pPr>
            <a:r>
              <a:rPr lang="en-US" sz="1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Construction</a:t>
            </a:r>
            <a:r>
              <a:rPr lang="en-US" sz="160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1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complete </a:t>
            </a:r>
            <a:r>
              <a:rPr lang="en-US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2015 </a:t>
            </a:r>
            <a:r>
              <a:rPr lang="en-US" sz="1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(operational </a:t>
            </a:r>
            <a:r>
              <a:rPr lang="en-US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2016</a:t>
            </a:r>
            <a:r>
              <a:rPr lang="en-US" sz="1600" dirty="0" smtClean="0">
                <a:solidFill>
                  <a:schemeClr val="tx2"/>
                </a:solidFill>
                <a:latin typeface="+mn-lt"/>
              </a:rPr>
              <a:t>)</a:t>
            </a:r>
            <a:endParaRPr lang="en-US" sz="16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2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613775" y="5587515"/>
            <a:ext cx="4435124" cy="5889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285C1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Waste Treatment Plant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Construction complete 2016 (operational 2019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)</a:t>
            </a: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2275" y="2038138"/>
            <a:ext cx="3094782" cy="2460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9278239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6"/>
          <p:cNvSpPr txBox="1">
            <a:spLocks noChangeArrowheads="1"/>
          </p:cNvSpPr>
          <p:nvPr/>
        </p:nvSpPr>
        <p:spPr bwMode="auto">
          <a:xfrm>
            <a:off x="99750" y="-5390"/>
            <a:ext cx="7481457" cy="1066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40600" anchor="ctr"/>
          <a:lstStyle>
            <a:lvl1pPr eaLnBrk="0" hangingPunct="0">
              <a:defRPr sz="1400">
                <a:solidFill>
                  <a:schemeClr val="tx1"/>
                </a:solidFill>
                <a:latin typeface="Helvetica Neue"/>
                <a:ea typeface="ヒラギノ角ゴ ProN W3"/>
                <a:cs typeface="ヒラギノ角ゴ ProN W3"/>
                <a:sym typeface="Helvetica Neue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Helvetica Neue"/>
                <a:ea typeface="ヒラギノ角ゴ ProN W3"/>
                <a:cs typeface="ヒラギノ角ゴ ProN W3"/>
                <a:sym typeface="Helvetica Neue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Helvetica Neue"/>
                <a:ea typeface="ヒラギノ角ゴ ProN W3"/>
                <a:cs typeface="ヒラギノ角ゴ ProN W3"/>
                <a:sym typeface="Helvetica Neue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Helvetica Neue"/>
                <a:ea typeface="ヒラギノ角ゴ ProN W3"/>
                <a:cs typeface="ヒラギノ角ゴ ProN W3"/>
                <a:sym typeface="Helvetica Neue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Helvetica Neue"/>
                <a:ea typeface="ヒラギノ角ゴ ProN W3"/>
                <a:cs typeface="ヒラギノ角ゴ ProN W3"/>
                <a:sym typeface="Helvetica Neue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Neue"/>
                <a:ea typeface="ヒラギノ角ゴ ProN W3"/>
                <a:cs typeface="ヒラギノ角ゴ ProN W3"/>
                <a:sym typeface="Helvetica Neue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Neue"/>
                <a:ea typeface="ヒラギノ角ゴ ProN W3"/>
                <a:cs typeface="ヒラギノ角ゴ ProN W3"/>
                <a:sym typeface="Helvetica Neue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Neue"/>
                <a:ea typeface="ヒラギノ角ゴ ProN W3"/>
                <a:cs typeface="ヒラギノ角ゴ ProN W3"/>
                <a:sym typeface="Helvetica Neue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Neue"/>
                <a:ea typeface="ヒラギノ角ゴ ProN W3"/>
                <a:cs typeface="ヒラギノ角ゴ ProN W3"/>
                <a:sym typeface="Helvetica Neue"/>
              </a:defRPr>
            </a:lvl9pPr>
          </a:lstStyle>
          <a:p>
            <a:pPr eaLnBrk="1" hangingPunct="1"/>
            <a:r>
              <a:rPr lang="en-US" sz="2400" b="1" dirty="0" smtClean="0">
                <a:solidFill>
                  <a:schemeClr val="bg1"/>
                </a:solidFill>
                <a:latin typeface="Arial (Headings)"/>
                <a:ea typeface="Helvetica Neue"/>
                <a:cs typeface="Arial" pitchFamily="34" charset="0"/>
              </a:rPr>
              <a:t>Supporting Goal 2: </a:t>
            </a:r>
            <a:r>
              <a:rPr lang="en-US" sz="2400" b="1" dirty="0">
                <a:solidFill>
                  <a:schemeClr val="bg1"/>
                </a:solidFill>
                <a:latin typeface="Arial (Headings)"/>
                <a:ea typeface="Helvetica Neue"/>
                <a:cs typeface="Arial" pitchFamily="34" charset="0"/>
              </a:rPr>
              <a:t>Reduce the EM </a:t>
            </a:r>
            <a:r>
              <a:rPr lang="en-US" sz="2400" b="1" dirty="0" smtClean="0">
                <a:solidFill>
                  <a:schemeClr val="bg1"/>
                </a:solidFill>
                <a:latin typeface="Arial (Headings)"/>
                <a:ea typeface="Helvetica Neue"/>
                <a:cs typeface="Arial" pitchFamily="34" charset="0"/>
              </a:rPr>
              <a:t>Legacy Footprint</a:t>
            </a:r>
            <a:endParaRPr lang="en-US" sz="2400" b="1" dirty="0">
              <a:solidFill>
                <a:schemeClr val="bg1"/>
              </a:solidFill>
              <a:latin typeface="Arial (Headings)"/>
              <a:ea typeface="Helvetica Neue"/>
              <a:cs typeface="Arial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5802284" y="3674160"/>
            <a:ext cx="3075711" cy="2420254"/>
            <a:chOff x="5802284" y="3674159"/>
            <a:chExt cx="3075711" cy="2660137"/>
          </a:xfrm>
        </p:grpSpPr>
        <p:pic>
          <p:nvPicPr>
            <p:cNvPr id="9" name="Picture 8" descr="After photo of DP East area of Los Alamos National Laboratory's Technical Area 21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02284" y="3674159"/>
              <a:ext cx="3075711" cy="2660137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7315200" y="3738976"/>
              <a:ext cx="156279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latin typeface="Arial Narrow" pitchFamily="34" charset="0"/>
                </a:rPr>
                <a:t>After:  LANL TA-21</a:t>
              </a:r>
              <a:endParaRPr lang="en-US" sz="1400" b="1" dirty="0">
                <a:latin typeface="Arial Narrow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785659" y="1130480"/>
            <a:ext cx="3075710" cy="2477244"/>
            <a:chOff x="4677295" y="1097280"/>
            <a:chExt cx="2571404" cy="1928553"/>
          </a:xfrm>
        </p:grpSpPr>
        <p:pic>
          <p:nvPicPr>
            <p:cNvPr id="8" name="Picture 7" descr="Before photo of DP East area of Los Alamos National Laboratory's Technical Area 21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77295" y="1097280"/>
              <a:ext cx="2571404" cy="1928553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4688379" y="1097281"/>
              <a:ext cx="21114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latin typeface="Arial Narrow" pitchFamily="34" charset="0"/>
                </a:rPr>
                <a:t>Before:  LANL TA-21</a:t>
              </a:r>
              <a:endParaRPr lang="en-US" sz="1400" b="1" dirty="0">
                <a:latin typeface="Arial Narrow" pitchFamily="34" charset="0"/>
              </a:endParaRPr>
            </a:p>
          </p:txBody>
        </p:sp>
      </p:grpSp>
      <p:pic>
        <p:nvPicPr>
          <p:cNvPr id="22" name="Picture 21" descr="M Area 2002 Befor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44929" y="1147215"/>
            <a:ext cx="3033016" cy="2391026"/>
          </a:xfrm>
          <a:prstGeom prst="rect">
            <a:avLst/>
          </a:prstGeom>
        </p:spPr>
      </p:pic>
      <p:pic>
        <p:nvPicPr>
          <p:cNvPr id="23" name="Picture 22" descr="M-Area Aerial AFter 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4320" y="3607724"/>
            <a:ext cx="3217025" cy="2486689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951739" y="1232793"/>
            <a:ext cx="137810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Arial Narrow" pitchFamily="34" charset="0"/>
              </a:rPr>
              <a:t>Before:</a:t>
            </a:r>
          </a:p>
          <a:p>
            <a:r>
              <a:rPr lang="en-US" sz="1400" b="1" dirty="0" smtClean="0">
                <a:latin typeface="Arial Narrow" pitchFamily="34" charset="0"/>
              </a:rPr>
              <a:t>Savannah River</a:t>
            </a:r>
          </a:p>
          <a:p>
            <a:r>
              <a:rPr lang="en-US" sz="1400" b="1" dirty="0" smtClean="0">
                <a:latin typeface="Arial Narrow" pitchFamily="34" charset="0"/>
              </a:rPr>
              <a:t>M Area</a:t>
            </a:r>
            <a:endParaRPr lang="en-US" sz="1400" b="1" dirty="0">
              <a:latin typeface="Arial Narrow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527366" y="5040283"/>
            <a:ext cx="13106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Arial Narrow" pitchFamily="34" charset="0"/>
              </a:rPr>
              <a:t>After:  Savannah River</a:t>
            </a:r>
          </a:p>
          <a:p>
            <a:r>
              <a:rPr lang="en-US" sz="1400" b="1" dirty="0" smtClean="0">
                <a:latin typeface="Arial Narrow" pitchFamily="34" charset="0"/>
              </a:rPr>
              <a:t>M Area</a:t>
            </a:r>
            <a:endParaRPr lang="en-US" sz="14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2903216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2"/>
          <p:cNvSpPr txBox="1">
            <a:spLocks noGrp="1"/>
          </p:cNvSpPr>
          <p:nvPr>
            <p:ph type="title"/>
          </p:nvPr>
        </p:nvSpPr>
        <p:spPr>
          <a:xfrm>
            <a:off x="238539" y="0"/>
            <a:ext cx="7342668" cy="1045029"/>
          </a:xfrm>
        </p:spPr>
        <p:txBody>
          <a:bodyPr anchor="ctr"/>
          <a:lstStyle/>
          <a:p>
            <a:pPr algn="l"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(Headings)"/>
                <a:ea typeface="Helvetica Neue"/>
                <a:cs typeface="Arial" pitchFamily="34" charset="0"/>
              </a:rPr>
              <a:t>Supporting Goal 3: </a:t>
            </a:r>
            <a:r>
              <a:rPr lang="en-US" sz="2400" b="1" dirty="0" smtClean="0">
                <a:solidFill>
                  <a:schemeClr val="bg1"/>
                </a:solidFill>
                <a:latin typeface="Arial (Headings)"/>
                <a:cs typeface="Arial" pitchFamily="34" charset="0"/>
              </a:rPr>
              <a:t>Continuous improvement of project, budget, and contract management </a:t>
            </a:r>
          </a:p>
        </p:txBody>
      </p:sp>
      <p:sp>
        <p:nvSpPr>
          <p:cNvPr id="16" name="Rectangle 22"/>
          <p:cNvSpPr txBox="1">
            <a:spLocks noChangeArrowheads="1"/>
          </p:cNvSpPr>
          <p:nvPr/>
        </p:nvSpPr>
        <p:spPr bwMode="auto">
          <a:xfrm>
            <a:off x="185351" y="2384853"/>
            <a:ext cx="3632887" cy="35463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86454" tIns="43227" rIns="86454" bIns="43227"/>
          <a:lstStyle>
            <a:lvl1pPr marL="342748" indent="-34274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619" indent="-28562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490" indent="-228499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487" indent="-228499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485" indent="-228499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480" indent="-228499" algn="l" defTabSz="91399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477" indent="-228499" algn="l" defTabSz="91399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472" indent="-228499" algn="l" defTabSz="91399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468" indent="-228499" algn="l" defTabSz="91399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EM continues to take measures to improve its management of budget, contracts and project management to ensure project performance.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Contracting Summit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Complex-wide strategic planning analysis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 </a:t>
            </a:r>
            <a:endParaRPr lang="en-US" sz="2000" b="1" i="1" u="sng" dirty="0" smtClean="0">
              <a:latin typeface="+mj-lt"/>
            </a:endParaRPr>
          </a:p>
        </p:txBody>
      </p:sp>
      <p:pic>
        <p:nvPicPr>
          <p:cNvPr id="1027" name="Picture 3" descr="T:\EM-5\Presentations _ Speeches\EM-1\WM 2012\Support materials\Photos for 2012 Waste Management Conference\03042011_Photo_10_D&amp;D_284E_Explosiv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0023" y="2321440"/>
            <a:ext cx="5029200" cy="359228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163976" y="1347705"/>
            <a:ext cx="6613716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799896" lvl="1" indent="-342900"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Delivering results on time, within cost, and with world-class technical competencies.</a:t>
            </a:r>
          </a:p>
        </p:txBody>
      </p:sp>
    </p:spTree>
    <p:extLst>
      <p:ext uri="{BB962C8B-B14F-4D97-AF65-F5344CB8AC3E}">
        <p14:creationId xmlns="" xmlns:p14="http://schemas.microsoft.com/office/powerpoint/2010/main" val="33920605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174" y="0"/>
            <a:ext cx="7354956" cy="1053548"/>
          </a:xfrm>
        </p:spPr>
        <p:txBody>
          <a:bodyPr anchor="ctr"/>
          <a:lstStyle/>
          <a:p>
            <a:pPr algn="l"/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Supporting Goal 3:  Contract, budget, and project management  - key strategies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321904"/>
            <a:ext cx="8070574" cy="4525963"/>
          </a:xfrm>
        </p:spPr>
        <p:txBody>
          <a:bodyPr/>
          <a:lstStyle/>
          <a:p>
            <a:pPr marL="342900" marR="114300" lvl="0" indent="-3429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000" dirty="0" smtClean="0">
                <a:latin typeface="Arial" pitchFamily="34" charset="0"/>
                <a:ea typeface="Times New Roman"/>
                <a:cs typeface="Arial" pitchFamily="34" charset="0"/>
              </a:rPr>
              <a:t>Validate the effectiveness and sustainability of previous corrective measures. </a:t>
            </a:r>
          </a:p>
          <a:p>
            <a:pPr marL="342900" marR="114300" lvl="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000" dirty="0" smtClean="0">
                <a:latin typeface="Arial" pitchFamily="34" charset="0"/>
                <a:ea typeface="Times New Roman"/>
                <a:cs typeface="Arial" pitchFamily="34" charset="0"/>
              </a:rPr>
              <a:t>Sustain needed capacity for contract and project management staffing and skills.</a:t>
            </a:r>
          </a:p>
          <a:p>
            <a:pPr marL="342900" marR="114300" lvl="0" indent="-3429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000" dirty="0" smtClean="0">
                <a:latin typeface="Arial" pitchFamily="34" charset="0"/>
                <a:ea typeface="Times New Roman"/>
                <a:cs typeface="Arial" pitchFamily="34" charset="0"/>
              </a:rPr>
              <a:t>Expand the use of independent contract and project reviews.</a:t>
            </a:r>
          </a:p>
          <a:p>
            <a:pPr marL="342900" marR="114300" lvl="0" indent="-3429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000" dirty="0" smtClean="0">
                <a:latin typeface="Arial" pitchFamily="34" charset="0"/>
                <a:ea typeface="Times New Roman"/>
                <a:cs typeface="Arial" pitchFamily="34" charset="0"/>
              </a:rPr>
              <a:t>Strengthen integration of contract, budget and project management.</a:t>
            </a:r>
          </a:p>
          <a:p>
            <a:pPr marL="342900" marR="114300" lvl="0" indent="-3429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000" dirty="0" smtClean="0">
                <a:latin typeface="Arial" pitchFamily="34" charset="0"/>
                <a:ea typeface="Times New Roman"/>
                <a:cs typeface="Arial" pitchFamily="34" charset="0"/>
              </a:rPr>
              <a:t>Become a stronger owner by holding contractors accountable and pursue partnering relationships.</a:t>
            </a:r>
          </a:p>
          <a:p>
            <a:pPr marL="342900" marR="114300" lvl="0" indent="-3429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000" dirty="0" smtClean="0">
                <a:latin typeface="Arial" pitchFamily="34" charset="0"/>
                <a:ea typeface="Times New Roman"/>
                <a:cs typeface="Arial" pitchFamily="34" charset="0"/>
              </a:rPr>
              <a:t>Develop EM-specific cost estimating capabilities to improve Independent Government Cost Estimates and Cost Reviews.</a:t>
            </a:r>
          </a:p>
          <a:p>
            <a:endParaRPr lang="en-US" sz="2000" dirty="0"/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 noGrp="1"/>
          </p:cNvSpPr>
          <p:nvPr>
            <p:ph type="title"/>
          </p:nvPr>
        </p:nvSpPr>
        <p:spPr>
          <a:xfrm>
            <a:off x="116376" y="0"/>
            <a:ext cx="7464831" cy="1035170"/>
          </a:xfrm>
        </p:spPr>
        <p:txBody>
          <a:bodyPr anchor="ctr"/>
          <a:lstStyle/>
          <a:p>
            <a:pPr algn="l" eaLnBrk="1" hangingPunct="1"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EM: A </a:t>
            </a:r>
            <a:r>
              <a:rPr lang="en-US" sz="2400" b="1" dirty="0" smtClean="0">
                <a:solidFill>
                  <a:schemeClr val="bg1"/>
                </a:solidFill>
                <a:latin typeface="Arial (Headings)"/>
                <a:cs typeface="Arial" pitchFamily="34" charset="0"/>
              </a:rPr>
              <a:t>National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Responsibility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3821" y="1602974"/>
            <a:ext cx="352314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ts val="0"/>
              </a:spcBef>
              <a:buFont typeface="Wingdings" pitchFamily="2"/>
              <a:buChar char="Ø"/>
              <a:defRPr/>
            </a:pPr>
            <a:r>
              <a:rPr lang="en-US" sz="2000" dirty="0">
                <a:latin typeface="Arial" pitchFamily="34"/>
                <a:cs typeface="Arial" pitchFamily="34"/>
              </a:rPr>
              <a:t>Time is not on our side – costs and risks increase over time</a:t>
            </a:r>
            <a:r>
              <a:rPr lang="en-US" sz="2000" dirty="0" smtClean="0">
                <a:latin typeface="Arial" pitchFamily="34"/>
                <a:cs typeface="Arial" pitchFamily="34"/>
              </a:rPr>
              <a:t>.</a:t>
            </a:r>
            <a:endParaRPr lang="en-US" sz="2000" kern="0" dirty="0" smtClean="0">
              <a:solidFill>
                <a:srgbClr val="000000"/>
              </a:solidFill>
              <a:latin typeface="Arial" pitchFamily="34"/>
              <a:cs typeface="Arial" pitchFamily="34"/>
            </a:endParaRPr>
          </a:p>
          <a:p>
            <a:pPr>
              <a:lnSpc>
                <a:spcPct val="80000"/>
              </a:lnSpc>
              <a:spcBef>
                <a:spcPts val="0"/>
              </a:spcBef>
              <a:defRPr/>
            </a:pPr>
            <a:endParaRPr lang="en-US" sz="2000" kern="0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  <a:p>
            <a:pPr marL="342900" indent="-342900">
              <a:lnSpc>
                <a:spcPct val="80000"/>
              </a:lnSpc>
              <a:spcBef>
                <a:spcPts val="0"/>
              </a:spcBef>
              <a:buFont typeface="Wingdings" pitchFamily="2"/>
              <a:buChar char="Ø"/>
              <a:defRPr/>
            </a:pPr>
            <a:r>
              <a:rPr lang="en-US" sz="2000" kern="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We have a responsibility to relieve future generations of this environmental and financial liability</a:t>
            </a:r>
            <a:r>
              <a:rPr lang="en-US" sz="2000" kern="0" dirty="0" smtClean="0">
                <a:solidFill>
                  <a:srgbClr val="000000"/>
                </a:solidFill>
                <a:latin typeface="Arial" pitchFamily="34"/>
                <a:cs typeface="Arial" pitchFamily="34"/>
              </a:rPr>
              <a:t>.</a:t>
            </a:r>
          </a:p>
          <a:p>
            <a:pPr>
              <a:lnSpc>
                <a:spcPct val="80000"/>
              </a:lnSpc>
              <a:spcBef>
                <a:spcPts val="0"/>
              </a:spcBef>
              <a:defRPr/>
            </a:pPr>
            <a:endParaRPr lang="en-US" sz="2000" kern="0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  <a:p>
            <a:pPr marL="342900" indent="-342900">
              <a:lnSpc>
                <a:spcPct val="80000"/>
              </a:lnSpc>
              <a:spcBef>
                <a:spcPts val="0"/>
              </a:spcBef>
              <a:buFont typeface="Wingdings" pitchFamily="2"/>
              <a:buChar char="Ø"/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Arial" pitchFamily="34"/>
                <a:cs typeface="Arial" pitchFamily="34"/>
              </a:rPr>
              <a:t>We </a:t>
            </a:r>
            <a:r>
              <a:rPr lang="en-US" sz="2000" kern="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have delivered significant cleanup </a:t>
            </a:r>
            <a:r>
              <a:rPr lang="en-US" sz="2000" kern="0" dirty="0" smtClean="0">
                <a:solidFill>
                  <a:srgbClr val="000000"/>
                </a:solidFill>
                <a:latin typeface="Arial" pitchFamily="34"/>
                <a:cs typeface="Arial" pitchFamily="34"/>
              </a:rPr>
              <a:t>results </a:t>
            </a:r>
            <a:r>
              <a:rPr lang="en-US" sz="2000" kern="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in the past several </a:t>
            </a:r>
            <a:r>
              <a:rPr lang="en-US" sz="2000" kern="0" dirty="0" smtClean="0">
                <a:solidFill>
                  <a:srgbClr val="000000"/>
                </a:solidFill>
                <a:latin typeface="Arial" pitchFamily="34"/>
                <a:cs typeface="Arial" pitchFamily="34"/>
              </a:rPr>
              <a:t>years, while completing projects on time and within cost</a:t>
            </a:r>
          </a:p>
          <a:p>
            <a:pPr marL="342900" indent="-342900">
              <a:lnSpc>
                <a:spcPct val="80000"/>
              </a:lnSpc>
              <a:spcBef>
                <a:spcPts val="0"/>
              </a:spcBef>
              <a:buFont typeface="Wingdings" pitchFamily="2"/>
              <a:buChar char="Ø"/>
              <a:defRPr/>
            </a:pPr>
            <a:endParaRPr lang="en-US" sz="2000" kern="0" dirty="0" smtClean="0">
              <a:solidFill>
                <a:srgbClr val="000000"/>
              </a:solidFill>
              <a:latin typeface="Arial" pitchFamily="34"/>
              <a:cs typeface="Arial" pitchFamily="34"/>
            </a:endParaRPr>
          </a:p>
        </p:txBody>
      </p:sp>
      <p:pic>
        <p:nvPicPr>
          <p:cNvPr id="1026" name="Picture 2" descr="C:\Users\avolpe\Desktop\Task 34 - Comm Support\Photo 3 for K-25 February Project of the Mont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967" y="1317224"/>
            <a:ext cx="5295015" cy="48921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624319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1"/>
          <p:cNvSpPr txBox="1">
            <a:spLocks noChangeArrowheads="1"/>
          </p:cNvSpPr>
          <p:nvPr/>
        </p:nvSpPr>
        <p:spPr bwMode="auto">
          <a:xfrm>
            <a:off x="212651" y="1142999"/>
            <a:ext cx="8670999" cy="877113"/>
          </a:xfrm>
          <a:prstGeom prst="rect">
            <a:avLst/>
          </a:prstGeom>
          <a:solidFill>
            <a:srgbClr val="008000"/>
          </a:solidFill>
          <a:ln w="9525" algn="ctr">
            <a:solidFill>
              <a:srgbClr val="0066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391" tIns="45695" rIns="91391" bIns="45695">
            <a:spAutoFit/>
          </a:bodyPr>
          <a:lstStyle/>
          <a:p>
            <a:pPr marL="114092" algn="ctr" defTabSz="914240" fontAlgn="auto">
              <a:spcBef>
                <a:spcPts val="0"/>
              </a:spcBef>
              <a:spcAft>
                <a:spcPts val="0"/>
              </a:spcAft>
              <a:tabLst>
                <a:tab pos="4976527" algn="l"/>
              </a:tabLst>
              <a:defRPr/>
            </a:pPr>
            <a:r>
              <a:rPr lang="en-US" sz="1700" i="1" dirty="0">
                <a:solidFill>
                  <a:schemeClr val="bg1"/>
                </a:solidFill>
                <a:latin typeface="Arial" charset="0"/>
              </a:rPr>
              <a:t>“Complete the safe cleanup of the environmental legacy brought about from five decades of nuclear weapons development, production, and Government-sponsored nuclear energy research” </a:t>
            </a:r>
            <a:endParaRPr lang="en-US" sz="17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4" name="Rectangle 22"/>
          <p:cNvSpPr txBox="1">
            <a:spLocks noChangeArrowheads="1"/>
          </p:cNvSpPr>
          <p:nvPr/>
        </p:nvSpPr>
        <p:spPr bwMode="auto">
          <a:xfrm>
            <a:off x="134938" y="1757851"/>
            <a:ext cx="3917950" cy="408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86454" tIns="43227" rIns="86454" bIns="43227"/>
          <a:lstStyle>
            <a:lvl1pPr marL="342748" indent="-34274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619" indent="-28562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490" indent="-228499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487" indent="-228499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485" indent="-228499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480" indent="-228499" algn="l" defTabSz="91399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477" indent="-228499" algn="l" defTabSz="91399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472" indent="-228499" algn="l" defTabSz="91399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468" indent="-228499" algn="l" defTabSz="91399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800"/>
              </a:spcAft>
              <a:buFont typeface="Wingdings" pitchFamily="2" charset="2"/>
              <a:buChar char="Ø"/>
              <a:defRPr/>
            </a:pP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ts val="600"/>
              </a:spcBef>
              <a:spcAft>
                <a:spcPts val="1000"/>
              </a:spcAft>
              <a:buFont typeface="Wingdings" pitchFamily="2" charset="2"/>
              <a:buChar char="Ø"/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From a legacy of weapons production to the world’s largest environmental cleanup program</a:t>
            </a:r>
          </a:p>
          <a:p>
            <a:pPr eaLnBrk="1" hangingPunct="1">
              <a:spcBef>
                <a:spcPts val="600"/>
              </a:spcBef>
              <a:spcAft>
                <a:spcPts val="1000"/>
              </a:spcAft>
              <a:buFont typeface="Wingdings" pitchFamily="2" charset="2"/>
              <a:buChar char="Ø"/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Operating in the world’s most complex regulatory environment</a:t>
            </a:r>
          </a:p>
          <a:p>
            <a:pPr eaLnBrk="1" hangingPunct="1">
              <a:spcBef>
                <a:spcPts val="600"/>
              </a:spcBef>
              <a:spcAft>
                <a:spcPts val="1000"/>
              </a:spcAft>
              <a:buFont typeface="Wingdings" pitchFamily="2" charset="2"/>
              <a:buChar char="Ø"/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EM clean-up enables DOE to maintain ongoing operations and other critical missions (NNSA/SC) while achieving compliance with governing environmental laws</a:t>
            </a:r>
          </a:p>
          <a:p>
            <a:pPr eaLnBrk="1" hangingPunct="1">
              <a:spcBef>
                <a:spcPts val="600"/>
              </a:spcBef>
              <a:buFont typeface="Wingdings" pitchFamily="2" charset="2"/>
              <a:buChar char="Ø"/>
              <a:defRPr/>
            </a:pPr>
            <a:endParaRPr lang="en-US" sz="2000" dirty="0" smtClean="0">
              <a:latin typeface="+mj-lt"/>
            </a:endParaRPr>
          </a:p>
          <a:p>
            <a:pPr marL="0" indent="0" eaLnBrk="1" hangingPunct="1">
              <a:spcBef>
                <a:spcPts val="600"/>
              </a:spcBef>
              <a:buNone/>
              <a:defRPr/>
            </a:pPr>
            <a:endParaRPr lang="en-US" sz="2000" dirty="0" smtClean="0">
              <a:latin typeface="+mj-lt"/>
            </a:endParaRPr>
          </a:p>
          <a:p>
            <a:pPr eaLnBrk="1" hangingPunct="1">
              <a:spcBef>
                <a:spcPts val="600"/>
              </a:spcBef>
              <a:buFont typeface="Wingdings" pitchFamily="2" charset="2"/>
              <a:buChar char="Ø"/>
              <a:defRPr/>
            </a:pPr>
            <a:endParaRPr lang="en-US" sz="2000" dirty="0" smtClean="0">
              <a:latin typeface="+mj-lt"/>
            </a:endParaRPr>
          </a:p>
          <a:p>
            <a:pPr eaLnBrk="1" hangingPunct="1">
              <a:spcBef>
                <a:spcPts val="600"/>
              </a:spcBef>
              <a:buFont typeface="Wingdings" pitchFamily="2" charset="2"/>
              <a:buChar char="Ø"/>
              <a:defRPr/>
            </a:pPr>
            <a:endParaRPr lang="en-US" sz="1800" b="1" i="1" u="sng" dirty="0" smtClean="0">
              <a:latin typeface="+mj-lt"/>
            </a:endParaRPr>
          </a:p>
        </p:txBody>
      </p:sp>
      <p:sp>
        <p:nvSpPr>
          <p:cNvPr id="15" name="Title 2"/>
          <p:cNvSpPr txBox="1">
            <a:spLocks noGrp="1"/>
          </p:cNvSpPr>
          <p:nvPr>
            <p:ph type="title"/>
          </p:nvPr>
        </p:nvSpPr>
        <p:spPr>
          <a:xfrm>
            <a:off x="409903" y="0"/>
            <a:ext cx="7213028" cy="1035170"/>
          </a:xfrm>
        </p:spPr>
        <p:txBody>
          <a:bodyPr anchor="ctr"/>
          <a:lstStyle/>
          <a:p>
            <a:pPr algn="l" eaLnBrk="1" hangingPunct="1"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(Headings)"/>
                <a:cs typeface="Arial" pitchFamily="34" charset="0"/>
              </a:rPr>
              <a:t>EM</a:t>
            </a:r>
            <a:r>
              <a:rPr lang="en-US" sz="2400" dirty="0" smtClean="0">
                <a:solidFill>
                  <a:schemeClr val="bg1"/>
                </a:solidFill>
                <a:latin typeface="Arial (Headings)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Arial (Headings)"/>
                <a:cs typeface="Arial" pitchFamily="34" charset="0"/>
              </a:rPr>
              <a:t>Mission</a:t>
            </a:r>
            <a:endParaRPr lang="en-US" sz="2400" b="1" dirty="0">
              <a:solidFill>
                <a:schemeClr val="bg1"/>
              </a:solidFill>
              <a:latin typeface="Arial (Headings)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689" y="2162908"/>
            <a:ext cx="1985961" cy="1637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651" y="2162906"/>
            <a:ext cx="2504709" cy="1637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689" y="3800169"/>
            <a:ext cx="4490671" cy="2549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1145231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Freeform 40"/>
          <p:cNvSpPr>
            <a:spLocks/>
          </p:cNvSpPr>
          <p:nvPr/>
        </p:nvSpPr>
        <p:spPr bwMode="auto">
          <a:xfrm>
            <a:off x="1610065" y="2500087"/>
            <a:ext cx="5683364" cy="3749675"/>
          </a:xfrm>
          <a:custGeom>
            <a:avLst/>
            <a:gdLst>
              <a:gd name="T0" fmla="*/ 2781298 w 5562600"/>
              <a:gd name="T1" fmla="*/ 0 h 3857543"/>
              <a:gd name="T2" fmla="*/ 5562596 w 5562600"/>
              <a:gd name="T3" fmla="*/ 1929023 h 3857543"/>
              <a:gd name="T4" fmla="*/ 2781298 w 5562600"/>
              <a:gd name="T5" fmla="*/ 3858035 h 3857543"/>
              <a:gd name="T6" fmla="*/ 0 w 5562600"/>
              <a:gd name="T7" fmla="*/ 1929023 h 3857543"/>
              <a:gd name="T8" fmla="*/ 1600199 w 5562600"/>
              <a:gd name="T9" fmla="*/ 1 h 3857543"/>
              <a:gd name="T10" fmla="*/ 4820132 w 5562600"/>
              <a:gd name="T11" fmla="*/ 517835 h 3857543"/>
              <a:gd name="T12" fmla="*/ 4444996 w 5562600"/>
              <a:gd name="T13" fmla="*/ 447491 h 3857543"/>
              <a:gd name="T14" fmla="*/ 5105396 w 5562600"/>
              <a:gd name="T15" fmla="*/ 381048 h 3857543"/>
              <a:gd name="T16" fmla="*/ 5562596 w 5562600"/>
              <a:gd name="T17" fmla="*/ 689798 h 3857543"/>
              <a:gd name="T18" fmla="*/ 5257796 w 5562600"/>
              <a:gd name="T19" fmla="*/ 627269 h 3857543"/>
              <a:gd name="T20" fmla="*/ 0 w 5562600"/>
              <a:gd name="T21" fmla="*/ 0 h 3857543"/>
              <a:gd name="T22" fmla="*/ 1600199 w 5562600"/>
              <a:gd name="T23" fmla="*/ 1 h 3857543"/>
              <a:gd name="T24" fmla="*/ 17694720 60000 65536"/>
              <a:gd name="T25" fmla="*/ 0 60000 65536"/>
              <a:gd name="T26" fmla="*/ 5898240 60000 65536"/>
              <a:gd name="T27" fmla="*/ 1179648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5562600"/>
              <a:gd name="T37" fmla="*/ 0 h 3857543"/>
              <a:gd name="T38" fmla="*/ 5562600 w 5562600"/>
              <a:gd name="T39" fmla="*/ 3857543 h 385754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5562600" h="3857543">
                <a:moveTo>
                  <a:pt x="1600200" y="1"/>
                </a:moveTo>
                <a:cubicBezTo>
                  <a:pt x="1981852" y="1952546"/>
                  <a:pt x="4311486" y="1314287"/>
                  <a:pt x="4820138" y="517769"/>
                </a:cubicBezTo>
                <a:lnTo>
                  <a:pt x="4445002" y="447431"/>
                </a:lnTo>
                <a:lnTo>
                  <a:pt x="5105402" y="381000"/>
                </a:lnTo>
                <a:lnTo>
                  <a:pt x="5562602" y="689708"/>
                </a:lnTo>
                <a:lnTo>
                  <a:pt x="5257802" y="627185"/>
                </a:lnTo>
                <a:cubicBezTo>
                  <a:pt x="4758266" y="1808611"/>
                  <a:pt x="1654257" y="3857543"/>
                  <a:pt x="0" y="0"/>
                </a:cubicBezTo>
                <a:lnTo>
                  <a:pt x="1600200" y="1"/>
                </a:lnTo>
                <a:close/>
              </a:path>
            </a:pathLst>
          </a:custGeom>
          <a:solidFill>
            <a:srgbClr val="4F81BD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lIns="91424" tIns="45712" rIns="91424" bIns="45712" anchor="ctr" anchorCtr="1"/>
          <a:lstStyle/>
          <a:p>
            <a:endParaRPr lang="en-US"/>
          </a:p>
        </p:txBody>
      </p:sp>
      <p:pic>
        <p:nvPicPr>
          <p:cNvPr id="55299" name="Picture 1" descr="F:\fixed_ma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475" y="161925"/>
            <a:ext cx="4887913" cy="366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itle 2"/>
          <p:cNvSpPr txBox="1">
            <a:spLocks noChangeArrowheads="1"/>
          </p:cNvSpPr>
          <p:nvPr/>
        </p:nvSpPr>
        <p:spPr bwMode="auto">
          <a:xfrm>
            <a:off x="299544" y="0"/>
            <a:ext cx="7287627" cy="1055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6" tIns="45708" rIns="91416" bIns="45708" anchor="ctr"/>
          <a:lstStyle/>
          <a:p>
            <a:pPr>
              <a:defRPr/>
            </a:pPr>
            <a:r>
              <a:rPr lang="en-US" sz="2400" b="1" dirty="0">
                <a:solidFill>
                  <a:schemeClr val="bg1"/>
                </a:solidFill>
                <a:latin typeface="Arial (Headings)"/>
                <a:cs typeface="Arial" pitchFamily="34" charset="0"/>
              </a:rPr>
              <a:t>Progress to Date and Challenges Ahead</a:t>
            </a:r>
          </a:p>
        </p:txBody>
      </p:sp>
      <p:pic>
        <p:nvPicPr>
          <p:cNvPr id="55301" name="Content Placeholder 3" descr="states 1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163" y="2944813"/>
            <a:ext cx="100012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2" name="Content Placeholder 3" descr="states 2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7722" y="689087"/>
            <a:ext cx="4306887" cy="3012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4" name="TextBox 45"/>
          <p:cNvSpPr txBox="1">
            <a:spLocks noChangeArrowheads="1"/>
          </p:cNvSpPr>
          <p:nvPr/>
        </p:nvSpPr>
        <p:spPr bwMode="auto">
          <a:xfrm>
            <a:off x="99750" y="2532063"/>
            <a:ext cx="1901337" cy="1477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4" tIns="45712" rIns="91424" bIns="45712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Helvetica Neue"/>
                <a:ea typeface="ヒラギノ角ゴ ProN W3"/>
                <a:cs typeface="ヒラギノ角ゴ ProN W3"/>
                <a:sym typeface="Helvetica Neue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Helvetica Neue"/>
                <a:ea typeface="ヒラギノ角ゴ ProN W3"/>
                <a:cs typeface="ヒラギノ角ゴ ProN W3"/>
                <a:sym typeface="Helvetica Neue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Helvetica Neue"/>
                <a:ea typeface="ヒラギノ角ゴ ProN W3"/>
                <a:cs typeface="ヒラギノ角ゴ ProN W3"/>
                <a:sym typeface="Helvetica Neue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Helvetica Neue"/>
                <a:ea typeface="ヒラギノ角ゴ ProN W3"/>
                <a:cs typeface="ヒラギノ角ゴ ProN W3"/>
                <a:sym typeface="Helvetica Neue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Helvetica Neue"/>
                <a:ea typeface="ヒラギノ角ゴ ProN W3"/>
                <a:cs typeface="ヒラギノ角ゴ ProN W3"/>
                <a:sym typeface="Helvetica Neue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Neue"/>
                <a:ea typeface="ヒラギノ角ゴ ProN W3"/>
                <a:cs typeface="ヒラギノ角ゴ ProN W3"/>
                <a:sym typeface="Helvetica Neue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Neue"/>
                <a:ea typeface="ヒラギノ角ゴ ProN W3"/>
                <a:cs typeface="ヒラギノ角ゴ ProN W3"/>
                <a:sym typeface="Helvetica Neue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Neue"/>
                <a:ea typeface="ヒラギノ角ゴ ProN W3"/>
                <a:cs typeface="ヒラギノ角ゴ ProN W3"/>
                <a:sym typeface="Helvetica Neue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Neue"/>
                <a:ea typeface="ヒラギノ角ゴ ProN W3"/>
                <a:cs typeface="ヒラギノ角ゴ ProN W3"/>
                <a:sym typeface="Helvetica Neue"/>
              </a:defRPr>
            </a:lvl9pPr>
          </a:lstStyle>
          <a:p>
            <a:pPr eaLnBrk="1" hangingPunct="1"/>
            <a:r>
              <a:rPr lang="en-US" sz="1800" b="1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1989: Start of EM Cleanup</a:t>
            </a:r>
          </a:p>
          <a:p>
            <a:pPr eaLnBrk="1" hangingPunct="1"/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107 sites</a:t>
            </a:r>
            <a:endParaRPr lang="en-US" sz="1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35 states</a:t>
            </a:r>
          </a:p>
          <a:p>
            <a:pPr eaLnBrk="1" hangingPunct="1"/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3,125 sq. miles</a:t>
            </a:r>
          </a:p>
        </p:txBody>
      </p:sp>
      <p:sp>
        <p:nvSpPr>
          <p:cNvPr id="55316" name="TextBox 46"/>
          <p:cNvSpPr txBox="1">
            <a:spLocks noChangeArrowheads="1"/>
          </p:cNvSpPr>
          <p:nvPr/>
        </p:nvSpPr>
        <p:spPr bwMode="auto">
          <a:xfrm>
            <a:off x="7367953" y="3147219"/>
            <a:ext cx="2048609" cy="1754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4" tIns="45712" rIns="91424" bIns="45712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Helvetica Neue"/>
                <a:ea typeface="ヒラギノ角ゴ ProN W3"/>
                <a:cs typeface="ヒラギノ角ゴ ProN W3"/>
                <a:sym typeface="Helvetica Neue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Helvetica Neue"/>
                <a:ea typeface="ヒラギノ角ゴ ProN W3"/>
                <a:cs typeface="ヒラギノ角ゴ ProN W3"/>
                <a:sym typeface="Helvetica Neue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Helvetica Neue"/>
                <a:ea typeface="ヒラギノ角ゴ ProN W3"/>
                <a:cs typeface="ヒラギノ角ゴ ProN W3"/>
                <a:sym typeface="Helvetica Neue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Helvetica Neue"/>
                <a:ea typeface="ヒラギノ角ゴ ProN W3"/>
                <a:cs typeface="ヒラギノ角ゴ ProN W3"/>
                <a:sym typeface="Helvetica Neue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Helvetica Neue"/>
                <a:ea typeface="ヒラギノ角ゴ ProN W3"/>
                <a:cs typeface="ヒラギノ角ゴ ProN W3"/>
                <a:sym typeface="Helvetica Neue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Neue"/>
                <a:ea typeface="ヒラギノ角ゴ ProN W3"/>
                <a:cs typeface="ヒラギノ角ゴ ProN W3"/>
                <a:sym typeface="Helvetica Neue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Neue"/>
                <a:ea typeface="ヒラギノ角ゴ ProN W3"/>
                <a:cs typeface="ヒラギノ角ゴ ProN W3"/>
                <a:sym typeface="Helvetica Neue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Neue"/>
                <a:ea typeface="ヒラギノ角ゴ ProN W3"/>
                <a:cs typeface="ヒラギノ角ゴ ProN W3"/>
                <a:sym typeface="Helvetica Neue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Neue"/>
                <a:ea typeface="ヒラギノ角ゴ ProN W3"/>
                <a:cs typeface="ヒラギノ角ゴ ProN W3"/>
                <a:sym typeface="Helvetica Neue"/>
              </a:defRPr>
            </a:lvl9pPr>
          </a:lstStyle>
          <a:p>
            <a:pPr eaLnBrk="1" hangingPunct="1"/>
            <a:r>
              <a:rPr lang="en-US" sz="1800" b="1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End </a:t>
            </a:r>
            <a:r>
              <a:rPr lang="en-US" sz="1800" b="1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of </a:t>
            </a:r>
            <a:r>
              <a:rPr lang="en-US" sz="1800" b="1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2011</a:t>
            </a:r>
            <a:endParaRPr lang="en-US" sz="1800" b="1" dirty="0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17 sites</a:t>
            </a:r>
          </a:p>
          <a:p>
            <a:pPr eaLnBrk="1" hangingPunct="1"/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11 states</a:t>
            </a:r>
          </a:p>
          <a:p>
            <a:pPr eaLnBrk="1" hangingPunct="1"/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318 sq. miles</a:t>
            </a:r>
          </a:p>
          <a:p>
            <a:pPr eaLnBrk="1" hangingPunct="1"/>
            <a:endParaRPr lang="en-US" sz="18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/>
            <a:endParaRPr lang="en-US" sz="1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-12700" y="3606800"/>
            <a:ext cx="2368550" cy="5413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i="1" dirty="0">
              <a:solidFill>
                <a:schemeClr val="tx1"/>
              </a:solidFill>
            </a:endParaRPr>
          </a:p>
        </p:txBody>
      </p:sp>
      <p:sp>
        <p:nvSpPr>
          <p:cNvPr id="55318" name="Rectangle 31"/>
          <p:cNvSpPr>
            <a:spLocks noChangeArrowheads="1"/>
          </p:cNvSpPr>
          <p:nvPr/>
        </p:nvSpPr>
        <p:spPr bwMode="auto">
          <a:xfrm>
            <a:off x="1396314" y="4350415"/>
            <a:ext cx="6057292" cy="1938992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mpd="sng">
            <a:solidFill>
              <a:schemeClr val="tx1"/>
            </a:solidFill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wrap="square">
            <a:spAutoFit/>
          </a:bodyPr>
          <a:lstStyle/>
          <a:p>
            <a:pPr marL="233363" indent="-233363">
              <a:spcBef>
                <a:spcPts val="600"/>
              </a:spcBef>
              <a:buFont typeface="Wingdings" pitchFamily="2" charset="2"/>
              <a:buChar char="Ø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Significant challenges remain </a:t>
            </a:r>
            <a:r>
              <a:rPr lang="en-US" dirty="0">
                <a:latin typeface="Arial" pitchFamily="34" charset="0"/>
                <a:cs typeface="Arial" pitchFamily="34" charset="0"/>
              </a:rPr>
              <a:t>ahead, including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completion of liquid </a:t>
            </a:r>
            <a:r>
              <a:rPr lang="en-US" dirty="0">
                <a:latin typeface="Arial" pitchFamily="34" charset="0"/>
                <a:cs typeface="Arial" pitchFamily="34" charset="0"/>
              </a:rPr>
              <a:t>tank waste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construction projects and deactivation </a:t>
            </a:r>
            <a:r>
              <a:rPr lang="en-US" dirty="0">
                <a:latin typeface="Arial" pitchFamily="34" charset="0"/>
                <a:cs typeface="Arial" pitchFamily="34" charset="0"/>
              </a:rPr>
              <a:t>and decommissioning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of a </a:t>
            </a:r>
            <a:r>
              <a:rPr lang="en-US" dirty="0">
                <a:latin typeface="Arial" pitchFamily="34" charset="0"/>
                <a:cs typeface="Arial" pitchFamily="34" charset="0"/>
              </a:rPr>
              <a:t>large number of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facilities</a:t>
            </a:r>
          </a:p>
          <a:p>
            <a:pPr marL="233363" indent="-233363">
              <a:spcBef>
                <a:spcPts val="600"/>
              </a:spcBef>
              <a:buFont typeface="Wingdings" pitchFamily="2" charset="2"/>
              <a:buChar char="Ø"/>
            </a:pPr>
            <a:endParaRPr lang="en-US" sz="200" dirty="0">
              <a:latin typeface="Arial" pitchFamily="34" charset="0"/>
              <a:cs typeface="Arial" pitchFamily="34" charset="0"/>
            </a:endParaRPr>
          </a:p>
          <a:p>
            <a:pPr marL="233363" indent="-233363">
              <a:spcBef>
                <a:spcPts val="600"/>
              </a:spcBef>
              <a:buFont typeface="Wingdings" pitchFamily="2" charset="2"/>
              <a:buChar char="Ø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These </a:t>
            </a:r>
            <a:r>
              <a:rPr lang="en-US" dirty="0">
                <a:latin typeface="Arial" pitchFamily="34" charset="0"/>
                <a:cs typeface="Arial" pitchFamily="34" charset="0"/>
              </a:rPr>
              <a:t>challenges require innovative technical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and scientific solutions and effective project management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4980844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15310" y="0"/>
            <a:ext cx="7307621" cy="1037492"/>
          </a:xfrm>
        </p:spPr>
        <p:txBody>
          <a:bodyPr anchor="ctr"/>
          <a:lstStyle/>
          <a:p>
            <a:pPr algn="l" eaLnBrk="1" hangingPunct="1"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(Headings)"/>
                <a:cs typeface="Arial" pitchFamily="34" charset="0"/>
              </a:rPr>
              <a:t>EM Program Priorities</a:t>
            </a:r>
          </a:p>
        </p:txBody>
      </p:sp>
      <p:sp>
        <p:nvSpPr>
          <p:cNvPr id="2" name="Rectangle 12"/>
          <p:cNvSpPr txBox="1">
            <a:spLocks noGrp="1"/>
          </p:cNvSpPr>
          <p:nvPr>
            <p:ph type="body" sz="quarter" idx="4294967295"/>
          </p:nvPr>
        </p:nvSpPr>
        <p:spPr>
          <a:xfrm>
            <a:off x="387293" y="1137104"/>
            <a:ext cx="3475258" cy="501656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eaLnBrk="1" hangingPunct="1">
              <a:spcAft>
                <a:spcPts val="800"/>
              </a:spcAft>
              <a:buSzPct val="100000"/>
              <a:buNone/>
              <a:defRPr/>
            </a:pPr>
            <a:r>
              <a:rPr lang="en-US" sz="1600" b="1" kern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Maintain </a:t>
            </a:r>
            <a:r>
              <a:rPr lang="en-US" sz="1600" b="1" kern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 safe, secure, and compliant posture in the EM </a:t>
            </a:r>
            <a:r>
              <a:rPr lang="en-US" sz="1600" b="1" kern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complex</a:t>
            </a:r>
            <a:endParaRPr lang="en-US" sz="1600" b="1" kern="1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spcAft>
                <a:spcPts val="800"/>
              </a:spcAft>
              <a:buSzPct val="100000"/>
              <a:buFont typeface="Wingdings" pitchFamily="2" charset="2"/>
              <a:buChar char="Ø"/>
              <a:defRPr/>
            </a:pPr>
            <a:r>
              <a:rPr lang="en-US" sz="1600" kern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Radioactive tank waste stabilization, treatment, and </a:t>
            </a:r>
            <a:r>
              <a:rPr lang="en-US" sz="1600" kern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disposal</a:t>
            </a: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spcAft>
                <a:spcPts val="800"/>
              </a:spcAft>
              <a:buSzPct val="100000"/>
              <a:buFont typeface="Wingdings" pitchFamily="2" charset="2"/>
              <a:buChar char="Ø"/>
              <a:defRPr/>
            </a:pPr>
            <a:r>
              <a:rPr lang="en-US" sz="1600" kern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Spent (used) nuclear fuel </a:t>
            </a:r>
            <a:r>
              <a:rPr lang="en-US" sz="1600" kern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storage</a:t>
            </a:r>
            <a:r>
              <a:rPr lang="en-US" sz="1600" kern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receipt, and </a:t>
            </a:r>
            <a:r>
              <a:rPr lang="en-US" sz="1600" kern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disposition</a:t>
            </a:r>
            <a:endParaRPr lang="en-US" sz="1600" kern="1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spcAft>
                <a:spcPts val="800"/>
              </a:spcAft>
              <a:buSzPct val="100000"/>
              <a:buFont typeface="Wingdings" pitchFamily="2" charset="2"/>
              <a:buChar char="Ø"/>
              <a:defRPr/>
            </a:pPr>
            <a:r>
              <a:rPr lang="en-US" sz="1600" kern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Special nuclear material consolidation, processing, and </a:t>
            </a:r>
            <a:r>
              <a:rPr lang="en-US" sz="1600" kern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disposition</a:t>
            </a:r>
            <a:endParaRPr lang="en-US" sz="1600" kern="1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spcAft>
                <a:spcPts val="800"/>
              </a:spcAft>
              <a:buSzPct val="100000"/>
              <a:buFont typeface="Wingdings" pitchFamily="2" charset="2"/>
              <a:buChar char="Ø"/>
              <a:defRPr/>
            </a:pPr>
            <a:r>
              <a:rPr lang="en-US" sz="1600" kern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Transuranic </a:t>
            </a:r>
            <a:r>
              <a:rPr lang="en-US" sz="1600" kern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and mixed/low-level waste </a:t>
            </a:r>
            <a:r>
              <a:rPr lang="en-US" sz="1600" kern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disposition</a:t>
            </a:r>
            <a:endParaRPr lang="en-US" sz="1600" kern="1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spcAft>
                <a:spcPts val="800"/>
              </a:spcAft>
              <a:buSzPct val="100000"/>
              <a:buFont typeface="Wingdings" pitchFamily="2" charset="2"/>
              <a:buChar char="Ø"/>
              <a:defRPr/>
            </a:pPr>
            <a:r>
              <a:rPr lang="en-US" sz="1600" kern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Soil and groundwater </a:t>
            </a:r>
            <a:r>
              <a:rPr lang="en-US" sz="1600" kern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remediation</a:t>
            </a:r>
            <a:endParaRPr lang="en-US" sz="1600" kern="1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spcAft>
                <a:spcPts val="800"/>
              </a:spcAft>
              <a:buSzPct val="100000"/>
              <a:buFont typeface="Wingdings" pitchFamily="2" charset="2"/>
              <a:buChar char="Ø"/>
              <a:defRPr/>
            </a:pPr>
            <a:r>
              <a:rPr lang="en-US" sz="1600" kern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Excess facilities deactivation and decommissioning (D&amp;D</a:t>
            </a:r>
            <a:r>
              <a:rPr lang="en-US" sz="1600" kern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1600" kern="1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67874" y="2192338"/>
            <a:ext cx="5420564" cy="299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497996" y="1396577"/>
            <a:ext cx="5314863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1" kern="0" dirty="0">
                <a:solidFill>
                  <a:srgbClr val="000000"/>
                </a:solidFill>
                <a:latin typeface="+mj-lt"/>
              </a:rPr>
              <a:t>FY 2013 Budget Request - $</a:t>
            </a:r>
            <a:r>
              <a:rPr lang="en-US" sz="2000" b="1" kern="0" dirty="0" smtClean="0">
                <a:solidFill>
                  <a:srgbClr val="000000"/>
                </a:solidFill>
                <a:latin typeface="+mj-lt"/>
              </a:rPr>
              <a:t>5.65B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791165" y="5623459"/>
            <a:ext cx="5178175" cy="707886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Helvetica Neue"/>
                <a:ea typeface="ヒラギノ角ゴ ProN W3"/>
                <a:cs typeface="ヒラギノ角ゴ ProN W3"/>
                <a:sym typeface="Helvetica Neue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Helvetica Neue"/>
                <a:ea typeface="ヒラギノ角ゴ ProN W3"/>
                <a:cs typeface="ヒラギノ角ゴ ProN W3"/>
                <a:sym typeface="Helvetica Neue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Helvetica Neue"/>
                <a:ea typeface="ヒラギノ角ゴ ProN W3"/>
                <a:cs typeface="ヒラギノ角ゴ ProN W3"/>
                <a:sym typeface="Helvetica Neue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Helvetica Neue"/>
                <a:ea typeface="ヒラギノ角ゴ ProN W3"/>
                <a:cs typeface="ヒラギノ角ゴ ProN W3"/>
                <a:sym typeface="Helvetica Neue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Helvetica Neue"/>
                <a:ea typeface="ヒラギノ角ゴ ProN W3"/>
                <a:cs typeface="ヒラギノ角ゴ ProN W3"/>
                <a:sym typeface="Helvetica Neue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Neue"/>
                <a:ea typeface="ヒラギノ角ゴ ProN W3"/>
                <a:cs typeface="ヒラギノ角ゴ ProN W3"/>
                <a:sym typeface="Helvetica Neue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Neue"/>
                <a:ea typeface="ヒラギノ角ゴ ProN W3"/>
                <a:cs typeface="ヒラギノ角ゴ ProN W3"/>
                <a:sym typeface="Helvetica Neue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Neue"/>
                <a:ea typeface="ヒラギノ角ゴ ProN W3"/>
                <a:cs typeface="ヒラギノ角ゴ ProN W3"/>
                <a:sym typeface="Helvetica Neue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Neue"/>
                <a:ea typeface="ヒラギノ角ゴ ProN W3"/>
                <a:cs typeface="ヒラギノ角ゴ ProN W3"/>
                <a:sym typeface="Helvetica Neue"/>
              </a:defRPr>
            </a:lvl9pPr>
          </a:lstStyle>
          <a:p>
            <a:pPr eaLnBrk="1" hangingPunct="1">
              <a:defRPr/>
            </a:pPr>
            <a:r>
              <a:rPr lang="en-US" sz="1000" dirty="0" smtClean="0"/>
              <a:t>* Includes Program </a:t>
            </a:r>
            <a:r>
              <a:rPr lang="en-US" sz="1000" dirty="0"/>
              <a:t>Direction, Program Support, TDD</a:t>
            </a:r>
            <a:r>
              <a:rPr lang="en-US" sz="1000" dirty="0" smtClean="0"/>
              <a:t>,  Post Closure Administration and </a:t>
            </a:r>
            <a:r>
              <a:rPr lang="en-US" sz="1000" dirty="0"/>
              <a:t>Community and Regulatory </a:t>
            </a:r>
            <a:r>
              <a:rPr lang="en-US" sz="1000" dirty="0" smtClean="0"/>
              <a:t>Support</a:t>
            </a:r>
          </a:p>
          <a:p>
            <a:pPr marL="171450" indent="-171450" eaLnBrk="1" hangingPunct="1">
              <a:buFont typeface="Arial" charset="0"/>
              <a:buChar char="•"/>
              <a:defRPr/>
            </a:pPr>
            <a:endParaRPr lang="en-US" sz="1000" dirty="0" smtClean="0"/>
          </a:p>
          <a:p>
            <a:pPr eaLnBrk="1" hangingPunct="1">
              <a:defRPr/>
            </a:pPr>
            <a:r>
              <a:rPr lang="en-US" sz="1000" dirty="0" smtClean="0"/>
              <a:t>** Includes Safeguards and Security</a:t>
            </a:r>
            <a:endParaRPr lang="en-US" sz="1000" dirty="0"/>
          </a:p>
        </p:txBody>
      </p:sp>
      <p:sp>
        <p:nvSpPr>
          <p:cNvPr id="8" name="Rectangle 36"/>
          <p:cNvSpPr>
            <a:spLocks noChangeArrowheads="1"/>
          </p:cNvSpPr>
          <p:nvPr/>
        </p:nvSpPr>
        <p:spPr bwMode="auto">
          <a:xfrm>
            <a:off x="8194013" y="2589963"/>
            <a:ext cx="8445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Calibri" pitchFamily="34" charset="0"/>
              </a:rPr>
              <a:t>$1,958M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36"/>
          <p:cNvSpPr>
            <a:spLocks noChangeArrowheads="1"/>
          </p:cNvSpPr>
          <p:nvPr/>
        </p:nvSpPr>
        <p:spPr bwMode="auto">
          <a:xfrm>
            <a:off x="6375400" y="2038350"/>
            <a:ext cx="7064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Calibri" pitchFamily="34" charset="0"/>
              </a:rPr>
              <a:t>$428M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Rectangle 36"/>
          <p:cNvSpPr>
            <a:spLocks noChangeArrowheads="1"/>
          </p:cNvSpPr>
          <p:nvPr/>
        </p:nvSpPr>
        <p:spPr bwMode="auto">
          <a:xfrm>
            <a:off x="4756150" y="2092325"/>
            <a:ext cx="7064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Calibri" pitchFamily="34" charset="0"/>
              </a:rPr>
              <a:t>$950M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Rectangle 36"/>
          <p:cNvSpPr>
            <a:spLocks noChangeArrowheads="1"/>
          </p:cNvSpPr>
          <p:nvPr/>
        </p:nvSpPr>
        <p:spPr bwMode="auto">
          <a:xfrm>
            <a:off x="5480050" y="5083175"/>
            <a:ext cx="7064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Calibri" pitchFamily="34" charset="0"/>
              </a:rPr>
              <a:t>$722M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Rectangle 36"/>
          <p:cNvSpPr>
            <a:spLocks noChangeArrowheads="1"/>
          </p:cNvSpPr>
          <p:nvPr/>
        </p:nvSpPr>
        <p:spPr bwMode="auto">
          <a:xfrm>
            <a:off x="7127875" y="5037138"/>
            <a:ext cx="7064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Calibri" pitchFamily="34" charset="0"/>
              </a:rPr>
              <a:t>$177M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Rectangle 36"/>
          <p:cNvSpPr>
            <a:spLocks noChangeArrowheads="1"/>
          </p:cNvSpPr>
          <p:nvPr/>
        </p:nvSpPr>
        <p:spPr bwMode="auto">
          <a:xfrm>
            <a:off x="3770313" y="4530725"/>
            <a:ext cx="7080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Calibri" pitchFamily="34" charset="0"/>
              </a:rPr>
              <a:t>$805M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4" name="Rectangle 36"/>
          <p:cNvSpPr>
            <a:spLocks noChangeArrowheads="1"/>
          </p:cNvSpPr>
          <p:nvPr/>
        </p:nvSpPr>
        <p:spPr bwMode="auto">
          <a:xfrm>
            <a:off x="3502025" y="2743200"/>
            <a:ext cx="7080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Calibri" pitchFamily="34" charset="0"/>
              </a:rPr>
              <a:t>$631M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8775877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544" y="0"/>
            <a:ext cx="7303331" cy="1037689"/>
          </a:xfrm>
        </p:spPr>
        <p:txBody>
          <a:bodyPr anchor="ctr"/>
          <a:lstStyle/>
          <a:p>
            <a:pPr algn="l"/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EM Organization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OFFICIAL PORTAL_ORGANIZATION 03-16-12 Two Slide View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41231" y="1037328"/>
            <a:ext cx="6820017" cy="5196203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2248" y="0"/>
            <a:ext cx="7370683" cy="1037492"/>
          </a:xfrm>
        </p:spPr>
        <p:txBody>
          <a:bodyPr anchor="ctr"/>
          <a:lstStyle/>
          <a:p>
            <a:pPr algn="l" eaLnBrk="1" hangingPunct="1"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(Headings)"/>
                <a:cs typeface="Arial" pitchFamily="34" charset="0"/>
              </a:rPr>
              <a:t>EM Reorganization</a:t>
            </a: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467475" y="1312524"/>
            <a:ext cx="8131995" cy="4831422"/>
          </a:xfrm>
          <a:prstGeom prst="rect">
            <a:avLst/>
          </a:prstGeom>
        </p:spPr>
        <p:txBody>
          <a:bodyPr/>
          <a:lstStyle/>
          <a:p>
            <a:pPr marL="342748" lvl="0" indent="-342748" eaLnBrk="0" hangingPunct="0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400" noProof="0" dirty="0" smtClean="0">
                <a:latin typeface="Arial" pitchFamily="34" charset="0"/>
                <a:cs typeface="Arial" pitchFamily="34" charset="0"/>
              </a:rPr>
              <a:t>New EM organization is aligned to better support programmatic priorities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and improve mission execution </a:t>
            </a:r>
            <a:endParaRPr lang="en-US" sz="2400" noProof="0" dirty="0" smtClean="0">
              <a:latin typeface="Arial" pitchFamily="34" charset="0"/>
              <a:cs typeface="Arial" pitchFamily="34" charset="0"/>
            </a:endParaRPr>
          </a:p>
          <a:p>
            <a:pPr marL="342748" marR="0" lvl="0" indent="-34274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Business</a:t>
            </a:r>
            <a:r>
              <a:rPr kumimoji="0" lang="en-US" sz="24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model is based on a matrix construct </a:t>
            </a:r>
          </a:p>
          <a:p>
            <a:pPr marL="799744" lvl="1" indent="-342748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F</a:t>
            </a:r>
            <a:r>
              <a:rPr kumimoji="0" lang="en-US" sz="20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acilitate collaborative decision-making around shared goals</a:t>
            </a:r>
          </a:p>
          <a:p>
            <a:pPr marL="799744" lvl="1" indent="-342748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Clarify roles, responsibilities, authority, and accountability with the Field and within HQ, and to support continuous improvement</a:t>
            </a:r>
          </a:p>
          <a:p>
            <a:pPr marL="342748" marR="0" lvl="0" indent="-34274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Roles and responsibilities under DOE Order 413.3B</a:t>
            </a:r>
          </a:p>
          <a:p>
            <a:pPr marL="799744" lvl="1" indent="-342748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Mission Units 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have Program Management authority</a:t>
            </a:r>
          </a:p>
          <a:p>
            <a:pPr marL="799744" lvl="1" indent="-342748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000" noProof="0" dirty="0" smtClean="0">
                <a:latin typeface="Arial" pitchFamily="34" charset="0"/>
                <a:cs typeface="Arial" pitchFamily="34" charset="0"/>
              </a:rPr>
              <a:t>Office of Project Assessment (EM-53) serves as the Project Management Support Organization (PMSO)</a:t>
            </a:r>
          </a:p>
          <a:p>
            <a:pPr marL="799744" lvl="1" indent="-342748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kumimoji="0" lang="en-US" sz="20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Field</a:t>
            </a:r>
            <a:r>
              <a:rPr kumimoji="0" lang="en-US" sz="20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Managers retain Acquisition Executive authority for projects with Total Project Cost less than $100 million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742619" marR="0" lvl="1" indent="-28562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8775877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8014" y="0"/>
            <a:ext cx="7365685" cy="1058238"/>
          </a:xfrm>
        </p:spPr>
        <p:txBody>
          <a:bodyPr anchor="ctr"/>
          <a:lstStyle/>
          <a:p>
            <a:pPr algn="l"/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EM Capital Asset Project Portfolio Overview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2380" y="1269479"/>
            <a:ext cx="4792893" cy="4831777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Line Item Construction Projects (post-CD2/3)</a:t>
            </a:r>
          </a:p>
          <a:p>
            <a:pPr lvl="1">
              <a:buFont typeface="Wingdings" pitchFamily="2" charset="2"/>
              <a:buChar char="§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Waste Treatment and Immobilization Project (WTP) - $12.3 B TPC</a:t>
            </a:r>
          </a:p>
          <a:p>
            <a:pPr lvl="1">
              <a:buFont typeface="Wingdings" pitchFamily="2" charset="2"/>
              <a:buChar char="§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Salt Waste Processing Facility  (SWPF) - $1.3 B TPC</a:t>
            </a:r>
          </a:p>
          <a:p>
            <a:pPr lvl="1">
              <a:buFont typeface="Wingdings" pitchFamily="2" charset="2"/>
              <a:buChar char="§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Sodium Bearing Waste Treatment (SBWT) -  $571 M TPC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23 EM Cleanup Projects (post-CD2/3) –  $7.1 B combined TPC</a:t>
            </a:r>
          </a:p>
          <a:p>
            <a:pPr lvl="1">
              <a:buFont typeface="Wingdings" pitchFamily="2" charset="2"/>
              <a:buChar char="§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Waste Disposition</a:t>
            </a:r>
          </a:p>
          <a:p>
            <a:pPr lvl="1">
              <a:buFont typeface="Wingdings" pitchFamily="2" charset="2"/>
              <a:buChar char="§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Soil and Groundwater Remediation</a:t>
            </a:r>
          </a:p>
          <a:p>
            <a:pPr lvl="1">
              <a:buFont typeface="Wingdings" pitchFamily="2" charset="2"/>
              <a:buChar char="§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D&amp;D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9 Active Pre-CD2 Projects</a:t>
            </a:r>
          </a:p>
        </p:txBody>
      </p:sp>
      <p:graphicFrame>
        <p:nvGraphicFramePr>
          <p:cNvPr id="13" name="Chart 12"/>
          <p:cNvGraphicFramePr/>
          <p:nvPr/>
        </p:nvGraphicFramePr>
        <p:xfrm>
          <a:off x="5150778" y="1284092"/>
          <a:ext cx="3993222" cy="51679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7672903" y="2455348"/>
            <a:ext cx="9541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WTP</a:t>
            </a:r>
          </a:p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$903 M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62714" y="5193767"/>
            <a:ext cx="18902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Other Line Items</a:t>
            </a:r>
          </a:p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$355 M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74386" y="2296449"/>
            <a:ext cx="10438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Cleanup</a:t>
            </a:r>
          </a:p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Projects</a:t>
            </a:r>
          </a:p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$946 M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9545" y="0"/>
            <a:ext cx="7313606" cy="1009632"/>
          </a:xfrm>
        </p:spPr>
        <p:txBody>
          <a:bodyPr anchor="ctr"/>
          <a:lstStyle/>
          <a:p>
            <a:pPr algn="l"/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EM Cleanup Project Success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36651" y="3531739"/>
            <a:ext cx="8286108" cy="2711405"/>
          </a:xfrm>
        </p:spPr>
        <p:txBody>
          <a:bodyPr/>
          <a:lstStyle/>
          <a:p>
            <a:pPr>
              <a:buNone/>
            </a:pPr>
            <a:r>
              <a:rPr lang="en-US" sz="1900" dirty="0" smtClean="0">
                <a:latin typeface="Arial" pitchFamily="34" charset="0"/>
                <a:cs typeface="Arial" pitchFamily="34" charset="0"/>
              </a:rPr>
              <a:t>From the start of the DOE Root Cause Analysis (RCA) Corrective Action Plan in 2008 through the end of FY 2011: </a:t>
            </a:r>
          </a:p>
          <a:p>
            <a:r>
              <a:rPr lang="en-US" sz="1900" dirty="0" smtClean="0">
                <a:latin typeface="Arial" pitchFamily="34" charset="0"/>
                <a:cs typeface="Arial" pitchFamily="34" charset="0"/>
              </a:rPr>
              <a:t>EM completed 34 cleanup projects (25 for ARRA) and 1 line item project</a:t>
            </a:r>
          </a:p>
          <a:p>
            <a:r>
              <a:rPr lang="en-US" sz="1900" dirty="0" smtClean="0">
                <a:latin typeface="Arial" pitchFamily="34" charset="0"/>
                <a:cs typeface="Arial" pitchFamily="34" charset="0"/>
              </a:rPr>
              <a:t>32 of 34 (94%) cleanup projects met the RCA cost success metric - within 110% of original approved CD-2 cost</a:t>
            </a:r>
          </a:p>
          <a:p>
            <a:r>
              <a:rPr lang="en-US" sz="1900" dirty="0" smtClean="0">
                <a:latin typeface="Arial" pitchFamily="34" charset="0"/>
                <a:cs typeface="Arial" pitchFamily="34" charset="0"/>
              </a:rPr>
              <a:t>Actual costs at completion of $820 M compared to $1,040 M original approved TPC (21% under TPC)</a:t>
            </a:r>
          </a:p>
          <a:p>
            <a:r>
              <a:rPr lang="en-US" sz="1900" dirty="0" smtClean="0">
                <a:latin typeface="Arial" pitchFamily="34" charset="0"/>
                <a:cs typeface="Arial" pitchFamily="34" charset="0"/>
              </a:rPr>
              <a:t>32 of 34 (94%) also met the RCA schedule metric for project completion</a:t>
            </a:r>
          </a:p>
          <a:p>
            <a:endParaRPr lang="en-US" sz="1900" dirty="0" smtClean="0">
              <a:latin typeface="Arial" pitchFamily="34" charset="0"/>
              <a:cs typeface="Arial" pitchFamily="34" charset="0"/>
            </a:endParaRPr>
          </a:p>
          <a:p>
            <a:endParaRPr lang="en-US" sz="19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67821" y="1242886"/>
          <a:ext cx="7685069" cy="213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3995"/>
                <a:gridCol w="1191802"/>
                <a:gridCol w="1203005"/>
                <a:gridCol w="1815646"/>
                <a:gridCol w="2200621"/>
              </a:tblGrid>
              <a:tr h="82207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Cleanup Projects</a:t>
                      </a:r>
                    </a:p>
                    <a:p>
                      <a:pPr algn="ctr"/>
                      <a:r>
                        <a:rPr lang="en-US" dirty="0" smtClean="0"/>
                        <a:t>Completed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Cost Success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Schedule Success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Combined</a:t>
                      </a:r>
                    </a:p>
                    <a:p>
                      <a:pPr algn="ctr"/>
                      <a:r>
                        <a:rPr lang="en-US" dirty="0" smtClean="0"/>
                        <a:t>Original Approved</a:t>
                      </a:r>
                    </a:p>
                    <a:p>
                      <a:pPr algn="ctr"/>
                      <a:r>
                        <a:rPr lang="en-US" dirty="0" smtClean="0"/>
                        <a:t>TPC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Combined </a:t>
                      </a:r>
                    </a:p>
                    <a:p>
                      <a:pPr algn="ctr"/>
                      <a:r>
                        <a:rPr lang="en-US" dirty="0" smtClean="0"/>
                        <a:t>Actual </a:t>
                      </a:r>
                      <a:r>
                        <a:rPr lang="en-US" baseline="0" dirty="0" smtClean="0"/>
                        <a:t>Cost at Completion</a:t>
                      </a:r>
                    </a:p>
                  </a:txBody>
                  <a:tcPr/>
                </a:tc>
              </a:tr>
              <a:tr h="8220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34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32 (94%)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32 (94%)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$1,040</a:t>
                      </a:r>
                      <a:r>
                        <a:rPr lang="en-US" sz="2800" baseline="0" dirty="0" smtClean="0"/>
                        <a:t> M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$820 M </a:t>
                      </a:r>
                    </a:p>
                    <a:p>
                      <a:pPr algn="ctr"/>
                      <a:r>
                        <a:rPr lang="en-US" sz="2800" dirty="0" smtClean="0"/>
                        <a:t>(21% less)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2"/>
          <p:cNvSpPr txBox="1">
            <a:spLocks noGrp="1"/>
          </p:cNvSpPr>
          <p:nvPr>
            <p:ph type="title"/>
          </p:nvPr>
        </p:nvSpPr>
        <p:spPr bwMode="auto">
          <a:xfrm>
            <a:off x="315310" y="0"/>
            <a:ext cx="7298828" cy="1037492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l" eaLnBrk="1" hangingPunct="1">
              <a:defRPr/>
            </a:pPr>
            <a:r>
              <a:rPr lang="en-US" sz="2400" b="1" spc="-100" dirty="0" smtClean="0">
                <a:solidFill>
                  <a:schemeClr val="bg1"/>
                </a:solidFill>
                <a:latin typeface="Arial (Headings)"/>
                <a:cs typeface="Arial" pitchFamily="34" charset="0"/>
              </a:rPr>
              <a:t>FY 2012 capital project progress to support EM’s cleanup mission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50159" y="3871544"/>
            <a:ext cx="8893841" cy="252925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2900" lvl="1" indent="-342900">
              <a:lnSpc>
                <a:spcPct val="80000"/>
              </a:lnSpc>
              <a:spcBef>
                <a:spcPts val="0"/>
              </a:spcBef>
              <a:defRPr/>
            </a:pPr>
            <a:endParaRPr lang="en-US" sz="1100" b="1" kern="0" dirty="0">
              <a:latin typeface="Arial" pitchFamily="34"/>
              <a:cs typeface="Arial" pitchFamily="34"/>
            </a:endParaRPr>
          </a:p>
          <a:p>
            <a:pPr marL="342900" lvl="1" indent="-34290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Wingdings" pitchFamily="2"/>
              <a:buChar char="Ø"/>
              <a:defRPr/>
            </a:pPr>
            <a:r>
              <a:rPr lang="en-US" b="1" kern="0" dirty="0" smtClean="0">
                <a:latin typeface="Arial" pitchFamily="34"/>
                <a:cs typeface="Arial" pitchFamily="34"/>
              </a:rPr>
              <a:t>Tank Waste</a:t>
            </a:r>
            <a:r>
              <a:rPr lang="en-US" kern="0" dirty="0" smtClean="0">
                <a:latin typeface="Arial" pitchFamily="34"/>
                <a:cs typeface="Arial" pitchFamily="34"/>
              </a:rPr>
              <a:t>:</a:t>
            </a:r>
          </a:p>
          <a:p>
            <a:pPr marL="799897" lvl="2" indent="-34290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US" kern="0" dirty="0" smtClean="0">
                <a:latin typeface="Arial" pitchFamily="34"/>
                <a:cs typeface="Arial" pitchFamily="34"/>
              </a:rPr>
              <a:t>Achieve CD4 and start operations for Sodium Bearing Waste Treatment</a:t>
            </a:r>
          </a:p>
          <a:p>
            <a:pPr marL="799897" lvl="2" indent="-34290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US" kern="0" dirty="0" smtClean="0">
                <a:latin typeface="Arial" pitchFamily="34"/>
                <a:cs typeface="Arial" pitchFamily="34"/>
              </a:rPr>
              <a:t>Progress on Waste Treatment Plant &amp; Salt Waste Processing Facility</a:t>
            </a:r>
          </a:p>
          <a:p>
            <a:pPr marL="342900" lvl="1" indent="-34290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Wingdings" pitchFamily="2"/>
              <a:buChar char="Ø"/>
              <a:defRPr/>
            </a:pPr>
            <a:r>
              <a:rPr lang="en-US" b="1" kern="0" dirty="0" smtClean="0">
                <a:latin typeface="Arial" pitchFamily="34"/>
                <a:cs typeface="Arial" pitchFamily="34"/>
              </a:rPr>
              <a:t>Excess Facilities: </a:t>
            </a:r>
          </a:p>
          <a:p>
            <a:pPr marL="799897" lvl="2" indent="-34290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US" kern="0" dirty="0" smtClean="0">
                <a:latin typeface="Arial" pitchFamily="34"/>
                <a:cs typeface="Arial" pitchFamily="34"/>
              </a:rPr>
              <a:t>Complete 14 D&amp;D projects at 8 sites</a:t>
            </a:r>
            <a:endParaRPr lang="en-US" b="1" kern="0" dirty="0" smtClean="0">
              <a:latin typeface="Arial" pitchFamily="34"/>
              <a:cs typeface="Arial" pitchFamily="34"/>
            </a:endParaRPr>
          </a:p>
          <a:p>
            <a:pPr marL="342900" lvl="1" indent="-34290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Wingdings" pitchFamily="2"/>
              <a:buChar char="Ø"/>
              <a:defRPr/>
            </a:pPr>
            <a:r>
              <a:rPr lang="en-US" b="1" kern="0" dirty="0" smtClean="0">
                <a:latin typeface="Arial" pitchFamily="34"/>
                <a:cs typeface="Arial" pitchFamily="34"/>
              </a:rPr>
              <a:t>Waste Disposition / Soil and Groundwater: </a:t>
            </a:r>
          </a:p>
          <a:p>
            <a:pPr marL="799897" lvl="2" indent="-34290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US" kern="0" dirty="0" smtClean="0">
                <a:latin typeface="Arial" pitchFamily="34"/>
                <a:cs typeface="Arial" pitchFamily="34"/>
              </a:rPr>
              <a:t>Achieve CD4 on two waste disposition projects to expand capacity</a:t>
            </a:r>
          </a:p>
          <a:p>
            <a:pPr marL="799897" lvl="2" indent="-34290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US" kern="0" dirty="0" smtClean="0">
                <a:latin typeface="Arial" pitchFamily="34"/>
                <a:cs typeface="Arial" pitchFamily="34"/>
              </a:rPr>
              <a:t>Complete physical work on two projects remediating contaminated sites</a:t>
            </a:r>
            <a:endParaRPr lang="en-US" kern="0" dirty="0">
              <a:latin typeface="Arial" pitchFamily="34"/>
              <a:cs typeface="Arial" pitchFamily="34"/>
            </a:endParaRPr>
          </a:p>
        </p:txBody>
      </p:sp>
      <p:pic>
        <p:nvPicPr>
          <p:cNvPr id="9" name="Content Placeholder 3" descr="states 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5887" y="212942"/>
            <a:ext cx="7602984" cy="5317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987000" y="2932093"/>
            <a:ext cx="1165704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Savannah River</a:t>
            </a:r>
          </a:p>
          <a:p>
            <a:pPr algn="ctr"/>
            <a:r>
              <a:rPr lang="en-US" sz="1200" dirty="0" smtClean="0"/>
              <a:t>3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5582030" y="2888461"/>
            <a:ext cx="848309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Oak Ridge</a:t>
            </a:r>
          </a:p>
          <a:p>
            <a:pPr algn="ctr"/>
            <a:r>
              <a:rPr lang="en-US" sz="1200" dirty="0" smtClean="0"/>
              <a:t>4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4920448" y="2404371"/>
            <a:ext cx="1043877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Paducah1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06618" y="1340285"/>
            <a:ext cx="92038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West Valley</a:t>
            </a:r>
          </a:p>
          <a:p>
            <a:pPr algn="ctr"/>
            <a:r>
              <a:rPr lang="en-US" sz="1200" dirty="0" smtClean="0"/>
              <a:t>1</a:t>
            </a:r>
            <a:endParaRPr lang="en-US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7162693" y="1843330"/>
            <a:ext cx="938077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Brookhaven</a:t>
            </a:r>
          </a:p>
          <a:p>
            <a:pPr algn="ctr"/>
            <a:r>
              <a:rPr lang="en-US" sz="1200" dirty="0" smtClean="0"/>
              <a:t>1</a:t>
            </a:r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4913195" y="1672350"/>
            <a:ext cx="720517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Argonne</a:t>
            </a:r>
          </a:p>
          <a:p>
            <a:pPr algn="ctr"/>
            <a:r>
              <a:rPr lang="en-US" sz="1200" dirty="0" smtClean="0"/>
              <a:t>1</a:t>
            </a:r>
            <a:endParaRPr lang="en-US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1667978" y="1291057"/>
            <a:ext cx="742511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Richland</a:t>
            </a:r>
          </a:p>
          <a:p>
            <a:pPr algn="ctr"/>
            <a:r>
              <a:rPr lang="en-US" sz="1200" dirty="0" smtClean="0"/>
              <a:t>4 </a:t>
            </a:r>
            <a:endParaRPr lang="en-US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3163888" y="1730345"/>
            <a:ext cx="535724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Idaho</a:t>
            </a:r>
          </a:p>
          <a:p>
            <a:pPr algn="ctr"/>
            <a:r>
              <a:rPr lang="en-US" sz="1200" dirty="0" smtClean="0"/>
              <a:t>2</a:t>
            </a:r>
            <a:endParaRPr lang="en-US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2805830" y="1077239"/>
            <a:ext cx="3108543" cy="369332"/>
          </a:xfrm>
          <a:prstGeom prst="rect">
            <a:avLst/>
          </a:prstGeom>
          <a:noFill/>
          <a:ln w="12700"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EM completing 17 projects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96529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6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667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9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667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9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7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667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9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667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9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8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667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9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667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9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11932</TotalTime>
  <Words>1113</Words>
  <Application>Microsoft Office PowerPoint</Application>
  <PresentationFormat>On-screen Show (4:3)</PresentationFormat>
  <Paragraphs>190</Paragraphs>
  <Slides>16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Office Theme</vt:lpstr>
      <vt:lpstr>6_Default Design</vt:lpstr>
      <vt:lpstr>7_Default Design</vt:lpstr>
      <vt:lpstr>8_Default Design</vt:lpstr>
      <vt:lpstr>4_Office Theme</vt:lpstr>
      <vt:lpstr>5_Office Theme</vt:lpstr>
      <vt:lpstr>3_Office Theme</vt:lpstr>
      <vt:lpstr>6_Office Theme</vt:lpstr>
      <vt:lpstr>Slide 1</vt:lpstr>
      <vt:lpstr>EM Mission</vt:lpstr>
      <vt:lpstr>Slide 3</vt:lpstr>
      <vt:lpstr>EM Program Priorities</vt:lpstr>
      <vt:lpstr>EM Organization</vt:lpstr>
      <vt:lpstr>EM Reorganization</vt:lpstr>
      <vt:lpstr>EM Capital Asset Project Portfolio Overview</vt:lpstr>
      <vt:lpstr>EM Cleanup Project Success</vt:lpstr>
      <vt:lpstr>FY 2012 capital project progress to support EM’s cleanup mission</vt:lpstr>
      <vt:lpstr>EM Hot Topics</vt:lpstr>
      <vt:lpstr>EM Program Goals &amp; Achievements</vt:lpstr>
      <vt:lpstr>Slide 12</vt:lpstr>
      <vt:lpstr>Slide 13</vt:lpstr>
      <vt:lpstr>Supporting Goal 3: Continuous improvement of project, budget, and contract management </vt:lpstr>
      <vt:lpstr>Supporting Goal 3:  Contract, budget, and project management  - key strategies</vt:lpstr>
      <vt:lpstr>EM: A National Responsibility</vt:lpstr>
    </vt:vector>
  </TitlesOfParts>
  <Company>U.S. Department of Energy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PopeL</dc:creator>
  <cp:lastModifiedBy>colin.jones</cp:lastModifiedBy>
  <cp:revision>1002</cp:revision>
  <dcterms:created xsi:type="dcterms:W3CDTF">2011-06-01T06:44:33Z</dcterms:created>
  <dcterms:modified xsi:type="dcterms:W3CDTF">2012-04-02T19:10:50Z</dcterms:modified>
</cp:coreProperties>
</file>