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activeX/activeX4.xml" ContentType="application/vnd.ms-office.activeX+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activeX/activeX2.xml" ContentType="application/vnd.ms-office.activeX+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wmf" ContentType="image/x-wmf"/>
  <Override PartName="/ppt/activeX/activeX1.xml" ContentType="application/vnd.ms-office.activeX+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Default Extension="bin" ContentType="application/vnd.ms-office.activeX"/>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activeX/activeX3.xml" ContentType="application/vnd.ms-office.activeX+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31" r:id="rId1"/>
  </p:sldMasterIdLst>
  <p:notesMasterIdLst>
    <p:notesMasterId r:id="rId22"/>
  </p:notesMasterIdLst>
  <p:handoutMasterIdLst>
    <p:handoutMasterId r:id="rId23"/>
  </p:handoutMasterIdLst>
  <p:sldIdLst>
    <p:sldId id="266" r:id="rId2"/>
    <p:sldId id="268" r:id="rId3"/>
    <p:sldId id="303" r:id="rId4"/>
    <p:sldId id="305" r:id="rId5"/>
    <p:sldId id="306" r:id="rId6"/>
    <p:sldId id="313" r:id="rId7"/>
    <p:sldId id="307" r:id="rId8"/>
    <p:sldId id="310" r:id="rId9"/>
    <p:sldId id="311" r:id="rId10"/>
    <p:sldId id="314" r:id="rId11"/>
    <p:sldId id="308" r:id="rId12"/>
    <p:sldId id="304" r:id="rId13"/>
    <p:sldId id="296" r:id="rId14"/>
    <p:sldId id="297" r:id="rId15"/>
    <p:sldId id="301" r:id="rId16"/>
    <p:sldId id="291" r:id="rId17"/>
    <p:sldId id="285" r:id="rId18"/>
    <p:sldId id="293" r:id="rId19"/>
    <p:sldId id="302" r:id="rId20"/>
    <p:sldId id="286" r:id="rId21"/>
  </p:sldIdLst>
  <p:sldSz cx="9144000" cy="6858000" type="screen4x3"/>
  <p:notesSz cx="7010400" cy="9296400"/>
  <p:defaultTextStyle>
    <a:defPPr>
      <a:defRPr lang="en-US"/>
    </a:defPPr>
    <a:lvl1pPr algn="l" rtl="0" fontAlgn="base">
      <a:spcBef>
        <a:spcPct val="50000"/>
      </a:spcBef>
      <a:spcAft>
        <a:spcPct val="0"/>
      </a:spcAft>
      <a:defRPr sz="2400" kern="1200">
        <a:solidFill>
          <a:srgbClr val="000000"/>
        </a:solidFill>
        <a:latin typeface="Times New Roman" pitchFamily="18" charset="0"/>
        <a:ea typeface="+mn-ea"/>
        <a:cs typeface="+mn-cs"/>
      </a:defRPr>
    </a:lvl1pPr>
    <a:lvl2pPr marL="457200" algn="l" rtl="0" fontAlgn="base">
      <a:spcBef>
        <a:spcPct val="50000"/>
      </a:spcBef>
      <a:spcAft>
        <a:spcPct val="0"/>
      </a:spcAft>
      <a:defRPr sz="2400" kern="1200">
        <a:solidFill>
          <a:srgbClr val="000000"/>
        </a:solidFill>
        <a:latin typeface="Times New Roman" pitchFamily="18" charset="0"/>
        <a:ea typeface="+mn-ea"/>
        <a:cs typeface="+mn-cs"/>
      </a:defRPr>
    </a:lvl2pPr>
    <a:lvl3pPr marL="914400" algn="l" rtl="0" fontAlgn="base">
      <a:spcBef>
        <a:spcPct val="50000"/>
      </a:spcBef>
      <a:spcAft>
        <a:spcPct val="0"/>
      </a:spcAft>
      <a:defRPr sz="2400" kern="1200">
        <a:solidFill>
          <a:srgbClr val="000000"/>
        </a:solidFill>
        <a:latin typeface="Times New Roman" pitchFamily="18" charset="0"/>
        <a:ea typeface="+mn-ea"/>
        <a:cs typeface="+mn-cs"/>
      </a:defRPr>
    </a:lvl3pPr>
    <a:lvl4pPr marL="1371600" algn="l" rtl="0" fontAlgn="base">
      <a:spcBef>
        <a:spcPct val="50000"/>
      </a:spcBef>
      <a:spcAft>
        <a:spcPct val="0"/>
      </a:spcAft>
      <a:defRPr sz="2400" kern="1200">
        <a:solidFill>
          <a:srgbClr val="000000"/>
        </a:solidFill>
        <a:latin typeface="Times New Roman" pitchFamily="18" charset="0"/>
        <a:ea typeface="+mn-ea"/>
        <a:cs typeface="+mn-cs"/>
      </a:defRPr>
    </a:lvl4pPr>
    <a:lvl5pPr marL="1828800" algn="l" rtl="0" fontAlgn="base">
      <a:spcBef>
        <a:spcPct val="50000"/>
      </a:spcBef>
      <a:spcAft>
        <a:spcPct val="0"/>
      </a:spcAft>
      <a:defRPr sz="2400" kern="1200">
        <a:solidFill>
          <a:srgbClr val="000000"/>
        </a:solidFill>
        <a:latin typeface="Times New Roman" pitchFamily="18" charset="0"/>
        <a:ea typeface="+mn-ea"/>
        <a:cs typeface="+mn-cs"/>
      </a:defRPr>
    </a:lvl5pPr>
    <a:lvl6pPr marL="2286000" algn="l" defTabSz="914400" rtl="0" eaLnBrk="1" latinLnBrk="0" hangingPunct="1">
      <a:defRPr sz="2400" kern="1200">
        <a:solidFill>
          <a:srgbClr val="000000"/>
        </a:solidFill>
        <a:latin typeface="Times New Roman" pitchFamily="18" charset="0"/>
        <a:ea typeface="+mn-ea"/>
        <a:cs typeface="+mn-cs"/>
      </a:defRPr>
    </a:lvl6pPr>
    <a:lvl7pPr marL="2743200" algn="l" defTabSz="914400" rtl="0" eaLnBrk="1" latinLnBrk="0" hangingPunct="1">
      <a:defRPr sz="2400" kern="1200">
        <a:solidFill>
          <a:srgbClr val="000000"/>
        </a:solidFill>
        <a:latin typeface="Times New Roman" pitchFamily="18" charset="0"/>
        <a:ea typeface="+mn-ea"/>
        <a:cs typeface="+mn-cs"/>
      </a:defRPr>
    </a:lvl7pPr>
    <a:lvl8pPr marL="3200400" algn="l" defTabSz="914400" rtl="0" eaLnBrk="1" latinLnBrk="0" hangingPunct="1">
      <a:defRPr sz="2400" kern="1200">
        <a:solidFill>
          <a:srgbClr val="000000"/>
        </a:solidFill>
        <a:latin typeface="Times New Roman" pitchFamily="18" charset="0"/>
        <a:ea typeface="+mn-ea"/>
        <a:cs typeface="+mn-cs"/>
      </a:defRPr>
    </a:lvl8pPr>
    <a:lvl9pPr marL="3657600" algn="l" defTabSz="914400" rtl="0" eaLnBrk="1" latinLnBrk="0" hangingPunct="1">
      <a:defRPr sz="2400" kern="1200">
        <a:solidFill>
          <a:srgbClr val="000000"/>
        </a:solidFill>
        <a:latin typeface="Times New Roman" pitchFamily="18"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cott Jemison" initials="" lastIdx="3"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66FF"/>
    <a:srgbClr val="FF9900"/>
    <a:srgbClr val="000000"/>
    <a:srgbClr val="99FF33"/>
    <a:srgbClr val="FF6600"/>
    <a:srgbClr val="FF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40" autoAdjust="0"/>
    <p:restoredTop sz="94679" autoAdjust="0"/>
  </p:normalViewPr>
  <p:slideViewPr>
    <p:cSldViewPr>
      <p:cViewPr varScale="1">
        <p:scale>
          <a:sx n="114" d="100"/>
          <a:sy n="114" d="100"/>
        </p:scale>
        <p:origin x="-2202" y="-96"/>
      </p:cViewPr>
      <p:guideLst>
        <p:guide orient="horz" pos="2160"/>
        <p:guide pos="2880"/>
      </p:guideLst>
    </p:cSldViewPr>
  </p:slideViewPr>
  <p:outlineViewPr>
    <p:cViewPr>
      <p:scale>
        <a:sx n="33" d="100"/>
        <a:sy n="33" d="100"/>
      </p:scale>
      <p:origin x="0" y="0"/>
    </p:cViewPr>
    <p:sldLst>
      <p:sld r:id="rId1" collapse="1"/>
      <p:sld r:id="rId2" collapse="1"/>
    </p:sldLst>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_rels/viewProps.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slide" Target="slides/slide1.xml"/></Relationships>
</file>

<file path=ppt/activeX/_rels/activeX1.xml.rels><?xml version="1.0" encoding="UTF-8" standalone="yes"?>
<Relationships xmlns="http://schemas.openxmlformats.org/package/2006/relationships"><Relationship Id="rId1" Type="http://schemas.microsoft.com/office/2006/relationships/activeXControlBinary" Target="activeX1.bin"/></Relationships>
</file>

<file path=ppt/activeX/_rels/activeX2.xml.rels><?xml version="1.0" encoding="UTF-8" standalone="yes"?>
<Relationships xmlns="http://schemas.openxmlformats.org/package/2006/relationships"><Relationship Id="rId1" Type="http://schemas.microsoft.com/office/2006/relationships/activeXControlBinary" Target="activeX2.bin"/></Relationships>
</file>

<file path=ppt/activeX/_rels/activeX3.xml.rels><?xml version="1.0" encoding="UTF-8" standalone="yes"?>
<Relationships xmlns="http://schemas.openxmlformats.org/package/2006/relationships"><Relationship Id="rId1" Type="http://schemas.microsoft.com/office/2006/relationships/activeXControlBinary" Target="activeX3.bin"/></Relationships>
</file>

<file path=ppt/activeX/_rels/activeX4.xml.rels><?xml version="1.0" encoding="UTF-8" standalone="yes"?>
<Relationships xmlns="http://schemas.openxmlformats.org/package/2006/relationships"><Relationship Id="rId1" Type="http://schemas.microsoft.com/office/2006/relationships/activeXControlBinary" Target="activeX4.bin"/></Relationships>
</file>

<file path=ppt/activeX/activeX1.xml><?xml version="1.0" encoding="utf-8"?>
<ax:ocx xmlns:ax="http://schemas.microsoft.com/office/2006/activeX" xmlns:r="http://schemas.openxmlformats.org/officeDocument/2006/relationships" ax:classid="{D7053240-CE69-11CD-A777-00DD01143C57}" ax:persistence="persistStorage" r:id="rId1"/>
</file>

<file path=ppt/activeX/activeX2.xml><?xml version="1.0" encoding="utf-8"?>
<ax:ocx xmlns:ax="http://schemas.microsoft.com/office/2006/activeX" xmlns:r="http://schemas.openxmlformats.org/officeDocument/2006/relationships" ax:classid="{D7053240-CE69-11CD-A777-00DD01143C57}" ax:persistence="persistStorage" r:id="rId1"/>
</file>

<file path=ppt/activeX/activeX3.xml><?xml version="1.0" encoding="utf-8"?>
<ax:ocx xmlns:ax="http://schemas.microsoft.com/office/2006/activeX" xmlns:r="http://schemas.openxmlformats.org/officeDocument/2006/relationships" ax:classid="{D7053240-CE69-11CD-A777-00DD01143C57}" ax:persistence="persistStorage" r:id="rId1"/>
</file>

<file path=ppt/activeX/activeX4.xml><?xml version="1.0" encoding="utf-8"?>
<ax:ocx xmlns:ax="http://schemas.microsoft.com/office/2006/activeX" xmlns:r="http://schemas.openxmlformats.org/officeDocument/2006/relationships" ax:classid="{D7053240-CE69-11CD-A777-00DD01143C57}" ax:persistence="persistStorage" r:id="rId1"/>
</file>

<file path=ppt/drawings/_rels/vmlDrawing1.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 Id="rId4" Type="http://schemas.openxmlformats.org/officeDocument/2006/relationships/image" Target="../media/image8.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bwMode="auto">
          <a:xfrm>
            <a:off x="0" y="0"/>
            <a:ext cx="3037840" cy="464820"/>
          </a:xfrm>
          <a:prstGeom prst="rect">
            <a:avLst/>
          </a:prstGeom>
          <a:noFill/>
          <a:ln w="9525">
            <a:noFill/>
            <a:miter lim="800000"/>
            <a:headEnd/>
            <a:tailEnd/>
          </a:ln>
        </p:spPr>
        <p:txBody>
          <a:bodyPr vert="horz" wrap="square" lIns="93169" tIns="46585" rIns="93169" bIns="46585" numCol="1" anchor="t" anchorCtr="0" compatLnSpc="1">
            <a:prstTxWarp prst="textNoShape">
              <a:avLst/>
            </a:prstTxWarp>
          </a:bodyPr>
          <a:lstStyle>
            <a:lvl1pPr>
              <a:spcBef>
                <a:spcPct val="0"/>
              </a:spcBef>
              <a:defRPr sz="1200">
                <a:solidFill>
                  <a:schemeClr val="tx1"/>
                </a:solidFill>
              </a:defRPr>
            </a:lvl1pPr>
          </a:lstStyle>
          <a:p>
            <a:pPr>
              <a:defRPr/>
            </a:pPr>
            <a:r>
              <a:rPr lang="en-US" dirty="0"/>
              <a:t>ATTACHMENT 5</a:t>
            </a:r>
          </a:p>
        </p:txBody>
      </p:sp>
      <p:sp>
        <p:nvSpPr>
          <p:cNvPr id="35843" name="Rectangle 3"/>
          <p:cNvSpPr>
            <a:spLocks noGrp="1" noChangeArrowheads="1"/>
          </p:cNvSpPr>
          <p:nvPr>
            <p:ph type="dt" sz="quarter" idx="1"/>
          </p:nvPr>
        </p:nvSpPr>
        <p:spPr bwMode="auto">
          <a:xfrm>
            <a:off x="3972560" y="0"/>
            <a:ext cx="3037840" cy="464820"/>
          </a:xfrm>
          <a:prstGeom prst="rect">
            <a:avLst/>
          </a:prstGeom>
          <a:noFill/>
          <a:ln w="9525">
            <a:noFill/>
            <a:miter lim="800000"/>
            <a:headEnd/>
            <a:tailEnd/>
          </a:ln>
        </p:spPr>
        <p:txBody>
          <a:bodyPr vert="horz" wrap="square" lIns="93169" tIns="46585" rIns="93169" bIns="46585" numCol="1" anchor="t" anchorCtr="0" compatLnSpc="1">
            <a:prstTxWarp prst="textNoShape">
              <a:avLst/>
            </a:prstTxWarp>
          </a:bodyPr>
          <a:lstStyle>
            <a:lvl1pPr algn="r">
              <a:spcBef>
                <a:spcPct val="0"/>
              </a:spcBef>
              <a:defRPr sz="1200">
                <a:solidFill>
                  <a:schemeClr val="tx1"/>
                </a:solidFill>
              </a:defRPr>
            </a:lvl1pPr>
          </a:lstStyle>
          <a:p>
            <a:pPr>
              <a:defRPr/>
            </a:pPr>
            <a:endParaRPr lang="en-US" dirty="0"/>
          </a:p>
        </p:txBody>
      </p:sp>
      <p:sp>
        <p:nvSpPr>
          <p:cNvPr id="35844" name="Rectangle 4"/>
          <p:cNvSpPr>
            <a:spLocks noGrp="1" noChangeArrowheads="1"/>
          </p:cNvSpPr>
          <p:nvPr>
            <p:ph type="ftr" sz="quarter" idx="2"/>
          </p:nvPr>
        </p:nvSpPr>
        <p:spPr bwMode="auto">
          <a:xfrm>
            <a:off x="0" y="8831580"/>
            <a:ext cx="3037840" cy="464820"/>
          </a:xfrm>
          <a:prstGeom prst="rect">
            <a:avLst/>
          </a:prstGeom>
          <a:noFill/>
          <a:ln w="9525">
            <a:noFill/>
            <a:miter lim="800000"/>
            <a:headEnd/>
            <a:tailEnd/>
          </a:ln>
        </p:spPr>
        <p:txBody>
          <a:bodyPr vert="horz" wrap="square" lIns="93169" tIns="46585" rIns="93169" bIns="46585" numCol="1" anchor="b" anchorCtr="0" compatLnSpc="1">
            <a:prstTxWarp prst="textNoShape">
              <a:avLst/>
            </a:prstTxWarp>
          </a:bodyPr>
          <a:lstStyle>
            <a:lvl1pPr>
              <a:spcBef>
                <a:spcPct val="0"/>
              </a:spcBef>
              <a:defRPr sz="1200">
                <a:solidFill>
                  <a:schemeClr val="tx1"/>
                </a:solidFill>
              </a:defRPr>
            </a:lvl1pPr>
          </a:lstStyle>
          <a:p>
            <a:pPr>
              <a:defRPr/>
            </a:pPr>
            <a:endParaRPr lang="en-US" dirty="0"/>
          </a:p>
        </p:txBody>
      </p:sp>
      <p:sp>
        <p:nvSpPr>
          <p:cNvPr id="35845" name="Rectangle 5"/>
          <p:cNvSpPr>
            <a:spLocks noGrp="1" noChangeArrowheads="1"/>
          </p:cNvSpPr>
          <p:nvPr>
            <p:ph type="sldNum" sz="quarter" idx="3"/>
          </p:nvPr>
        </p:nvSpPr>
        <p:spPr bwMode="auto">
          <a:xfrm>
            <a:off x="3972560" y="8831580"/>
            <a:ext cx="3037840" cy="464820"/>
          </a:xfrm>
          <a:prstGeom prst="rect">
            <a:avLst/>
          </a:prstGeom>
          <a:noFill/>
          <a:ln w="9525">
            <a:noFill/>
            <a:miter lim="800000"/>
            <a:headEnd/>
            <a:tailEnd/>
          </a:ln>
        </p:spPr>
        <p:txBody>
          <a:bodyPr vert="horz" wrap="square" lIns="93169" tIns="46585" rIns="93169" bIns="46585" numCol="1" anchor="b" anchorCtr="0" compatLnSpc="1">
            <a:prstTxWarp prst="textNoShape">
              <a:avLst/>
            </a:prstTxWarp>
          </a:bodyPr>
          <a:lstStyle>
            <a:lvl1pPr algn="r">
              <a:spcBef>
                <a:spcPct val="0"/>
              </a:spcBef>
              <a:defRPr sz="1200">
                <a:solidFill>
                  <a:schemeClr val="tx1"/>
                </a:solidFill>
              </a:defRPr>
            </a:lvl1pPr>
          </a:lstStyle>
          <a:p>
            <a:pPr>
              <a:defRPr/>
            </a:pPr>
            <a:fld id="{56906838-98A7-4E9B-B7BC-4558EF6B2FB3}"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9090" name="Rectangle 2"/>
          <p:cNvSpPr>
            <a:spLocks noGrp="1" noChangeArrowheads="1"/>
          </p:cNvSpPr>
          <p:nvPr>
            <p:ph type="hdr" sz="quarter"/>
          </p:nvPr>
        </p:nvSpPr>
        <p:spPr bwMode="auto">
          <a:xfrm>
            <a:off x="0" y="0"/>
            <a:ext cx="3037840" cy="464820"/>
          </a:xfrm>
          <a:prstGeom prst="rect">
            <a:avLst/>
          </a:prstGeom>
          <a:noFill/>
          <a:ln w="9525">
            <a:noFill/>
            <a:miter lim="800000"/>
            <a:headEnd/>
            <a:tailEnd/>
          </a:ln>
        </p:spPr>
        <p:txBody>
          <a:bodyPr vert="horz" wrap="square" lIns="93169" tIns="46585" rIns="93169" bIns="46585" numCol="1" anchor="t" anchorCtr="0" compatLnSpc="1">
            <a:prstTxWarp prst="textNoShape">
              <a:avLst/>
            </a:prstTxWarp>
          </a:bodyPr>
          <a:lstStyle>
            <a:lvl1pPr>
              <a:spcBef>
                <a:spcPct val="0"/>
              </a:spcBef>
              <a:defRPr sz="1200">
                <a:solidFill>
                  <a:schemeClr val="tx1"/>
                </a:solidFill>
              </a:defRPr>
            </a:lvl1pPr>
          </a:lstStyle>
          <a:p>
            <a:pPr>
              <a:defRPr/>
            </a:pPr>
            <a:r>
              <a:rPr lang="en-US" dirty="0"/>
              <a:t>ATTACHMENT 5</a:t>
            </a:r>
          </a:p>
        </p:txBody>
      </p:sp>
      <p:sp>
        <p:nvSpPr>
          <p:cNvPr id="89091" name="Rectangle 3"/>
          <p:cNvSpPr>
            <a:spLocks noGrp="1" noChangeArrowheads="1"/>
          </p:cNvSpPr>
          <p:nvPr>
            <p:ph type="dt" idx="1"/>
          </p:nvPr>
        </p:nvSpPr>
        <p:spPr bwMode="auto">
          <a:xfrm>
            <a:off x="3970938" y="0"/>
            <a:ext cx="3037840" cy="464820"/>
          </a:xfrm>
          <a:prstGeom prst="rect">
            <a:avLst/>
          </a:prstGeom>
          <a:noFill/>
          <a:ln w="9525">
            <a:noFill/>
            <a:miter lim="800000"/>
            <a:headEnd/>
            <a:tailEnd/>
          </a:ln>
        </p:spPr>
        <p:txBody>
          <a:bodyPr vert="horz" wrap="square" lIns="93169" tIns="46585" rIns="93169" bIns="46585" numCol="1" anchor="t" anchorCtr="0" compatLnSpc="1">
            <a:prstTxWarp prst="textNoShape">
              <a:avLst/>
            </a:prstTxWarp>
          </a:bodyPr>
          <a:lstStyle>
            <a:lvl1pPr algn="r">
              <a:spcBef>
                <a:spcPct val="0"/>
              </a:spcBef>
              <a:defRPr sz="1200">
                <a:solidFill>
                  <a:schemeClr val="tx1"/>
                </a:solidFill>
              </a:defRPr>
            </a:lvl1pPr>
          </a:lstStyle>
          <a:p>
            <a:pPr>
              <a:defRPr/>
            </a:pPr>
            <a:endParaRPr lang="en-US" dirty="0"/>
          </a:p>
        </p:txBody>
      </p:sp>
      <p:sp>
        <p:nvSpPr>
          <p:cNvPr id="37892" name="Rectangle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89093" name="Rectangle 5"/>
          <p:cNvSpPr>
            <a:spLocks noGrp="1" noChangeArrowheads="1"/>
          </p:cNvSpPr>
          <p:nvPr>
            <p:ph type="body" sz="quarter" idx="3"/>
          </p:nvPr>
        </p:nvSpPr>
        <p:spPr bwMode="auto">
          <a:xfrm>
            <a:off x="701040" y="4415790"/>
            <a:ext cx="5608320" cy="4183380"/>
          </a:xfrm>
          <a:prstGeom prst="rect">
            <a:avLst/>
          </a:prstGeom>
          <a:noFill/>
          <a:ln w="9525">
            <a:noFill/>
            <a:miter lim="800000"/>
            <a:headEnd/>
            <a:tailEnd/>
          </a:ln>
        </p:spPr>
        <p:txBody>
          <a:bodyPr vert="horz" wrap="square" lIns="93169" tIns="46585" rIns="93169" bIns="46585"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9094"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p:spPr>
        <p:txBody>
          <a:bodyPr vert="horz" wrap="square" lIns="93169" tIns="46585" rIns="93169" bIns="46585" numCol="1" anchor="b" anchorCtr="0" compatLnSpc="1">
            <a:prstTxWarp prst="textNoShape">
              <a:avLst/>
            </a:prstTxWarp>
          </a:bodyPr>
          <a:lstStyle>
            <a:lvl1pPr>
              <a:spcBef>
                <a:spcPct val="0"/>
              </a:spcBef>
              <a:defRPr sz="1200">
                <a:solidFill>
                  <a:schemeClr val="tx1"/>
                </a:solidFill>
              </a:defRPr>
            </a:lvl1pPr>
          </a:lstStyle>
          <a:p>
            <a:pPr>
              <a:defRPr/>
            </a:pPr>
            <a:endParaRPr lang="en-US" dirty="0"/>
          </a:p>
        </p:txBody>
      </p:sp>
      <p:sp>
        <p:nvSpPr>
          <p:cNvPr id="89095"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p:spPr>
        <p:txBody>
          <a:bodyPr vert="horz" wrap="square" lIns="93169" tIns="46585" rIns="93169" bIns="46585" numCol="1" anchor="b" anchorCtr="0" compatLnSpc="1">
            <a:prstTxWarp prst="textNoShape">
              <a:avLst/>
            </a:prstTxWarp>
          </a:bodyPr>
          <a:lstStyle>
            <a:lvl1pPr algn="r">
              <a:spcBef>
                <a:spcPct val="0"/>
              </a:spcBef>
              <a:defRPr sz="1200">
                <a:solidFill>
                  <a:schemeClr val="tx1"/>
                </a:solidFill>
              </a:defRPr>
            </a:lvl1pPr>
          </a:lstStyle>
          <a:p>
            <a:pPr>
              <a:defRPr/>
            </a:pPr>
            <a:fld id="{275AE077-A511-4583-9A77-734EA438D6D1}" type="slidenum">
              <a:rPr lang="en-US"/>
              <a:pPr>
                <a:defRPr/>
              </a:pPr>
              <a:t>‹#›</a:t>
            </a:fld>
            <a:endParaRPr lang="en-US" dirty="0"/>
          </a:p>
        </p:txBody>
      </p:sp>
    </p:spTree>
  </p:cSld>
  <p:clrMap bg1="lt1" tx1="dk1" bg2="lt2" tx2="dk2" accent1="accent1" accent2="accent2" accent3="accent3" accent4="accent4" accent5="accent5" accent6="accent6" hlink="hlink" folHlink="folHlink"/>
  <p:hf ftr="0" dt="0"/>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p:txBody>
          <a:bodyPr/>
          <a:lstStyle/>
          <a:p>
            <a:r>
              <a:rPr lang="en-US" dirty="0" smtClean="0"/>
              <a:t>ATTACHMENT 5</a:t>
            </a:r>
          </a:p>
        </p:txBody>
      </p:sp>
      <p:sp>
        <p:nvSpPr>
          <p:cNvPr id="38915" name="Rectangle 7"/>
          <p:cNvSpPr>
            <a:spLocks noGrp="1" noChangeArrowheads="1"/>
          </p:cNvSpPr>
          <p:nvPr>
            <p:ph type="sldNum" sz="quarter" idx="5"/>
          </p:nvPr>
        </p:nvSpPr>
        <p:spPr/>
        <p:txBody>
          <a:bodyPr/>
          <a:lstStyle/>
          <a:p>
            <a:fld id="{1FB2F252-7A5E-4B6F-8278-EEFDDDB4CC60}" type="slidenum">
              <a:rPr lang="en-US" smtClean="0"/>
              <a:pPr/>
              <a:t>1</a:t>
            </a:fld>
            <a:endParaRPr lang="en-US" dirty="0" smtClean="0"/>
          </a:p>
        </p:txBody>
      </p:sp>
      <p:sp>
        <p:nvSpPr>
          <p:cNvPr id="38916" name="Rectangle 2"/>
          <p:cNvSpPr>
            <a:spLocks noGrp="1" noRot="1" noChangeAspect="1" noChangeArrowheads="1" noTextEdit="1"/>
          </p:cNvSpPr>
          <p:nvPr>
            <p:ph type="sldImg"/>
          </p:nvPr>
        </p:nvSpPr>
        <p:spPr>
          <a:ln/>
        </p:spPr>
      </p:sp>
      <p:sp>
        <p:nvSpPr>
          <p:cNvPr id="38917" name="Rectangle 3"/>
          <p:cNvSpPr>
            <a:spLocks noGrp="1" noChangeArrowheads="1"/>
          </p:cNvSpPr>
          <p:nvPr>
            <p:ph type="body" idx="1"/>
          </p:nvPr>
        </p:nvSpPr>
        <p:spPr/>
        <p:txBody>
          <a:bodyPr/>
          <a:lstStyle/>
          <a:p>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7"/>
          <p:cNvGrpSpPr>
            <a:grpSpLocks/>
          </p:cNvGrpSpPr>
          <p:nvPr/>
        </p:nvGrpSpPr>
        <p:grpSpPr bwMode="auto">
          <a:xfrm>
            <a:off x="0" y="0"/>
            <a:ext cx="9144000" cy="1371600"/>
            <a:chOff x="240" y="1296"/>
            <a:chExt cx="5184" cy="816"/>
          </a:xfrm>
        </p:grpSpPr>
        <p:sp>
          <p:nvSpPr>
            <p:cNvPr id="5" name="Rectangle 8"/>
            <p:cNvSpPr>
              <a:spLocks noChangeArrowheads="1"/>
            </p:cNvSpPr>
            <p:nvPr/>
          </p:nvSpPr>
          <p:spPr bwMode="auto">
            <a:xfrm>
              <a:off x="240" y="1296"/>
              <a:ext cx="5184" cy="816"/>
            </a:xfrm>
            <a:prstGeom prst="rect">
              <a:avLst/>
            </a:prstGeom>
            <a:gradFill rotWithShape="1">
              <a:gsLst>
                <a:gs pos="0">
                  <a:srgbClr val="0000FF"/>
                </a:gs>
                <a:gs pos="100000">
                  <a:schemeClr val="bg1"/>
                </a:gs>
              </a:gsLst>
              <a:lin ang="0" scaled="1"/>
            </a:gradFill>
            <a:ln w="9525">
              <a:noFill/>
              <a:miter lim="800000"/>
              <a:headEnd/>
              <a:tailEnd/>
            </a:ln>
            <a:effectLst/>
          </p:spPr>
          <p:txBody>
            <a:bodyPr wrap="none" anchor="ctr"/>
            <a:lstStyle/>
            <a:p>
              <a:pPr algn="ctr">
                <a:defRPr/>
              </a:pPr>
              <a:endParaRPr lang="en-US" sz="1800" dirty="0">
                <a:latin typeface="Arial" pitchFamily="34" charset="0"/>
              </a:endParaRPr>
            </a:p>
            <a:p>
              <a:pPr algn="ctr">
                <a:defRPr/>
              </a:pPr>
              <a:endParaRPr lang="en-US" sz="1800" dirty="0">
                <a:latin typeface="Arial" pitchFamily="34" charset="0"/>
              </a:endParaRPr>
            </a:p>
          </p:txBody>
        </p:sp>
        <p:sp>
          <p:nvSpPr>
            <p:cNvPr id="6" name="Text Box 9"/>
            <p:cNvSpPr txBox="1">
              <a:spLocks noChangeArrowheads="1"/>
            </p:cNvSpPr>
            <p:nvPr/>
          </p:nvSpPr>
          <p:spPr bwMode="auto">
            <a:xfrm>
              <a:off x="1104" y="1578"/>
              <a:ext cx="1372" cy="275"/>
            </a:xfrm>
            <a:prstGeom prst="rect">
              <a:avLst/>
            </a:prstGeom>
            <a:noFill/>
            <a:ln w="9525">
              <a:noFill/>
              <a:miter lim="800000"/>
              <a:headEnd/>
              <a:tailEnd/>
            </a:ln>
          </p:spPr>
          <p:txBody>
            <a:bodyPr>
              <a:spAutoFit/>
            </a:bodyPr>
            <a:lstStyle/>
            <a:p>
              <a:pPr eaLnBrk="0" hangingPunct="0">
                <a:defRPr/>
              </a:pPr>
              <a:r>
                <a:rPr lang="en-US" sz="1200" b="1" i="1" dirty="0">
                  <a:solidFill>
                    <a:schemeClr val="bg1"/>
                  </a:solidFill>
                  <a:latin typeface="Arial" pitchFamily="34" charset="0"/>
                  <a:cs typeface="Times New Roman" pitchFamily="18" charset="0"/>
                </a:rPr>
                <a:t>Office of Procurement and</a:t>
              </a:r>
              <a:endParaRPr lang="en-US" sz="900" dirty="0">
                <a:solidFill>
                  <a:schemeClr val="bg1"/>
                </a:solidFill>
                <a:latin typeface="Arial" pitchFamily="34" charset="0"/>
              </a:endParaRPr>
            </a:p>
            <a:p>
              <a:pPr eaLnBrk="0" hangingPunct="0">
                <a:defRPr/>
              </a:pPr>
              <a:r>
                <a:rPr lang="en-US" sz="1200" b="1" i="1" dirty="0">
                  <a:solidFill>
                    <a:schemeClr val="bg1"/>
                  </a:solidFill>
                  <a:latin typeface="Arial" pitchFamily="34" charset="0"/>
                  <a:cs typeface="Times New Roman" pitchFamily="18" charset="0"/>
                </a:rPr>
                <a:t>   Assistance Management</a:t>
              </a:r>
              <a:endParaRPr lang="en-US" sz="1800" dirty="0">
                <a:solidFill>
                  <a:schemeClr val="bg1"/>
                </a:solidFill>
                <a:latin typeface="Arial" pitchFamily="34" charset="0"/>
              </a:endParaRPr>
            </a:p>
          </p:txBody>
        </p:sp>
        <p:sp>
          <p:nvSpPr>
            <p:cNvPr id="7" name="Text Box 10"/>
            <p:cNvSpPr txBox="1">
              <a:spLocks noChangeArrowheads="1"/>
            </p:cNvSpPr>
            <p:nvPr/>
          </p:nvSpPr>
          <p:spPr bwMode="auto">
            <a:xfrm>
              <a:off x="2544" y="1543"/>
              <a:ext cx="2832" cy="345"/>
            </a:xfrm>
            <a:prstGeom prst="rect">
              <a:avLst/>
            </a:prstGeom>
            <a:noFill/>
            <a:ln w="9525">
              <a:noFill/>
              <a:miter lim="800000"/>
              <a:headEnd/>
              <a:tailEnd/>
            </a:ln>
          </p:spPr>
          <p:txBody>
            <a:bodyPr>
              <a:spAutoFit/>
            </a:bodyPr>
            <a:lstStyle/>
            <a:p>
              <a:pPr algn="ctr">
                <a:defRPr/>
              </a:pPr>
              <a:r>
                <a:rPr lang="en-US" sz="3200" b="1" dirty="0">
                  <a:solidFill>
                    <a:srgbClr val="3333CD"/>
                  </a:solidFill>
                  <a:latin typeface="Arial" pitchFamily="34" charset="0"/>
                  <a:cs typeface="Times New Roman" pitchFamily="18" charset="0"/>
                </a:rPr>
                <a:t>Department of Energy</a:t>
              </a:r>
              <a:endParaRPr lang="en-US" sz="3200" dirty="0">
                <a:latin typeface="Arial" pitchFamily="34" charset="0"/>
              </a:endParaRPr>
            </a:p>
          </p:txBody>
        </p:sp>
        <p:pic>
          <p:nvPicPr>
            <p:cNvPr id="8" name="Picture 11" descr="New_DOE_Seal_White_060208"/>
            <p:cNvPicPr>
              <a:picLocks noChangeAspect="1" noChangeArrowheads="1"/>
            </p:cNvPicPr>
            <p:nvPr/>
          </p:nvPicPr>
          <p:blipFill>
            <a:blip r:embed="rId2" cstate="print"/>
            <a:srcRect/>
            <a:stretch>
              <a:fillRect/>
            </a:stretch>
          </p:blipFill>
          <p:spPr bwMode="auto">
            <a:xfrm>
              <a:off x="336" y="1392"/>
              <a:ext cx="647" cy="647"/>
            </a:xfrm>
            <a:prstGeom prst="rect">
              <a:avLst/>
            </a:prstGeom>
            <a:noFill/>
            <a:ln w="9525">
              <a:noFill/>
              <a:miter lim="800000"/>
              <a:headEnd/>
              <a:tailEnd/>
            </a:ln>
          </p:spPr>
        </p:pic>
      </p:grpSp>
      <p:sp>
        <p:nvSpPr>
          <p:cNvPr id="282626" name="Rectangle 2"/>
          <p:cNvSpPr>
            <a:spLocks noGrp="1" noChangeArrowheads="1"/>
          </p:cNvSpPr>
          <p:nvPr>
            <p:ph type="ctrTitle"/>
          </p:nvPr>
        </p:nvSpPr>
        <p:spPr>
          <a:xfrm>
            <a:off x="685800" y="2286000"/>
            <a:ext cx="7772400" cy="1371600"/>
          </a:xfrm>
        </p:spPr>
        <p:txBody>
          <a:bodyPr/>
          <a:lstStyle>
            <a:lvl1pPr algn="ctr">
              <a:defRPr sz="4400">
                <a:latin typeface="Arial Black" pitchFamily="34" charset="0"/>
              </a:defRPr>
            </a:lvl1pPr>
          </a:lstStyle>
          <a:p>
            <a:r>
              <a:rPr lang="en-US" altLang="en-US" smtClean="0"/>
              <a:t>Click to edit Master title style</a:t>
            </a:r>
            <a:endParaRPr lang="en-US" altLang="en-US" dirty="0"/>
          </a:p>
        </p:txBody>
      </p:sp>
      <p:sp>
        <p:nvSpPr>
          <p:cNvPr id="282627" name="Rectangle 3"/>
          <p:cNvSpPr>
            <a:spLocks noGrp="1" noChangeArrowheads="1"/>
          </p:cNvSpPr>
          <p:nvPr>
            <p:ph type="subTitle" idx="1"/>
          </p:nvPr>
        </p:nvSpPr>
        <p:spPr>
          <a:xfrm>
            <a:off x="1371600" y="3886200"/>
            <a:ext cx="6400800" cy="1752600"/>
          </a:xfrm>
        </p:spPr>
        <p:txBody>
          <a:bodyPr/>
          <a:lstStyle>
            <a:lvl1pPr marL="0" indent="0" algn="ctr">
              <a:buFontTx/>
              <a:buNone/>
              <a:defRPr b="1">
                <a:solidFill>
                  <a:srgbClr val="8DC43F"/>
                </a:solidFill>
                <a:latin typeface="Arial Narrow" pitchFamily="34" charset="0"/>
              </a:defRPr>
            </a:lvl1pPr>
          </a:lstStyle>
          <a:p>
            <a:r>
              <a:rPr lang="en-US" altLang="en-US" smtClean="0"/>
              <a:t>Click to edit Master subtitle style</a:t>
            </a:r>
            <a:endParaRPr lang="en-US" altLang="en-US"/>
          </a:p>
        </p:txBody>
      </p:sp>
      <p:sp>
        <p:nvSpPr>
          <p:cNvPr id="9" name="Rectangle 4"/>
          <p:cNvSpPr>
            <a:spLocks noGrp="1" noChangeArrowheads="1"/>
          </p:cNvSpPr>
          <p:nvPr>
            <p:ph type="dt" sz="half" idx="10"/>
          </p:nvPr>
        </p:nvSpPr>
        <p:spPr/>
        <p:txBody>
          <a:bodyPr/>
          <a:lstStyle>
            <a:lvl1pPr>
              <a:defRPr/>
            </a:lvl1pPr>
          </a:lstStyle>
          <a:p>
            <a:fld id="{96E11CA4-1749-4268-88B8-0A3DEA0A42AC}" type="datetime1">
              <a:rPr lang="en-US" smtClean="0"/>
              <a:pPr/>
              <a:t>4/9/2012</a:t>
            </a:fld>
            <a:endParaRPr lang="en-US" dirty="0"/>
          </a:p>
        </p:txBody>
      </p:sp>
      <p:sp>
        <p:nvSpPr>
          <p:cNvPr id="10" name="Rectangle 5"/>
          <p:cNvSpPr>
            <a:spLocks noGrp="1" noChangeArrowheads="1"/>
          </p:cNvSpPr>
          <p:nvPr>
            <p:ph type="ftr" sz="quarter" idx="11"/>
          </p:nvPr>
        </p:nvSpPr>
        <p:spPr/>
        <p:txBody>
          <a:bodyPr/>
          <a:lstStyle>
            <a:lvl1pPr>
              <a:spcBef>
                <a:spcPct val="0"/>
              </a:spcBef>
              <a:defRPr/>
            </a:lvl1pPr>
          </a:lstStyle>
          <a:p>
            <a:r>
              <a:rPr lang="en-US" dirty="0" smtClean="0"/>
              <a:t>Strategic Programs Division</a:t>
            </a:r>
            <a:endParaRPr lang="en-US" dirty="0"/>
          </a:p>
        </p:txBody>
      </p:sp>
      <p:sp>
        <p:nvSpPr>
          <p:cNvPr id="11" name="Rectangle 6"/>
          <p:cNvSpPr>
            <a:spLocks noGrp="1" noChangeArrowheads="1"/>
          </p:cNvSpPr>
          <p:nvPr>
            <p:ph type="sldNum" sz="quarter" idx="12"/>
          </p:nvPr>
        </p:nvSpPr>
        <p:spPr/>
        <p:txBody>
          <a:bodyPr/>
          <a:lstStyle>
            <a:lvl1pPr>
              <a:defRPr/>
            </a:lvl1pPr>
          </a:lstStyle>
          <a:p>
            <a:pPr>
              <a:defRPr/>
            </a:pPr>
            <a:fld id="{9E69F674-3BF0-40BD-B007-EC327C375E85}" type="slidenum">
              <a:rPr lang="en-US" altLang="en-US"/>
              <a:pPr>
                <a:defRPr/>
              </a:pPr>
              <a:t>‹#›</a:t>
            </a:fld>
            <a:endParaRPr lang="en-US"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B994A172-3C63-4BDF-8677-55C0D5BACA9C}" type="datetime1">
              <a:rPr lang="en-US" smtClean="0"/>
              <a:pPr/>
              <a:t>4/9/2012</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smtClean="0"/>
              <a:t>Strategic Programs Division</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95145EED-F85A-4D01-B423-E9133F562BD1}" type="slidenum">
              <a:rPr lang="en-US" altLang="en-US"/>
              <a:pPr>
                <a:defRPr/>
              </a:pPr>
              <a:t>‹#›</a:t>
            </a:fld>
            <a:endParaRPr lang="en-US"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38950" y="228600"/>
            <a:ext cx="2152650" cy="5867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1000" y="228600"/>
            <a:ext cx="630555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0A789D0F-415B-40E5-B446-E23625BA793F}" type="datetime1">
              <a:rPr lang="en-US" smtClean="0"/>
              <a:pPr/>
              <a:t>4/9/2012</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smtClean="0"/>
              <a:t>Strategic Programs Division</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DDF77F4E-72E4-472E-BE4C-977704E047DE}" type="slidenum">
              <a:rPr lang="en-US" altLang="en-US"/>
              <a:pPr>
                <a:defRPr/>
              </a:pPr>
              <a:t>‹#›</a:t>
            </a:fld>
            <a:endParaRPr lang="en-US"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0" y="457200"/>
            <a:ext cx="9144000" cy="990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600200"/>
            <a:ext cx="38100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3810000" cy="2057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810000"/>
            <a:ext cx="3810000" cy="2057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1027"/>
          <p:cNvSpPr>
            <a:spLocks noGrp="1" noChangeArrowheads="1"/>
          </p:cNvSpPr>
          <p:nvPr>
            <p:ph type="dt" sz="half" idx="10"/>
          </p:nvPr>
        </p:nvSpPr>
        <p:spPr/>
        <p:txBody>
          <a:bodyPr/>
          <a:lstStyle>
            <a:lvl1pPr>
              <a:defRPr/>
            </a:lvl1pPr>
          </a:lstStyle>
          <a:p>
            <a:fld id="{532F2F08-7C64-484B-9428-68D413682747}" type="datetime1">
              <a:rPr lang="en-US" smtClean="0"/>
              <a:pPr/>
              <a:t>4/9/2012</a:t>
            </a:fld>
            <a:endParaRPr lang="en-US" dirty="0"/>
          </a:p>
        </p:txBody>
      </p:sp>
      <p:sp>
        <p:nvSpPr>
          <p:cNvPr id="7" name="Rectangle 1028"/>
          <p:cNvSpPr>
            <a:spLocks noGrp="1" noChangeArrowheads="1"/>
          </p:cNvSpPr>
          <p:nvPr>
            <p:ph type="ftr" sz="quarter" idx="11"/>
          </p:nvPr>
        </p:nvSpPr>
        <p:spPr/>
        <p:txBody>
          <a:bodyPr/>
          <a:lstStyle>
            <a:lvl1pPr>
              <a:defRPr/>
            </a:lvl1pPr>
          </a:lstStyle>
          <a:p>
            <a:pPr>
              <a:defRPr/>
            </a:pPr>
            <a:r>
              <a:rPr lang="en-US" dirty="0" smtClean="0"/>
              <a:t>Strategic Programs Division</a:t>
            </a:r>
            <a:endParaRPr lang="en-US" dirty="0"/>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457200"/>
            <a:ext cx="9144000" cy="990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600200"/>
            <a:ext cx="38100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38100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027"/>
          <p:cNvSpPr>
            <a:spLocks noGrp="1" noChangeArrowheads="1"/>
          </p:cNvSpPr>
          <p:nvPr>
            <p:ph type="dt" sz="half" idx="10"/>
          </p:nvPr>
        </p:nvSpPr>
        <p:spPr/>
        <p:txBody>
          <a:bodyPr/>
          <a:lstStyle>
            <a:lvl1pPr>
              <a:defRPr/>
            </a:lvl1pPr>
          </a:lstStyle>
          <a:p>
            <a:fld id="{A0E87250-3AE0-4078-9773-0C44DC89D1F8}" type="datetime1">
              <a:rPr lang="en-US" smtClean="0"/>
              <a:pPr/>
              <a:t>4/9/2012</a:t>
            </a:fld>
            <a:endParaRPr lang="en-US" dirty="0"/>
          </a:p>
        </p:txBody>
      </p:sp>
      <p:sp>
        <p:nvSpPr>
          <p:cNvPr id="6" name="Rectangle 1028"/>
          <p:cNvSpPr>
            <a:spLocks noGrp="1" noChangeArrowheads="1"/>
          </p:cNvSpPr>
          <p:nvPr>
            <p:ph type="ftr" sz="quarter" idx="11"/>
          </p:nvPr>
        </p:nvSpPr>
        <p:spPr/>
        <p:txBody>
          <a:bodyPr/>
          <a:lstStyle>
            <a:lvl1pPr>
              <a:defRPr/>
            </a:lvl1pPr>
          </a:lstStyle>
          <a:p>
            <a:pPr>
              <a:defRPr/>
            </a:pPr>
            <a:r>
              <a:rPr lang="en-US" dirty="0" smtClean="0"/>
              <a:t>Strategic Programs Division</a:t>
            </a:r>
            <a:endParaRPr lang="en-US" dirty="0"/>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AA3376F8-C2F0-4E1B-BA3D-461679600101}" type="datetime1">
              <a:rPr lang="en-US" smtClean="0"/>
              <a:pPr/>
              <a:t>4/9/2012</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smtClean="0"/>
              <a:t>Strategic Programs Division</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4DF46461-528B-43E4-AA75-9FB95A72FEDC}" type="slidenum">
              <a:rPr lang="en-US" altLang="en-US"/>
              <a:pPr>
                <a:defRPr/>
              </a:pPr>
              <a:t>‹#›</a:t>
            </a:fld>
            <a:endParaRPr lang="en-US"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fld id="{78920F48-D1A9-4FFB-8370-FD1875854808}" type="datetime1">
              <a:rPr lang="en-US" smtClean="0"/>
              <a:pPr/>
              <a:t>4/9/2012</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smtClean="0"/>
              <a:t>Strategic Programs Division</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CFA4328D-6E8F-4840-82C9-2E7ED0742612}" type="slidenum">
              <a:rPr lang="en-US" altLang="en-US"/>
              <a:pPr>
                <a:defRPr/>
              </a:pPr>
              <a:t>‹#›</a:t>
            </a:fld>
            <a:endParaRPr lang="en-US"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676400"/>
            <a:ext cx="41148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76400"/>
            <a:ext cx="41148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fld id="{9C362A39-8C31-4A19-8A07-0632EDC5B41D}" type="datetime1">
              <a:rPr lang="en-US" smtClean="0"/>
              <a:pPr/>
              <a:t>4/9/2012</a:t>
            </a:fld>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smtClean="0"/>
              <a:t>Strategic Programs Division</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F6862705-3CC8-4841-979E-1665F87D3269}" type="slidenum">
              <a:rPr lang="en-US" altLang="en-US"/>
              <a:pPr>
                <a:defRPr/>
              </a:pPr>
              <a:t>‹#›</a:t>
            </a:fld>
            <a:endParaRPr lang="en-US"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fld id="{A25B913A-BEB4-45CB-BBF1-74D614E2A3DB}" type="datetime1">
              <a:rPr lang="en-US" smtClean="0"/>
              <a:pPr/>
              <a:t>4/9/2012</a:t>
            </a:fld>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r>
              <a:rPr lang="en-US" dirty="0" smtClean="0"/>
              <a:t>Strategic Programs Division</a:t>
            </a: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78BA41FC-2B06-41AC-8240-5E88A1BACC77}" type="slidenum">
              <a:rPr lang="en-US" altLang="en-US"/>
              <a:pPr>
                <a:defRPr/>
              </a:pPr>
              <a:t>‹#›</a:t>
            </a:fld>
            <a:endParaRPr lang="en-US" alt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fld id="{E53DCC84-6C47-407B-824A-8727DA35EE74}" type="datetime1">
              <a:rPr lang="en-US" smtClean="0"/>
              <a:pPr/>
              <a:t>4/9/2012</a:t>
            </a:fld>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r>
              <a:rPr lang="en-US" dirty="0" smtClean="0"/>
              <a:t>Strategic Programs Division</a:t>
            </a: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F6E7355D-3A40-4ED5-BC4C-29D8B7201143}" type="slidenum">
              <a:rPr lang="en-US" altLang="en-US"/>
              <a:pPr>
                <a:defRPr/>
              </a:pPr>
              <a:t>‹#›</a:t>
            </a:fld>
            <a:endParaRPr lang="en-US"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fld id="{1E34D763-2368-46DB-9A79-EACF91E102AE}" type="datetime1">
              <a:rPr lang="en-US" smtClean="0"/>
              <a:pPr/>
              <a:t>4/9/2012</a:t>
            </a:fld>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r>
              <a:rPr lang="en-US" dirty="0" smtClean="0"/>
              <a:t>Strategic Programs Division</a:t>
            </a: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87989906-24E7-4C78-818F-430DFC796D5F}" type="slidenum">
              <a:rPr lang="en-US" altLang="en-US"/>
              <a:pPr>
                <a:defRPr/>
              </a:pPr>
              <a:t>‹#›</a:t>
            </a:fld>
            <a:endParaRPr lang="en-US"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3A6D13E7-49F3-4960-AE74-07898BCFAFB2}" type="datetime1">
              <a:rPr lang="en-US" smtClean="0"/>
              <a:pPr/>
              <a:t>4/9/2012</a:t>
            </a:fld>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smtClean="0"/>
              <a:t>Strategic Programs Division</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237B623D-D529-4835-9D0E-7E8D0277BF47}" type="slidenum">
              <a:rPr lang="en-US" altLang="en-US"/>
              <a:pPr>
                <a:defRPr/>
              </a:pPr>
              <a:t>‹#›</a:t>
            </a:fld>
            <a:endParaRPr lang="en-US"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AA97B6AB-9AA4-4E4B-B064-D97473DFE496}" type="datetime1">
              <a:rPr lang="en-US" smtClean="0"/>
              <a:pPr/>
              <a:t>4/9/2012</a:t>
            </a:fld>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smtClean="0"/>
              <a:t>Strategic Programs Division</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6FCAE815-300A-4875-8436-709BDB062F49}" type="slidenum">
              <a:rPr lang="en-US" altLang="en-US"/>
              <a:pPr>
                <a:defRPr/>
              </a:pPr>
              <a:t>‹#›</a:t>
            </a:fld>
            <a:endParaRPr lang="en-US"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529013" y="190500"/>
            <a:ext cx="5486400" cy="10668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381000" y="1676400"/>
            <a:ext cx="8382000" cy="44196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81604"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400">
                <a:latin typeface="Times" charset="0"/>
              </a:defRPr>
            </a:lvl1pPr>
          </a:lstStyle>
          <a:p>
            <a:fld id="{5E70429D-1A58-4A96-83E0-947893CB4D85}" type="datetime1">
              <a:rPr lang="en-US" smtClean="0"/>
              <a:pPr/>
              <a:t>4/9/2012</a:t>
            </a:fld>
            <a:endParaRPr lang="en-US" dirty="0"/>
          </a:p>
        </p:txBody>
      </p:sp>
      <p:sp>
        <p:nvSpPr>
          <p:cNvPr id="281605"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spcBef>
                <a:spcPct val="30000"/>
              </a:spcBef>
              <a:defRPr sz="1400">
                <a:latin typeface="Times" charset="0"/>
              </a:defRPr>
            </a:lvl1pPr>
          </a:lstStyle>
          <a:p>
            <a:pPr>
              <a:defRPr/>
            </a:pPr>
            <a:r>
              <a:rPr lang="en-US" dirty="0" smtClean="0"/>
              <a:t>Strategic Programs Division</a:t>
            </a:r>
            <a:endParaRPr lang="en-US" dirty="0"/>
          </a:p>
        </p:txBody>
      </p:sp>
      <p:sp>
        <p:nvSpPr>
          <p:cNvPr id="281606"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400">
                <a:latin typeface="Times" charset="0"/>
              </a:defRPr>
            </a:lvl1pPr>
          </a:lstStyle>
          <a:p>
            <a:pPr>
              <a:defRPr/>
            </a:pPr>
            <a:fld id="{31990BC9-1FCA-4733-976C-684846E4508A}" type="slidenum">
              <a:rPr lang="en-US" altLang="en-US"/>
              <a:pPr>
                <a:defRPr/>
              </a:pPr>
              <a:t>‹#›</a:t>
            </a:fld>
            <a:endParaRPr lang="en-US" altLang="en-US" dirty="0"/>
          </a:p>
        </p:txBody>
      </p:sp>
      <p:pic>
        <p:nvPicPr>
          <p:cNvPr id="1031" name="Picture 7"/>
          <p:cNvPicPr preferRelativeResize="0">
            <a:picLocks noChangeAspect="1" noChangeArrowheads="1"/>
          </p:cNvPicPr>
          <p:nvPr/>
        </p:nvPicPr>
        <p:blipFill>
          <a:blip r:embed="rId15"/>
          <a:srcRect/>
          <a:stretch>
            <a:fillRect/>
          </a:stretch>
        </p:blipFill>
        <p:spPr bwMode="auto">
          <a:xfrm>
            <a:off x="0" y="0"/>
            <a:ext cx="9144000" cy="146050"/>
          </a:xfrm>
          <a:prstGeom prst="rect">
            <a:avLst/>
          </a:prstGeom>
          <a:noFill/>
          <a:ln w="9525">
            <a:noFill/>
            <a:miter lim="800000"/>
            <a:headEnd/>
            <a:tailEnd/>
          </a:ln>
        </p:spPr>
      </p:pic>
      <p:grpSp>
        <p:nvGrpSpPr>
          <p:cNvPr id="2" name="Group 8"/>
          <p:cNvGrpSpPr>
            <a:grpSpLocks noChangeAspect="1"/>
          </p:cNvGrpSpPr>
          <p:nvPr/>
        </p:nvGrpSpPr>
        <p:grpSpPr bwMode="auto">
          <a:xfrm>
            <a:off x="0" y="1371600"/>
            <a:ext cx="9144000" cy="131763"/>
            <a:chOff x="0" y="0"/>
            <a:chExt cx="12960" cy="184"/>
          </a:xfrm>
        </p:grpSpPr>
        <p:sp>
          <p:nvSpPr>
            <p:cNvPr id="281609" name="AutoShape 9"/>
            <p:cNvSpPr>
              <a:spLocks noChangeAspect="1" noChangeArrowheads="1" noTextEdit="1"/>
            </p:cNvSpPr>
            <p:nvPr userDrawn="1"/>
          </p:nvSpPr>
          <p:spPr bwMode="auto">
            <a:xfrm>
              <a:off x="0" y="0"/>
              <a:ext cx="12960" cy="184"/>
            </a:xfrm>
            <a:prstGeom prst="rect">
              <a:avLst/>
            </a:prstGeom>
            <a:solidFill>
              <a:srgbClr val="3366FF"/>
            </a:solidFill>
          </p:spPr>
          <p:txBody>
            <a:bodyPr/>
            <a:lstStyle/>
            <a:p>
              <a:pPr>
                <a:defRPr/>
              </a:pPr>
              <a:endParaRPr lang="en-US" dirty="0">
                <a:latin typeface="Times" charset="0"/>
              </a:endParaRPr>
            </a:p>
          </p:txBody>
        </p:sp>
      </p:grpSp>
      <p:pic>
        <p:nvPicPr>
          <p:cNvPr id="1033" name="Picture 10" descr="New_DOE_Seal_Color_Hi-Res_042808"/>
          <p:cNvPicPr preferRelativeResize="0">
            <a:picLocks noChangeAspect="1" noChangeArrowheads="1"/>
          </p:cNvPicPr>
          <p:nvPr/>
        </p:nvPicPr>
        <p:blipFill>
          <a:blip r:embed="rId16" cstate="print"/>
          <a:srcRect/>
          <a:stretch>
            <a:fillRect/>
          </a:stretch>
        </p:blipFill>
        <p:spPr bwMode="auto">
          <a:xfrm>
            <a:off x="76200" y="152400"/>
            <a:ext cx="1143000" cy="1143000"/>
          </a:xfrm>
          <a:prstGeom prst="rect">
            <a:avLst/>
          </a:prstGeom>
          <a:noFill/>
          <a:ln w="9525">
            <a:noFill/>
            <a:miter lim="800000"/>
            <a:headEnd/>
            <a:tailEnd/>
          </a:ln>
        </p:spPr>
      </p:pic>
      <p:sp>
        <p:nvSpPr>
          <p:cNvPr id="281611" name="Text Box 11"/>
          <p:cNvSpPr txBox="1">
            <a:spLocks noChangeArrowheads="1"/>
          </p:cNvSpPr>
          <p:nvPr/>
        </p:nvSpPr>
        <p:spPr bwMode="auto">
          <a:xfrm>
            <a:off x="1295400" y="493713"/>
            <a:ext cx="2178050" cy="460375"/>
          </a:xfrm>
          <a:prstGeom prst="rect">
            <a:avLst/>
          </a:prstGeom>
          <a:noFill/>
          <a:ln w="9525">
            <a:noFill/>
            <a:miter lim="800000"/>
            <a:headEnd/>
            <a:tailEnd/>
          </a:ln>
        </p:spPr>
        <p:txBody>
          <a:bodyPr>
            <a:spAutoFit/>
          </a:bodyPr>
          <a:lstStyle/>
          <a:p>
            <a:pPr eaLnBrk="0" hangingPunct="0">
              <a:defRPr/>
            </a:pPr>
            <a:r>
              <a:rPr lang="en-US" sz="1200" b="1" i="1" dirty="0">
                <a:solidFill>
                  <a:srgbClr val="00CD00"/>
                </a:solidFill>
                <a:latin typeface="Arial" pitchFamily="34" charset="0"/>
                <a:cs typeface="Times New Roman" pitchFamily="18" charset="0"/>
              </a:rPr>
              <a:t>Office of Procurement and</a:t>
            </a:r>
            <a:endParaRPr lang="en-US" sz="900" dirty="0">
              <a:latin typeface="Arial" pitchFamily="34" charset="0"/>
            </a:endParaRPr>
          </a:p>
          <a:p>
            <a:pPr eaLnBrk="0" hangingPunct="0">
              <a:defRPr/>
            </a:pPr>
            <a:r>
              <a:rPr lang="en-US" sz="1200" b="1" i="1" dirty="0">
                <a:solidFill>
                  <a:srgbClr val="00CD00"/>
                </a:solidFill>
                <a:latin typeface="Arial" pitchFamily="34" charset="0"/>
                <a:cs typeface="Times New Roman" pitchFamily="18" charset="0"/>
              </a:rPr>
              <a:t>   Assistance Management</a:t>
            </a:r>
            <a:endParaRPr lang="en-US" sz="1800" dirty="0">
              <a:latin typeface="Arial" pitchFamily="34" charset="0"/>
            </a:endParaRPr>
          </a:p>
        </p:txBody>
      </p:sp>
    </p:spTree>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 id="2147483743" r:id="rId12"/>
    <p:sldLayoutId id="2147483744" r:id="rId13"/>
  </p:sldLayoutIdLst>
  <p:hf hdr="0" dt="0"/>
  <p:txStyles>
    <p:titleStyle>
      <a:lvl1pPr algn="ctr" rtl="0" eaLnBrk="1" fontAlgn="base" hangingPunct="1">
        <a:spcBef>
          <a:spcPct val="0"/>
        </a:spcBef>
        <a:spcAft>
          <a:spcPct val="0"/>
        </a:spcAft>
        <a:defRPr sz="3200" b="1">
          <a:solidFill>
            <a:srgbClr val="005288"/>
          </a:solidFill>
          <a:latin typeface="+mj-lt"/>
          <a:ea typeface="+mj-ea"/>
          <a:cs typeface="+mj-cs"/>
        </a:defRPr>
      </a:lvl1pPr>
      <a:lvl2pPr algn="ctr" rtl="0" eaLnBrk="1" fontAlgn="base" hangingPunct="1">
        <a:spcBef>
          <a:spcPct val="0"/>
        </a:spcBef>
        <a:spcAft>
          <a:spcPct val="0"/>
        </a:spcAft>
        <a:defRPr sz="3200" b="1">
          <a:solidFill>
            <a:srgbClr val="005288"/>
          </a:solidFill>
          <a:latin typeface="Arial" pitchFamily="34" charset="0"/>
        </a:defRPr>
      </a:lvl2pPr>
      <a:lvl3pPr algn="ctr" rtl="0" eaLnBrk="1" fontAlgn="base" hangingPunct="1">
        <a:spcBef>
          <a:spcPct val="0"/>
        </a:spcBef>
        <a:spcAft>
          <a:spcPct val="0"/>
        </a:spcAft>
        <a:defRPr sz="3200" b="1">
          <a:solidFill>
            <a:srgbClr val="005288"/>
          </a:solidFill>
          <a:latin typeface="Arial" pitchFamily="34" charset="0"/>
        </a:defRPr>
      </a:lvl3pPr>
      <a:lvl4pPr algn="ctr" rtl="0" eaLnBrk="1" fontAlgn="base" hangingPunct="1">
        <a:spcBef>
          <a:spcPct val="0"/>
        </a:spcBef>
        <a:spcAft>
          <a:spcPct val="0"/>
        </a:spcAft>
        <a:defRPr sz="3200" b="1">
          <a:solidFill>
            <a:srgbClr val="005288"/>
          </a:solidFill>
          <a:latin typeface="Arial" pitchFamily="34" charset="0"/>
        </a:defRPr>
      </a:lvl4pPr>
      <a:lvl5pPr algn="ctr" rtl="0" eaLnBrk="1" fontAlgn="base" hangingPunct="1">
        <a:spcBef>
          <a:spcPct val="0"/>
        </a:spcBef>
        <a:spcAft>
          <a:spcPct val="0"/>
        </a:spcAft>
        <a:defRPr sz="3200" b="1">
          <a:solidFill>
            <a:srgbClr val="005288"/>
          </a:solidFill>
          <a:latin typeface="Arial" pitchFamily="34" charset="0"/>
        </a:defRPr>
      </a:lvl5pPr>
      <a:lvl6pPr marL="457200" algn="l" rtl="0" eaLnBrk="1" fontAlgn="base" hangingPunct="1">
        <a:spcBef>
          <a:spcPct val="0"/>
        </a:spcBef>
        <a:spcAft>
          <a:spcPct val="0"/>
        </a:spcAft>
        <a:defRPr sz="3200" b="1">
          <a:solidFill>
            <a:srgbClr val="005288"/>
          </a:solidFill>
          <a:latin typeface="Arial" pitchFamily="34" charset="0"/>
        </a:defRPr>
      </a:lvl6pPr>
      <a:lvl7pPr marL="914400" algn="l" rtl="0" eaLnBrk="1" fontAlgn="base" hangingPunct="1">
        <a:spcBef>
          <a:spcPct val="0"/>
        </a:spcBef>
        <a:spcAft>
          <a:spcPct val="0"/>
        </a:spcAft>
        <a:defRPr sz="3200" b="1">
          <a:solidFill>
            <a:srgbClr val="005288"/>
          </a:solidFill>
          <a:latin typeface="Arial" pitchFamily="34" charset="0"/>
        </a:defRPr>
      </a:lvl7pPr>
      <a:lvl8pPr marL="1371600" algn="l" rtl="0" eaLnBrk="1" fontAlgn="base" hangingPunct="1">
        <a:spcBef>
          <a:spcPct val="0"/>
        </a:spcBef>
        <a:spcAft>
          <a:spcPct val="0"/>
        </a:spcAft>
        <a:defRPr sz="3200" b="1">
          <a:solidFill>
            <a:srgbClr val="005288"/>
          </a:solidFill>
          <a:latin typeface="Arial" pitchFamily="34" charset="0"/>
        </a:defRPr>
      </a:lvl8pPr>
      <a:lvl9pPr marL="1828800" algn="l" rtl="0" eaLnBrk="1" fontAlgn="base" hangingPunct="1">
        <a:spcBef>
          <a:spcPct val="0"/>
        </a:spcBef>
        <a:spcAft>
          <a:spcPct val="0"/>
        </a:spcAft>
        <a:defRPr sz="3200" b="1">
          <a:solidFill>
            <a:srgbClr val="005288"/>
          </a:solidFill>
          <a:latin typeface="Arial" pitchFamily="34" charset="0"/>
        </a:defRPr>
      </a:lvl9pPr>
    </p:titleStyle>
    <p:bodyStyle>
      <a:lvl1pPr marL="342900" indent="-342900" algn="l" rtl="0" eaLnBrk="1" fontAlgn="base" hangingPunct="1">
        <a:spcBef>
          <a:spcPct val="20000"/>
        </a:spcBef>
        <a:spcAft>
          <a:spcPct val="0"/>
        </a:spcAft>
        <a:buClr>
          <a:schemeClr val="tx1"/>
        </a:buClr>
        <a:buChar char="•"/>
        <a:defRPr sz="3200">
          <a:solidFill>
            <a:srgbClr val="005288"/>
          </a:solidFill>
          <a:latin typeface="+mn-lt"/>
          <a:ea typeface="+mn-ea"/>
          <a:cs typeface="+mn-cs"/>
        </a:defRPr>
      </a:lvl1pPr>
      <a:lvl2pPr marL="742950" indent="-285750" algn="l" rtl="0" eaLnBrk="1" fontAlgn="base" hangingPunct="1">
        <a:spcBef>
          <a:spcPct val="20000"/>
        </a:spcBef>
        <a:spcAft>
          <a:spcPct val="0"/>
        </a:spcAft>
        <a:buChar char="–"/>
        <a:defRPr sz="2800">
          <a:solidFill>
            <a:srgbClr val="005288"/>
          </a:solidFill>
          <a:latin typeface="+mn-lt"/>
        </a:defRPr>
      </a:lvl2pPr>
      <a:lvl3pPr marL="1143000" indent="-228600" algn="l" rtl="0" eaLnBrk="1" fontAlgn="base" hangingPunct="1">
        <a:spcBef>
          <a:spcPct val="20000"/>
        </a:spcBef>
        <a:spcAft>
          <a:spcPct val="0"/>
        </a:spcAft>
        <a:buChar char="•"/>
        <a:defRPr sz="2400">
          <a:solidFill>
            <a:srgbClr val="005288"/>
          </a:solidFill>
          <a:latin typeface="+mn-lt"/>
        </a:defRPr>
      </a:lvl3pPr>
      <a:lvl4pPr marL="1600200" indent="-228600" algn="l" rtl="0" eaLnBrk="1" fontAlgn="base" hangingPunct="1">
        <a:spcBef>
          <a:spcPct val="20000"/>
        </a:spcBef>
        <a:spcAft>
          <a:spcPct val="0"/>
        </a:spcAft>
        <a:buChar char="–"/>
        <a:defRPr sz="2000">
          <a:solidFill>
            <a:srgbClr val="005288"/>
          </a:solidFill>
          <a:latin typeface="+mn-lt"/>
        </a:defRPr>
      </a:lvl4pPr>
      <a:lvl5pPr marL="2057400" indent="-228600" algn="l" rtl="0" eaLnBrk="1" fontAlgn="base" hangingPunct="1">
        <a:spcBef>
          <a:spcPct val="20000"/>
        </a:spcBef>
        <a:spcAft>
          <a:spcPct val="0"/>
        </a:spcAft>
        <a:buChar char="»"/>
        <a:defRPr sz="2000">
          <a:solidFill>
            <a:srgbClr val="005288"/>
          </a:solidFill>
          <a:latin typeface="+mn-lt"/>
        </a:defRPr>
      </a:lvl5pPr>
      <a:lvl6pPr marL="2514600" indent="-228600" algn="l" rtl="0" eaLnBrk="1" fontAlgn="base" hangingPunct="1">
        <a:spcBef>
          <a:spcPct val="20000"/>
        </a:spcBef>
        <a:spcAft>
          <a:spcPct val="0"/>
        </a:spcAft>
        <a:buChar char="»"/>
        <a:defRPr sz="2000">
          <a:solidFill>
            <a:srgbClr val="005288"/>
          </a:solidFill>
          <a:latin typeface="+mn-lt"/>
        </a:defRPr>
      </a:lvl6pPr>
      <a:lvl7pPr marL="2971800" indent="-228600" algn="l" rtl="0" eaLnBrk="1" fontAlgn="base" hangingPunct="1">
        <a:spcBef>
          <a:spcPct val="20000"/>
        </a:spcBef>
        <a:spcAft>
          <a:spcPct val="0"/>
        </a:spcAft>
        <a:buChar char="»"/>
        <a:defRPr sz="2000">
          <a:solidFill>
            <a:srgbClr val="005288"/>
          </a:solidFill>
          <a:latin typeface="+mn-lt"/>
        </a:defRPr>
      </a:lvl7pPr>
      <a:lvl8pPr marL="3429000" indent="-228600" algn="l" rtl="0" eaLnBrk="1" fontAlgn="base" hangingPunct="1">
        <a:spcBef>
          <a:spcPct val="20000"/>
        </a:spcBef>
        <a:spcAft>
          <a:spcPct val="0"/>
        </a:spcAft>
        <a:buChar char="»"/>
        <a:defRPr sz="2000">
          <a:solidFill>
            <a:srgbClr val="005288"/>
          </a:solidFill>
          <a:latin typeface="+mn-lt"/>
        </a:defRPr>
      </a:lvl8pPr>
      <a:lvl9pPr marL="3886200" indent="-228600" algn="l" rtl="0" eaLnBrk="1" fontAlgn="base" hangingPunct="1">
        <a:spcBef>
          <a:spcPct val="20000"/>
        </a:spcBef>
        <a:spcAft>
          <a:spcPct val="0"/>
        </a:spcAft>
        <a:buChar char="»"/>
        <a:defRPr sz="2000">
          <a:solidFill>
            <a:srgbClr val="005288"/>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control" Target="../activeX/activeX2.xml"/><Relationship Id="rId2" Type="http://schemas.openxmlformats.org/officeDocument/2006/relationships/control" Target="../activeX/activeX1.xml"/><Relationship Id="rId1" Type="http://schemas.openxmlformats.org/officeDocument/2006/relationships/vmlDrawing" Target="../drawings/vmlDrawing1.vml"/><Relationship Id="rId6" Type="http://schemas.openxmlformats.org/officeDocument/2006/relationships/slideLayout" Target="../slideLayouts/slideLayout12.xml"/><Relationship Id="rId5" Type="http://schemas.openxmlformats.org/officeDocument/2006/relationships/control" Target="../activeX/activeX4.xml"/><Relationship Id="rId4" Type="http://schemas.openxmlformats.org/officeDocument/2006/relationships/control" Target="../activeX/activeX3.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mailto:Jeff.Davis@hq.doe.gov"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3"/>
          <p:cNvSpPr>
            <a:spLocks noGrp="1" noChangeArrowheads="1"/>
          </p:cNvSpPr>
          <p:nvPr>
            <p:ph type="subTitle" idx="1"/>
          </p:nvPr>
        </p:nvSpPr>
        <p:spPr>
          <a:xfrm>
            <a:off x="457200" y="2971800"/>
            <a:ext cx="8458200" cy="1905000"/>
          </a:xfrm>
        </p:spPr>
        <p:txBody>
          <a:bodyPr/>
          <a:lstStyle/>
          <a:p>
            <a:pPr eaLnBrk="1" hangingPunct="1">
              <a:lnSpc>
                <a:spcPct val="90000"/>
              </a:lnSpc>
              <a:defRPr/>
            </a:pPr>
            <a:r>
              <a:rPr lang="en-US" sz="4400" dirty="0" smtClean="0">
                <a:solidFill>
                  <a:srgbClr val="005288"/>
                </a:solidFill>
                <a:latin typeface="Arial Black" pitchFamily="34" charset="0"/>
                <a:ea typeface="+mj-ea"/>
                <a:cs typeface="+mj-cs"/>
              </a:rPr>
              <a:t>IGCA Inventory Data Collection Tool Training</a:t>
            </a:r>
          </a:p>
          <a:p>
            <a:pPr eaLnBrk="1" hangingPunct="1">
              <a:lnSpc>
                <a:spcPct val="90000"/>
              </a:lnSpc>
              <a:defRPr/>
            </a:pPr>
            <a:r>
              <a:rPr lang="en-US" sz="4400" dirty="0" smtClean="0">
                <a:solidFill>
                  <a:srgbClr val="005288"/>
                </a:solidFill>
                <a:latin typeface="Arial Black" pitchFamily="34" charset="0"/>
                <a:ea typeface="+mj-ea"/>
                <a:cs typeface="+mj-cs"/>
              </a:rPr>
              <a:t>2012</a:t>
            </a:r>
          </a:p>
          <a:p>
            <a:pPr eaLnBrk="1" hangingPunct="1">
              <a:lnSpc>
                <a:spcPct val="90000"/>
              </a:lnSpc>
              <a:defRPr/>
            </a:pPr>
            <a:endParaRPr lang="en-US" dirty="0" smtClean="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33800" y="228600"/>
            <a:ext cx="5257800" cy="990600"/>
          </a:xfrm>
        </p:spPr>
        <p:txBody>
          <a:bodyPr/>
          <a:lstStyle/>
          <a:p>
            <a:pPr eaLnBrk="1" hangingPunct="1">
              <a:defRPr/>
            </a:pPr>
            <a:r>
              <a:rPr lang="en-US" dirty="0" smtClean="0"/>
              <a:t>Defining Commercial Functions</a:t>
            </a:r>
          </a:p>
        </p:txBody>
      </p:sp>
      <p:sp>
        <p:nvSpPr>
          <p:cNvPr id="3" name="Content Placeholder 2"/>
          <p:cNvSpPr>
            <a:spLocks noGrp="1"/>
          </p:cNvSpPr>
          <p:nvPr>
            <p:ph idx="1"/>
          </p:nvPr>
        </p:nvSpPr>
        <p:spPr/>
        <p:txBody>
          <a:bodyPr/>
          <a:lstStyle/>
          <a:p>
            <a:pPr eaLnBrk="1" hangingPunct="1"/>
            <a:r>
              <a:rPr lang="en-US" sz="2800" dirty="0" smtClean="0">
                <a:cs typeface="Times New Roman" pitchFamily="18" charset="0"/>
              </a:rPr>
              <a:t>A commercial function involves a recurring service that could be performed by the private sector and is resourced, performed, and controlled by the agency through performance by government personnel, a contract, or a fee-for-service agreement</a:t>
            </a:r>
          </a:p>
          <a:p>
            <a:pPr eaLnBrk="1" hangingPunct="1"/>
            <a:r>
              <a:rPr lang="en-US" sz="2800" dirty="0" smtClean="0">
                <a:cs typeface="Times New Roman" pitchFamily="18" charset="0"/>
              </a:rPr>
              <a:t>Commercial functions may be found within, or throughout, organizations that perform inherently governmental functions or classified work</a:t>
            </a:r>
          </a:p>
          <a:p>
            <a:pPr eaLnBrk="1" hangingPunct="1"/>
            <a:endParaRPr lang="en-US" dirty="0" smtClean="0">
              <a:latin typeface="Arial Narrow" pitchFamily="34" charset="0"/>
            </a:endParaRPr>
          </a:p>
        </p:txBody>
      </p:sp>
      <p:sp>
        <p:nvSpPr>
          <p:cNvPr id="5" name="Slide Number Placeholder 4"/>
          <p:cNvSpPr>
            <a:spLocks noGrp="1"/>
          </p:cNvSpPr>
          <p:nvPr>
            <p:ph type="sldNum" sz="quarter" idx="12"/>
          </p:nvPr>
        </p:nvSpPr>
        <p:spPr/>
        <p:txBody>
          <a:bodyPr/>
          <a:lstStyle/>
          <a:p>
            <a:pPr>
              <a:defRPr/>
            </a:pPr>
            <a:fld id="{4DF46461-528B-43E4-AA75-9FB95A72FEDC}" type="slidenum">
              <a:rPr lang="en-US" altLang="en-US" smtClean="0"/>
              <a:pPr>
                <a:defRPr/>
              </a:pPr>
              <a:t>10</a:t>
            </a:fld>
            <a:endParaRPr lang="en-US" altLang="en-US" dirty="0"/>
          </a:p>
        </p:txBody>
      </p:sp>
      <p:sp>
        <p:nvSpPr>
          <p:cNvPr id="6" name="Footer Placeholder 5"/>
          <p:cNvSpPr>
            <a:spLocks noGrp="1"/>
          </p:cNvSpPr>
          <p:nvPr>
            <p:ph type="ftr" sz="quarter" idx="11"/>
          </p:nvPr>
        </p:nvSpPr>
        <p:spPr/>
        <p:txBody>
          <a:bodyPr/>
          <a:lstStyle/>
          <a:p>
            <a:pPr>
              <a:defRPr/>
            </a:pPr>
            <a:r>
              <a:rPr lang="en-US" dirty="0" smtClean="0"/>
              <a:t>Strategic Programs Division</a:t>
            </a:r>
            <a:endParaRPr lang="en-US" dirty="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86200" y="228600"/>
            <a:ext cx="5105400" cy="990600"/>
          </a:xfrm>
          <a:noFill/>
          <a:ln w="9525">
            <a:noFill/>
            <a:miter lim="800000"/>
            <a:headEnd/>
            <a:tailEnd/>
          </a:ln>
        </p:spPr>
        <p:txBody>
          <a:bodyPr vert="horz" wrap="square" lIns="0" tIns="0" rIns="0" bIns="0" numCol="1" anchor="t" anchorCtr="0" compatLnSpc="1">
            <a:prstTxWarp prst="textNoShape">
              <a:avLst/>
            </a:prstTxWarp>
          </a:bodyPr>
          <a:lstStyle/>
          <a:p>
            <a:pPr>
              <a:defRPr/>
            </a:pPr>
            <a:r>
              <a:rPr lang="en-US" dirty="0" smtClean="0"/>
              <a:t>Examples of Commercial Functions</a:t>
            </a:r>
          </a:p>
        </p:txBody>
      </p:sp>
      <p:sp>
        <p:nvSpPr>
          <p:cNvPr id="3" name="Content Placeholder 2"/>
          <p:cNvSpPr>
            <a:spLocks noGrp="1"/>
          </p:cNvSpPr>
          <p:nvPr>
            <p:ph idx="1"/>
          </p:nvPr>
        </p:nvSpPr>
        <p:spPr/>
        <p:txBody>
          <a:bodyPr/>
          <a:lstStyle/>
          <a:p>
            <a:pPr eaLnBrk="1" hangingPunct="1">
              <a:defRPr/>
            </a:pPr>
            <a:r>
              <a:rPr lang="en-US" sz="1600" dirty="0" smtClean="0"/>
              <a:t>Budget, management, and program analysis work including cost analysis, workload modeling, manpower and equipment requirements determination, operational audit, efficiency reviews, and fact-finding</a:t>
            </a:r>
          </a:p>
          <a:p>
            <a:pPr eaLnBrk="1" hangingPunct="1">
              <a:defRPr/>
            </a:pPr>
            <a:r>
              <a:rPr lang="en-US" sz="1600" dirty="0" smtClean="0"/>
              <a:t>Conducting reorganization and planning functions</a:t>
            </a:r>
          </a:p>
          <a:p>
            <a:pPr eaLnBrk="1" hangingPunct="1">
              <a:defRPr/>
            </a:pPr>
            <a:r>
              <a:rPr lang="en-US" sz="1600" dirty="0" smtClean="0"/>
              <a:t>Analyses, feasibility studies, and strategy options to be used by agency personnel in developing policy</a:t>
            </a:r>
          </a:p>
          <a:p>
            <a:pPr eaLnBrk="1" hangingPunct="1">
              <a:defRPr/>
            </a:pPr>
            <a:r>
              <a:rPr lang="en-US" sz="1600" dirty="0" smtClean="0"/>
              <a:t>Development of regulations</a:t>
            </a:r>
          </a:p>
          <a:p>
            <a:pPr eaLnBrk="1" hangingPunct="1">
              <a:defRPr/>
            </a:pPr>
            <a:r>
              <a:rPr lang="en-US" sz="1600" dirty="0" smtClean="0"/>
              <a:t>Support of acquisition planning</a:t>
            </a:r>
          </a:p>
          <a:p>
            <a:pPr eaLnBrk="1" hangingPunct="1">
              <a:defRPr/>
            </a:pPr>
            <a:r>
              <a:rPr lang="en-US" sz="1600" dirty="0" smtClean="0"/>
              <a:t>Financial management transactional work such as invoice payment processing</a:t>
            </a:r>
          </a:p>
          <a:p>
            <a:pPr eaLnBrk="1" hangingPunct="1">
              <a:defRPr/>
            </a:pPr>
            <a:r>
              <a:rPr lang="en-US" sz="1600" dirty="0" smtClean="0"/>
              <a:t>Transacting certain human resources administrative actions such as processing SF-50 Notification of Personnel Actions, and maintaining official personnel folders</a:t>
            </a:r>
          </a:p>
          <a:p>
            <a:pPr eaLnBrk="1" hangingPunct="1">
              <a:defRPr/>
            </a:pPr>
            <a:r>
              <a:rPr lang="en-US" sz="1600" dirty="0" smtClean="0"/>
              <a:t>Assistance in the development of performance work statements and statements of work</a:t>
            </a:r>
          </a:p>
          <a:p>
            <a:pPr eaLnBrk="1" hangingPunct="1">
              <a:defRPr/>
            </a:pPr>
            <a:r>
              <a:rPr lang="en-US" sz="1600" dirty="0" smtClean="0"/>
              <a:t>Supporting preparation of responses to Freedom of Information Act requests</a:t>
            </a:r>
          </a:p>
          <a:p>
            <a:pPr eaLnBrk="1" hangingPunct="1">
              <a:defRPr/>
            </a:pPr>
            <a:r>
              <a:rPr lang="en-US" sz="1600" dirty="0" smtClean="0"/>
              <a:t>Providing information regarding agency policies or regulations, such as attending conferences on behalf of an agency, conducting community relations campaigns, or conducting agency training courses</a:t>
            </a:r>
          </a:p>
        </p:txBody>
      </p:sp>
      <p:sp>
        <p:nvSpPr>
          <p:cNvPr id="5" name="Slide Number Placeholder 4"/>
          <p:cNvSpPr>
            <a:spLocks noGrp="1"/>
          </p:cNvSpPr>
          <p:nvPr>
            <p:ph type="sldNum" sz="quarter" idx="12"/>
          </p:nvPr>
        </p:nvSpPr>
        <p:spPr/>
        <p:txBody>
          <a:bodyPr/>
          <a:lstStyle/>
          <a:p>
            <a:pPr>
              <a:defRPr/>
            </a:pPr>
            <a:fld id="{4DF46461-528B-43E4-AA75-9FB95A72FEDC}" type="slidenum">
              <a:rPr lang="en-US" altLang="en-US" smtClean="0"/>
              <a:pPr>
                <a:defRPr/>
              </a:pPr>
              <a:t>11</a:t>
            </a:fld>
            <a:endParaRPr lang="en-US" altLang="en-US" dirty="0"/>
          </a:p>
        </p:txBody>
      </p:sp>
      <p:sp>
        <p:nvSpPr>
          <p:cNvPr id="6" name="Footer Placeholder 5"/>
          <p:cNvSpPr>
            <a:spLocks noGrp="1"/>
          </p:cNvSpPr>
          <p:nvPr>
            <p:ph type="ftr" sz="quarter" idx="11"/>
          </p:nvPr>
        </p:nvSpPr>
        <p:spPr/>
        <p:txBody>
          <a:bodyPr/>
          <a:lstStyle/>
          <a:p>
            <a:pPr>
              <a:defRPr/>
            </a:pPr>
            <a:r>
              <a:rPr lang="en-US" dirty="0" smtClean="0"/>
              <a:t>Strategic Programs Division</a:t>
            </a:r>
            <a:endParaRPr lang="en-US" dirty="0"/>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IGCA </a:t>
            </a:r>
            <a:r>
              <a:rPr lang="en-US" dirty="0" smtClean="0"/>
              <a:t>Tool</a:t>
            </a:r>
            <a:br>
              <a:rPr lang="en-US" dirty="0" smtClean="0"/>
            </a:br>
            <a:r>
              <a:rPr lang="en-US" dirty="0" smtClean="0"/>
              <a:t> </a:t>
            </a:r>
            <a:r>
              <a:rPr lang="en-US" dirty="0" smtClean="0"/>
              <a:t>WALKTHROUGH</a:t>
            </a:r>
          </a:p>
        </p:txBody>
      </p:sp>
      <p:sp>
        <p:nvSpPr>
          <p:cNvPr id="3" name="Content Placeholder 2"/>
          <p:cNvSpPr>
            <a:spLocks noGrp="1"/>
          </p:cNvSpPr>
          <p:nvPr>
            <p:ph idx="1"/>
          </p:nvPr>
        </p:nvSpPr>
        <p:spPr>
          <a:xfrm>
            <a:off x="685800" y="2438400"/>
            <a:ext cx="7772400" cy="3429000"/>
          </a:xfrm>
        </p:spPr>
        <p:txBody>
          <a:bodyPr/>
          <a:lstStyle/>
          <a:p>
            <a:pPr marL="0" indent="0" eaLnBrk="1" hangingPunct="1">
              <a:buNone/>
              <a:defRPr/>
            </a:pPr>
            <a:r>
              <a:rPr lang="en-US" dirty="0" smtClean="0"/>
              <a:t>The next section reviews the functionality of the IGCA </a:t>
            </a:r>
            <a:r>
              <a:rPr lang="en-US" dirty="0" smtClean="0"/>
              <a:t>Tool (spreadsheet), </a:t>
            </a:r>
            <a:r>
              <a:rPr lang="en-US" dirty="0" smtClean="0"/>
              <a:t>and the process of filling out this year’s data collection</a:t>
            </a:r>
          </a:p>
        </p:txBody>
      </p:sp>
      <p:sp>
        <p:nvSpPr>
          <p:cNvPr id="5" name="Slide Number Placeholder 4"/>
          <p:cNvSpPr>
            <a:spLocks noGrp="1"/>
          </p:cNvSpPr>
          <p:nvPr>
            <p:ph type="sldNum" sz="quarter" idx="12"/>
          </p:nvPr>
        </p:nvSpPr>
        <p:spPr/>
        <p:txBody>
          <a:bodyPr/>
          <a:lstStyle/>
          <a:p>
            <a:pPr>
              <a:defRPr/>
            </a:pPr>
            <a:fld id="{4DF46461-528B-43E4-AA75-9FB95A72FEDC}" type="slidenum">
              <a:rPr lang="en-US" altLang="en-US" smtClean="0"/>
              <a:pPr>
                <a:defRPr/>
              </a:pPr>
              <a:t>12</a:t>
            </a:fld>
            <a:endParaRPr lang="en-US" altLang="en-US" dirty="0"/>
          </a:p>
        </p:txBody>
      </p:sp>
      <p:sp>
        <p:nvSpPr>
          <p:cNvPr id="6" name="Footer Placeholder 5"/>
          <p:cNvSpPr>
            <a:spLocks noGrp="1"/>
          </p:cNvSpPr>
          <p:nvPr>
            <p:ph type="ftr" sz="quarter" idx="11"/>
          </p:nvPr>
        </p:nvSpPr>
        <p:spPr/>
        <p:txBody>
          <a:bodyPr/>
          <a:lstStyle/>
          <a:p>
            <a:pPr>
              <a:defRPr/>
            </a:pPr>
            <a:r>
              <a:rPr lang="en-US" dirty="0" smtClean="0"/>
              <a:t>Strategic Programs Division</a:t>
            </a:r>
            <a:endParaRPr lang="en-US" dirty="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p:nvPr/>
        </p:nvPicPr>
        <p:blipFill>
          <a:blip r:embed="rId2" cstate="print"/>
          <a:srcRect t="2537" r="47743" b="38985"/>
          <a:stretch>
            <a:fillRect/>
          </a:stretch>
        </p:blipFill>
        <p:spPr bwMode="auto">
          <a:xfrm>
            <a:off x="1524000" y="2286000"/>
            <a:ext cx="5257800" cy="3429000"/>
          </a:xfrm>
          <a:prstGeom prst="rect">
            <a:avLst/>
          </a:prstGeom>
          <a:noFill/>
          <a:ln w="9525">
            <a:noFill/>
            <a:miter lim="800000"/>
            <a:headEnd/>
            <a:tailEnd/>
          </a:ln>
        </p:spPr>
      </p:pic>
      <p:sp>
        <p:nvSpPr>
          <p:cNvPr id="30724" name="Text Box 6"/>
          <p:cNvSpPr txBox="1">
            <a:spLocks noChangeArrowheads="1"/>
          </p:cNvSpPr>
          <p:nvPr/>
        </p:nvSpPr>
        <p:spPr bwMode="auto">
          <a:xfrm>
            <a:off x="304800" y="1524001"/>
            <a:ext cx="8610600" cy="4708981"/>
          </a:xfrm>
          <a:prstGeom prst="rect">
            <a:avLst/>
          </a:prstGeom>
          <a:noFill/>
          <a:ln w="12700">
            <a:noFill/>
            <a:miter lim="800000"/>
            <a:headEnd/>
            <a:tailEnd/>
          </a:ln>
        </p:spPr>
        <p:txBody>
          <a:bodyPr wrap="square">
            <a:spAutoFit/>
          </a:bodyPr>
          <a:lstStyle/>
          <a:p>
            <a:r>
              <a:rPr lang="en-US" dirty="0">
                <a:latin typeface="Arial Narrow" pitchFamily="34" charset="0"/>
              </a:rPr>
              <a:t>Because it contains macros, you will see this window when opening the spreadsheet</a:t>
            </a:r>
          </a:p>
          <a:p>
            <a:endParaRPr lang="en-US" dirty="0">
              <a:latin typeface="Arial Narrow" pitchFamily="34" charset="0"/>
            </a:endParaRPr>
          </a:p>
          <a:p>
            <a:endParaRPr lang="en-US" dirty="0">
              <a:latin typeface="Arial Narrow" pitchFamily="34" charset="0"/>
            </a:endParaRPr>
          </a:p>
          <a:p>
            <a:endParaRPr lang="en-US" dirty="0">
              <a:latin typeface="Arial Narrow" pitchFamily="34" charset="0"/>
            </a:endParaRPr>
          </a:p>
          <a:p>
            <a:endParaRPr lang="en-US" dirty="0">
              <a:latin typeface="Arial Narrow" pitchFamily="34" charset="0"/>
            </a:endParaRPr>
          </a:p>
          <a:p>
            <a:endParaRPr lang="en-US" dirty="0">
              <a:latin typeface="Arial Narrow" pitchFamily="34" charset="0"/>
            </a:endParaRPr>
          </a:p>
          <a:p>
            <a:endParaRPr lang="en-US" dirty="0" smtClean="0">
              <a:latin typeface="Arial Narrow" pitchFamily="34" charset="0"/>
            </a:endParaRPr>
          </a:p>
          <a:p>
            <a:r>
              <a:rPr lang="en-US" dirty="0" smtClean="0">
                <a:latin typeface="Arial Narrow" pitchFamily="34" charset="0"/>
              </a:rPr>
              <a:t>Select “Options” then “Enable This Content” </a:t>
            </a:r>
            <a:r>
              <a:rPr lang="en-US" dirty="0">
                <a:latin typeface="Arial Narrow" pitchFamily="34" charset="0"/>
              </a:rPr>
              <a:t>when this window </a:t>
            </a:r>
            <a:r>
              <a:rPr lang="en-US" dirty="0" smtClean="0">
                <a:latin typeface="Arial Narrow" pitchFamily="34" charset="0"/>
              </a:rPr>
              <a:t>appears</a:t>
            </a:r>
            <a:endParaRPr lang="en-US" b="1" dirty="0"/>
          </a:p>
        </p:txBody>
      </p:sp>
      <p:sp>
        <p:nvSpPr>
          <p:cNvPr id="196610" name="Rectangle 2"/>
          <p:cNvSpPr>
            <a:spLocks noGrp="1" noChangeArrowheads="1"/>
          </p:cNvSpPr>
          <p:nvPr>
            <p:ph type="title"/>
          </p:nvPr>
        </p:nvSpPr>
        <p:spPr/>
        <p:txBody>
          <a:bodyPr/>
          <a:lstStyle/>
          <a:p>
            <a:pPr eaLnBrk="1" hangingPunct="1">
              <a:defRPr/>
            </a:pPr>
            <a:r>
              <a:rPr lang="en-US" dirty="0" smtClean="0"/>
              <a:t>Open the Spreadsheet</a:t>
            </a:r>
          </a:p>
        </p:txBody>
      </p:sp>
      <p:sp>
        <p:nvSpPr>
          <p:cNvPr id="8" name="Slide Number Placeholder 7"/>
          <p:cNvSpPr>
            <a:spLocks noGrp="1"/>
          </p:cNvSpPr>
          <p:nvPr>
            <p:ph type="sldNum" sz="quarter" idx="12"/>
          </p:nvPr>
        </p:nvSpPr>
        <p:spPr/>
        <p:txBody>
          <a:bodyPr/>
          <a:lstStyle/>
          <a:p>
            <a:pPr>
              <a:defRPr/>
            </a:pPr>
            <a:fld id="{F6E7355D-3A40-4ED5-BC4C-29D8B7201143}" type="slidenum">
              <a:rPr lang="en-US" altLang="en-US" smtClean="0"/>
              <a:pPr>
                <a:defRPr/>
              </a:pPr>
              <a:t>13</a:t>
            </a:fld>
            <a:endParaRPr lang="en-US" altLang="en-US" dirty="0"/>
          </a:p>
        </p:txBody>
      </p:sp>
      <p:sp>
        <p:nvSpPr>
          <p:cNvPr id="9" name="Footer Placeholder 8"/>
          <p:cNvSpPr>
            <a:spLocks noGrp="1"/>
          </p:cNvSpPr>
          <p:nvPr>
            <p:ph type="ftr" sz="quarter" idx="11"/>
          </p:nvPr>
        </p:nvSpPr>
        <p:spPr/>
        <p:txBody>
          <a:bodyPr/>
          <a:lstStyle/>
          <a:p>
            <a:pPr>
              <a:defRPr/>
            </a:pPr>
            <a:r>
              <a:rPr lang="en-US" dirty="0" smtClean="0"/>
              <a:t>Strategic Programs Division</a:t>
            </a:r>
            <a:endParaRPr lang="en-US" dirty="0"/>
          </a:p>
        </p:txBody>
      </p:sp>
      <p:sp>
        <p:nvSpPr>
          <p:cNvPr id="11" name="Oval 10"/>
          <p:cNvSpPr/>
          <p:nvPr/>
        </p:nvSpPr>
        <p:spPr bwMode="auto">
          <a:xfrm>
            <a:off x="1371600" y="2743200"/>
            <a:ext cx="2743200" cy="685800"/>
          </a:xfrm>
          <a:prstGeom prst="ellipse">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charset="0"/>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Rectangle 2"/>
          <p:cNvSpPr>
            <a:spLocks noGrp="1" noChangeArrowheads="1"/>
          </p:cNvSpPr>
          <p:nvPr>
            <p:ph type="title"/>
          </p:nvPr>
        </p:nvSpPr>
        <p:spPr>
          <a:xfrm>
            <a:off x="4114800" y="228600"/>
            <a:ext cx="4876800" cy="990600"/>
          </a:xfrm>
        </p:spPr>
        <p:txBody>
          <a:bodyPr/>
          <a:lstStyle/>
          <a:p>
            <a:pPr eaLnBrk="1" hangingPunct="1">
              <a:defRPr/>
            </a:pPr>
            <a:r>
              <a:rPr lang="en-US" dirty="0" smtClean="0"/>
              <a:t>MAIN Spreadsheet</a:t>
            </a:r>
          </a:p>
        </p:txBody>
      </p:sp>
      <p:sp>
        <p:nvSpPr>
          <p:cNvPr id="198912" name="Rectangle 1280"/>
          <p:cNvSpPr>
            <a:spLocks noGrp="1" noChangeArrowheads="1"/>
          </p:cNvSpPr>
          <p:nvPr>
            <p:ph type="body" sz="half" idx="1"/>
          </p:nvPr>
        </p:nvSpPr>
        <p:spPr>
          <a:xfrm>
            <a:off x="228600" y="1600200"/>
            <a:ext cx="3810000" cy="4267200"/>
          </a:xfrm>
        </p:spPr>
        <p:txBody>
          <a:bodyPr/>
          <a:lstStyle/>
          <a:p>
            <a:pPr eaLnBrk="1" hangingPunct="1">
              <a:lnSpc>
                <a:spcPct val="90000"/>
              </a:lnSpc>
              <a:defRPr/>
            </a:pPr>
            <a:endParaRPr lang="en-US" sz="2400" dirty="0" smtClean="0">
              <a:latin typeface="Arial Narrow" pitchFamily="34" charset="0"/>
            </a:endParaRPr>
          </a:p>
          <a:p>
            <a:pPr eaLnBrk="1" hangingPunct="1">
              <a:lnSpc>
                <a:spcPct val="90000"/>
              </a:lnSpc>
              <a:defRPr/>
            </a:pPr>
            <a:r>
              <a:rPr lang="en-US" sz="2400" dirty="0" smtClean="0"/>
              <a:t>Includes a navigation bar with options to view additional information, including instructions and the different drop down menu options</a:t>
            </a:r>
          </a:p>
          <a:p>
            <a:pPr eaLnBrk="1" hangingPunct="1">
              <a:lnSpc>
                <a:spcPct val="90000"/>
              </a:lnSpc>
              <a:defRPr/>
            </a:pPr>
            <a:r>
              <a:rPr lang="en-US" sz="2400" dirty="0" smtClean="0"/>
              <a:t>Provides an automated summary / comparison of your previous and current year data</a:t>
            </a:r>
          </a:p>
        </p:txBody>
      </p:sp>
      <p:sp>
        <p:nvSpPr>
          <p:cNvPr id="6" name="Footer Placeholder 5"/>
          <p:cNvSpPr>
            <a:spLocks noGrp="1"/>
          </p:cNvSpPr>
          <p:nvPr>
            <p:ph type="ftr" sz="quarter" idx="11"/>
          </p:nvPr>
        </p:nvSpPr>
        <p:spPr/>
        <p:txBody>
          <a:bodyPr/>
          <a:lstStyle/>
          <a:p>
            <a:pPr>
              <a:defRPr/>
            </a:pPr>
            <a:r>
              <a:rPr lang="en-US" dirty="0" smtClean="0"/>
              <a:t>Strategic Programs Division</a:t>
            </a:r>
            <a:endParaRPr lang="en-US" dirty="0"/>
          </a:p>
        </p:txBody>
      </p:sp>
      <p:pic>
        <p:nvPicPr>
          <p:cNvPr id="7" name="Picture 6"/>
          <p:cNvPicPr/>
          <p:nvPr/>
        </p:nvPicPr>
        <p:blipFill>
          <a:blip r:embed="rId2" cstate="print"/>
          <a:srcRect t="2537" r="47743" b="38985"/>
          <a:stretch>
            <a:fillRect/>
          </a:stretch>
        </p:blipFill>
        <p:spPr bwMode="auto">
          <a:xfrm>
            <a:off x="4343400" y="1981200"/>
            <a:ext cx="4648200" cy="35052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8" name="Rectangle 8"/>
          <p:cNvSpPr>
            <a:spLocks noGrp="1" noChangeArrowheads="1"/>
          </p:cNvSpPr>
          <p:nvPr>
            <p:ph type="title"/>
          </p:nvPr>
        </p:nvSpPr>
        <p:spPr>
          <a:xfrm>
            <a:off x="4191000" y="228600"/>
            <a:ext cx="4648200" cy="990600"/>
          </a:xfrm>
        </p:spPr>
        <p:txBody>
          <a:bodyPr/>
          <a:lstStyle/>
          <a:p>
            <a:pPr eaLnBrk="1" hangingPunct="1">
              <a:defRPr/>
            </a:pPr>
            <a:r>
              <a:rPr lang="en-US" dirty="0" smtClean="0"/>
              <a:t>MAIN Spreadsheet cont…</a:t>
            </a:r>
          </a:p>
        </p:txBody>
      </p:sp>
      <p:sp>
        <p:nvSpPr>
          <p:cNvPr id="230403" name="Rectangle 3"/>
          <p:cNvSpPr>
            <a:spLocks noGrp="1" noChangeArrowheads="1"/>
          </p:cNvSpPr>
          <p:nvPr>
            <p:ph type="body" sz="half" idx="1"/>
          </p:nvPr>
        </p:nvSpPr>
        <p:spPr>
          <a:xfrm>
            <a:off x="685800" y="1981200"/>
            <a:ext cx="5715000" cy="4267200"/>
          </a:xfrm>
        </p:spPr>
        <p:txBody>
          <a:bodyPr/>
          <a:lstStyle/>
          <a:p>
            <a:pPr eaLnBrk="1" hangingPunct="1">
              <a:defRPr/>
            </a:pPr>
            <a:r>
              <a:rPr lang="en-US" sz="2400" dirty="0" smtClean="0"/>
              <a:t>To view and update previous year data click on </a:t>
            </a:r>
          </a:p>
          <a:p>
            <a:pPr eaLnBrk="1" hangingPunct="1">
              <a:defRPr/>
            </a:pPr>
            <a:endParaRPr lang="en-US" sz="2400" dirty="0" smtClean="0"/>
          </a:p>
          <a:p>
            <a:pPr eaLnBrk="1" hangingPunct="1">
              <a:defRPr/>
            </a:pPr>
            <a:r>
              <a:rPr lang="en-US" sz="2400" dirty="0" smtClean="0"/>
              <a:t> To view the submission instructions for the IGCA Inventory data collection, click on</a:t>
            </a:r>
          </a:p>
          <a:p>
            <a:pPr eaLnBrk="1" hangingPunct="1">
              <a:defRPr/>
            </a:pPr>
            <a:endParaRPr lang="en-US" sz="2400" dirty="0" smtClean="0"/>
          </a:p>
          <a:p>
            <a:pPr eaLnBrk="1" hangingPunct="1">
              <a:defRPr/>
            </a:pPr>
            <a:r>
              <a:rPr lang="en-US" sz="2400" dirty="0" smtClean="0"/>
              <a:t>To view the available Reason and Function codes, and their definitions, click on </a:t>
            </a:r>
          </a:p>
        </p:txBody>
      </p:sp>
      <p:sp>
        <p:nvSpPr>
          <p:cNvPr id="5" name="Footer Placeholder 4"/>
          <p:cNvSpPr>
            <a:spLocks noGrp="1"/>
          </p:cNvSpPr>
          <p:nvPr>
            <p:ph type="ftr" sz="quarter" idx="11"/>
          </p:nvPr>
        </p:nvSpPr>
        <p:spPr/>
        <p:txBody>
          <a:bodyPr/>
          <a:lstStyle/>
          <a:p>
            <a:pPr>
              <a:defRPr/>
            </a:pPr>
            <a:r>
              <a:rPr lang="en-US" dirty="0" smtClean="0"/>
              <a:t>Strategic Programs Division</a:t>
            </a:r>
            <a:endParaRPr lang="en-US" dirty="0"/>
          </a:p>
        </p:txBody>
      </p:sp>
    </p:spTree>
    <p:controls>
      <p:control spid="1026" name="CommandButton2" r:id="rId2" imgW="1981080" imgH="304920"/>
      <p:control spid="1027" name="CommandButton1" r:id="rId3" imgW="1981080" imgH="304920"/>
      <p:control spid="1028" name="CommandButton3" r:id="rId4" imgW="1981080" imgH="304920"/>
      <p:control spid="1029" name="CommandButton4" r:id="rId5" imgW="1981080" imgH="304920"/>
    </p:controls>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ChangeArrowheads="1"/>
          </p:cNvSpPr>
          <p:nvPr>
            <p:ph type="title"/>
          </p:nvPr>
        </p:nvSpPr>
        <p:spPr>
          <a:xfrm>
            <a:off x="3810000" y="228600"/>
            <a:ext cx="4876800" cy="990600"/>
          </a:xfrm>
        </p:spPr>
        <p:txBody>
          <a:bodyPr/>
          <a:lstStyle/>
          <a:p>
            <a:pPr eaLnBrk="1" hangingPunct="1">
              <a:defRPr/>
            </a:pPr>
            <a:r>
              <a:rPr lang="en-US" dirty="0" smtClean="0"/>
              <a:t>Data Spreadsheet</a:t>
            </a:r>
            <a:br>
              <a:rPr lang="en-US" dirty="0" smtClean="0"/>
            </a:br>
            <a:r>
              <a:rPr lang="en-US" dirty="0" smtClean="0"/>
              <a:t>Data Groups</a:t>
            </a:r>
          </a:p>
        </p:txBody>
      </p:sp>
      <p:sp>
        <p:nvSpPr>
          <p:cNvPr id="211247" name="Rectangle 16687"/>
          <p:cNvSpPr>
            <a:spLocks noGrp="1" noChangeArrowheads="1"/>
          </p:cNvSpPr>
          <p:nvPr>
            <p:ph type="body" sz="half" idx="1"/>
          </p:nvPr>
        </p:nvSpPr>
        <p:spPr>
          <a:xfrm>
            <a:off x="304800" y="1435100"/>
            <a:ext cx="2819400" cy="3200400"/>
          </a:xfrm>
        </p:spPr>
        <p:txBody>
          <a:bodyPr/>
          <a:lstStyle/>
          <a:p>
            <a:pPr eaLnBrk="1" hangingPunct="1">
              <a:buFont typeface="Wingdings" pitchFamily="2" charset="2"/>
              <a:buNone/>
              <a:defRPr/>
            </a:pPr>
            <a:r>
              <a:rPr lang="en-US" sz="2400" dirty="0" smtClean="0"/>
              <a:t>     </a:t>
            </a:r>
            <a:r>
              <a:rPr lang="en-US" sz="2400" b="1" kern="1200" dirty="0" smtClean="0">
                <a:solidFill>
                  <a:srgbClr val="0066FF"/>
                </a:solidFill>
                <a:effectLst>
                  <a:outerShdw blurRad="38100" dist="38100" dir="2700000" algn="tl">
                    <a:srgbClr val="C0C0C0"/>
                  </a:outerShdw>
                </a:effectLst>
                <a:latin typeface="Arial Narrow" pitchFamily="34" charset="0"/>
              </a:rPr>
              <a:t>Group 1</a:t>
            </a:r>
          </a:p>
          <a:p>
            <a:pPr eaLnBrk="1" hangingPunct="1">
              <a:buClr>
                <a:schemeClr val="accent2"/>
              </a:buClr>
              <a:buNone/>
              <a:defRPr/>
            </a:pPr>
            <a:r>
              <a:rPr lang="en-US" sz="2000" b="1" kern="1200" dirty="0" smtClean="0">
                <a:solidFill>
                  <a:srgbClr val="0066FF"/>
                </a:solidFill>
                <a:effectLst>
                  <a:outerShdw blurRad="38100" dist="38100" dir="2700000" algn="tl">
                    <a:srgbClr val="C0C0C0"/>
                  </a:outerShdw>
                </a:effectLst>
                <a:latin typeface="Arial Narrow" pitchFamily="34" charset="0"/>
              </a:rPr>
              <a:t>Blue - General Data</a:t>
            </a:r>
          </a:p>
          <a:p>
            <a:pPr eaLnBrk="1" hangingPunct="1">
              <a:spcBef>
                <a:spcPts val="0"/>
              </a:spcBef>
              <a:buClr>
                <a:schemeClr val="accent2"/>
              </a:buClr>
              <a:buFont typeface="Wingdings" pitchFamily="2" charset="2"/>
              <a:buChar char="§"/>
              <a:defRPr/>
            </a:pPr>
            <a:r>
              <a:rPr lang="en-US" sz="1600" b="1" kern="1200" dirty="0" smtClean="0">
                <a:solidFill>
                  <a:srgbClr val="0066FF"/>
                </a:solidFill>
                <a:effectLst>
                  <a:outerShdw blurRad="38100" dist="38100" dir="2700000" algn="tl">
                    <a:srgbClr val="C0C0C0"/>
                  </a:outerShdw>
                </a:effectLst>
                <a:latin typeface="Arial Narrow" pitchFamily="34" charset="0"/>
              </a:rPr>
              <a:t>Agency and Bureau Code</a:t>
            </a:r>
          </a:p>
          <a:p>
            <a:pPr eaLnBrk="1" hangingPunct="1">
              <a:spcBef>
                <a:spcPts val="0"/>
              </a:spcBef>
              <a:buClr>
                <a:schemeClr val="accent2"/>
              </a:buClr>
              <a:buFont typeface="Wingdings" pitchFamily="2" charset="2"/>
              <a:buChar char="§"/>
              <a:defRPr/>
            </a:pPr>
            <a:r>
              <a:rPr lang="en-US" sz="1600" b="1" kern="1200" dirty="0" smtClean="0">
                <a:solidFill>
                  <a:srgbClr val="0066FF"/>
                </a:solidFill>
                <a:effectLst>
                  <a:outerShdw blurRad="38100" dist="38100" dir="2700000" algn="tl">
                    <a:srgbClr val="C0C0C0"/>
                  </a:outerShdw>
                </a:effectLst>
                <a:latin typeface="Arial Narrow" pitchFamily="34" charset="0"/>
              </a:rPr>
              <a:t>Organization Code</a:t>
            </a:r>
          </a:p>
          <a:p>
            <a:pPr eaLnBrk="1" hangingPunct="1">
              <a:spcBef>
                <a:spcPts val="0"/>
              </a:spcBef>
              <a:buClr>
                <a:schemeClr val="accent2"/>
              </a:buClr>
              <a:buFont typeface="Wingdings" pitchFamily="2" charset="2"/>
              <a:buChar char="§"/>
              <a:defRPr/>
            </a:pPr>
            <a:r>
              <a:rPr lang="en-US" sz="1600" b="1" kern="1200" dirty="0" smtClean="0">
                <a:solidFill>
                  <a:srgbClr val="0066FF"/>
                </a:solidFill>
                <a:effectLst>
                  <a:outerShdw blurRad="38100" dist="38100" dir="2700000" algn="tl">
                    <a:srgbClr val="C0C0C0"/>
                  </a:outerShdw>
                </a:effectLst>
                <a:latin typeface="Arial Narrow" pitchFamily="34" charset="0"/>
              </a:rPr>
              <a:t>Departmental Element Code</a:t>
            </a:r>
          </a:p>
          <a:p>
            <a:pPr>
              <a:spcBef>
                <a:spcPts val="0"/>
              </a:spcBef>
              <a:buClr>
                <a:schemeClr val="accent2"/>
              </a:buClr>
              <a:buFont typeface="Wingdings" pitchFamily="2" charset="2"/>
              <a:buChar char="§"/>
              <a:defRPr/>
            </a:pPr>
            <a:r>
              <a:rPr lang="en-US" sz="1600" b="1" kern="1200" dirty="0" smtClean="0">
                <a:solidFill>
                  <a:srgbClr val="0066FF"/>
                </a:solidFill>
                <a:effectLst>
                  <a:outerShdw blurRad="38100" dist="38100" dir="2700000" algn="tl">
                    <a:srgbClr val="C0C0C0"/>
                  </a:outerShdw>
                </a:effectLst>
                <a:latin typeface="Arial Narrow" pitchFamily="34" charset="0"/>
              </a:rPr>
              <a:t>Office Branch Code</a:t>
            </a:r>
          </a:p>
          <a:p>
            <a:pPr eaLnBrk="1" hangingPunct="1">
              <a:spcBef>
                <a:spcPts val="0"/>
              </a:spcBef>
              <a:buClr>
                <a:schemeClr val="accent2"/>
              </a:buClr>
              <a:buFont typeface="Wingdings" pitchFamily="2" charset="2"/>
              <a:buChar char="§"/>
              <a:defRPr/>
            </a:pPr>
            <a:r>
              <a:rPr lang="en-US" sz="1600" b="1" kern="1200" dirty="0" smtClean="0">
                <a:solidFill>
                  <a:srgbClr val="0066FF"/>
                </a:solidFill>
                <a:effectLst>
                  <a:outerShdw blurRad="38100" dist="38100" dir="2700000" algn="tl">
                    <a:srgbClr val="C0C0C0"/>
                  </a:outerShdw>
                </a:effectLst>
                <a:latin typeface="Arial Narrow" pitchFamily="34" charset="0"/>
              </a:rPr>
              <a:t>Facility</a:t>
            </a:r>
          </a:p>
          <a:p>
            <a:pPr eaLnBrk="1" hangingPunct="1">
              <a:spcBef>
                <a:spcPts val="0"/>
              </a:spcBef>
              <a:buClr>
                <a:schemeClr val="accent2"/>
              </a:buClr>
              <a:buFont typeface="Wingdings" pitchFamily="2" charset="2"/>
              <a:buChar char="§"/>
              <a:defRPr/>
            </a:pPr>
            <a:r>
              <a:rPr lang="en-US" sz="1600" b="1" kern="1200" dirty="0" smtClean="0">
                <a:solidFill>
                  <a:srgbClr val="0066FF"/>
                </a:solidFill>
                <a:effectLst>
                  <a:outerShdw blurRad="38100" dist="38100" dir="2700000" algn="tl">
                    <a:srgbClr val="C0C0C0"/>
                  </a:outerShdw>
                </a:effectLst>
                <a:latin typeface="Arial Narrow" pitchFamily="34" charset="0"/>
              </a:rPr>
              <a:t>First Year on Inventory</a:t>
            </a:r>
          </a:p>
          <a:p>
            <a:pPr eaLnBrk="1" hangingPunct="1">
              <a:spcBef>
                <a:spcPts val="0"/>
              </a:spcBef>
              <a:buClr>
                <a:schemeClr val="accent2"/>
              </a:buClr>
              <a:buFont typeface="Wingdings" pitchFamily="2" charset="2"/>
              <a:buChar char="§"/>
              <a:defRPr/>
            </a:pPr>
            <a:r>
              <a:rPr lang="en-US" sz="1600" b="1" kern="1200" dirty="0" smtClean="0">
                <a:solidFill>
                  <a:srgbClr val="0066FF"/>
                </a:solidFill>
                <a:effectLst>
                  <a:outerShdw blurRad="38100" dist="38100" dir="2700000" algn="tl">
                    <a:srgbClr val="C0C0C0"/>
                  </a:outerShdw>
                </a:effectLst>
                <a:latin typeface="Arial Narrow" pitchFamily="34" charset="0"/>
              </a:rPr>
              <a:t>State</a:t>
            </a:r>
          </a:p>
          <a:p>
            <a:pPr eaLnBrk="1" hangingPunct="1">
              <a:spcBef>
                <a:spcPts val="0"/>
              </a:spcBef>
              <a:buClr>
                <a:schemeClr val="accent2"/>
              </a:buClr>
              <a:buFont typeface="Wingdings" pitchFamily="2" charset="2"/>
              <a:buChar char="§"/>
              <a:defRPr/>
            </a:pPr>
            <a:r>
              <a:rPr lang="en-US" sz="1600" b="1" kern="1200" dirty="0" smtClean="0">
                <a:solidFill>
                  <a:srgbClr val="0066FF"/>
                </a:solidFill>
                <a:effectLst>
                  <a:outerShdw blurRad="38100" dist="38100" dir="2700000" algn="tl">
                    <a:srgbClr val="C0C0C0"/>
                  </a:outerShdw>
                </a:effectLst>
                <a:latin typeface="Arial Narrow" pitchFamily="34" charset="0"/>
              </a:rPr>
              <a:t>City</a:t>
            </a:r>
          </a:p>
          <a:p>
            <a:pPr eaLnBrk="1" hangingPunct="1">
              <a:spcBef>
                <a:spcPts val="0"/>
              </a:spcBef>
              <a:buClr>
                <a:schemeClr val="accent2"/>
              </a:buClr>
              <a:buFont typeface="Wingdings" pitchFamily="2" charset="2"/>
              <a:buChar char="§"/>
              <a:defRPr/>
            </a:pPr>
            <a:r>
              <a:rPr lang="en-US" sz="1600" b="1" kern="1200" dirty="0" smtClean="0">
                <a:solidFill>
                  <a:srgbClr val="0066FF"/>
                </a:solidFill>
                <a:effectLst>
                  <a:outerShdw blurRad="38100" dist="38100" dir="2700000" algn="tl">
                    <a:srgbClr val="C0C0C0"/>
                  </a:outerShdw>
                </a:effectLst>
                <a:latin typeface="Arial Narrow" pitchFamily="34" charset="0"/>
              </a:rPr>
              <a:t>Country</a:t>
            </a:r>
          </a:p>
          <a:p>
            <a:pPr eaLnBrk="1" hangingPunct="1">
              <a:spcBef>
                <a:spcPts val="0"/>
              </a:spcBef>
              <a:buClr>
                <a:schemeClr val="accent2"/>
              </a:buClr>
              <a:buFont typeface="Wingdings" pitchFamily="2" charset="2"/>
              <a:buChar char="§"/>
              <a:defRPr/>
            </a:pPr>
            <a:r>
              <a:rPr lang="en-US" sz="1600" b="1" kern="1200" dirty="0" smtClean="0">
                <a:solidFill>
                  <a:srgbClr val="0066FF"/>
                </a:solidFill>
                <a:effectLst>
                  <a:outerShdw blurRad="38100" dist="38100" dir="2700000" algn="tl">
                    <a:srgbClr val="C0C0C0"/>
                  </a:outerShdw>
                </a:effectLst>
                <a:latin typeface="Arial Narrow" pitchFamily="34" charset="0"/>
              </a:rPr>
              <a:t>Function Code</a:t>
            </a:r>
          </a:p>
        </p:txBody>
      </p:sp>
      <p:sp>
        <p:nvSpPr>
          <p:cNvPr id="211248" name="Rectangle 16688"/>
          <p:cNvSpPr>
            <a:spLocks noChangeArrowheads="1"/>
          </p:cNvSpPr>
          <p:nvPr/>
        </p:nvSpPr>
        <p:spPr bwMode="auto">
          <a:xfrm>
            <a:off x="2971800" y="1371600"/>
            <a:ext cx="3124200" cy="2514600"/>
          </a:xfrm>
          <a:prstGeom prst="rect">
            <a:avLst/>
          </a:prstGeom>
          <a:noFill/>
          <a:ln w="9525">
            <a:noFill/>
            <a:miter lim="800000"/>
            <a:headEnd/>
            <a:tailEnd/>
          </a:ln>
          <a:effectLst/>
        </p:spPr>
        <p:txBody>
          <a:bodyPr/>
          <a:lstStyle/>
          <a:p>
            <a:pPr marL="342900" indent="-342900" algn="ctr">
              <a:spcBef>
                <a:spcPct val="20000"/>
              </a:spcBef>
              <a:buClr>
                <a:schemeClr val="accent2"/>
              </a:buClr>
              <a:buFont typeface="Wingdings" pitchFamily="2" charset="2"/>
              <a:buNone/>
              <a:defRPr/>
            </a:pPr>
            <a:r>
              <a:rPr lang="en-US" b="1" dirty="0">
                <a:solidFill>
                  <a:srgbClr val="FF6600"/>
                </a:solidFill>
                <a:effectLst>
                  <a:outerShdw blurRad="38100" dist="38100" dir="2700000" algn="tl">
                    <a:srgbClr val="C0C0C0"/>
                  </a:outerShdw>
                </a:effectLst>
                <a:latin typeface="Arial Narrow" pitchFamily="34" charset="0"/>
              </a:rPr>
              <a:t>Group 2 </a:t>
            </a:r>
          </a:p>
          <a:p>
            <a:pPr marL="342900" indent="-342900">
              <a:spcBef>
                <a:spcPct val="20000"/>
              </a:spcBef>
              <a:buClr>
                <a:schemeClr val="accent2"/>
              </a:buClr>
              <a:buFont typeface="Wingdings" pitchFamily="2" charset="2"/>
              <a:buNone/>
              <a:defRPr/>
            </a:pPr>
            <a:r>
              <a:rPr lang="en-US" sz="2000" b="1" dirty="0">
                <a:solidFill>
                  <a:srgbClr val="FF6600"/>
                </a:solidFill>
                <a:effectLst>
                  <a:outerShdw blurRad="38100" dist="38100" dir="2700000" algn="tl">
                    <a:srgbClr val="C0C0C0"/>
                  </a:outerShdw>
                </a:effectLst>
                <a:latin typeface="Arial Narrow" pitchFamily="34" charset="0"/>
              </a:rPr>
              <a:t>Orange</a:t>
            </a:r>
            <a:r>
              <a:rPr lang="en-US" sz="2000" b="1" dirty="0">
                <a:effectLst>
                  <a:outerShdw blurRad="38100" dist="38100" dir="2700000" algn="tl">
                    <a:srgbClr val="C0C0C0"/>
                  </a:outerShdw>
                </a:effectLst>
                <a:latin typeface="Arial Narrow" pitchFamily="34" charset="0"/>
              </a:rPr>
              <a:t> </a:t>
            </a:r>
            <a:r>
              <a:rPr lang="en-US" sz="2000" b="1" dirty="0">
                <a:solidFill>
                  <a:srgbClr val="FF6600"/>
                </a:solidFill>
                <a:effectLst>
                  <a:outerShdw blurRad="38100" dist="38100" dir="2700000" algn="tl">
                    <a:srgbClr val="C0C0C0"/>
                  </a:outerShdw>
                </a:effectLst>
                <a:latin typeface="Arial Narrow" pitchFamily="34" charset="0"/>
              </a:rPr>
              <a:t>- Previous Year Data</a:t>
            </a:r>
          </a:p>
          <a:p>
            <a:pPr marL="342900" indent="-342900">
              <a:spcBef>
                <a:spcPts val="0"/>
              </a:spcBef>
              <a:buClr>
                <a:schemeClr val="accent2"/>
              </a:buClr>
              <a:buFont typeface="Wingdings" pitchFamily="2" charset="2"/>
              <a:buChar char="§"/>
              <a:defRPr/>
            </a:pPr>
            <a:r>
              <a:rPr lang="en-US" sz="1600" b="1" dirty="0" smtClean="0">
                <a:solidFill>
                  <a:srgbClr val="FF6600"/>
                </a:solidFill>
                <a:effectLst>
                  <a:outerShdw blurRad="38100" dist="38100" dir="2700000" algn="tl">
                    <a:srgbClr val="C0C0C0"/>
                  </a:outerShdw>
                </a:effectLst>
                <a:latin typeface="Arial Narrow" pitchFamily="34" charset="0"/>
              </a:rPr>
              <a:t>2011 </a:t>
            </a:r>
            <a:r>
              <a:rPr lang="en-US" sz="1600" b="1" dirty="0">
                <a:solidFill>
                  <a:srgbClr val="FF6600"/>
                </a:solidFill>
                <a:effectLst>
                  <a:outerShdw blurRad="38100" dist="38100" dir="2700000" algn="tl">
                    <a:srgbClr val="C0C0C0"/>
                  </a:outerShdw>
                </a:effectLst>
                <a:latin typeface="Arial Narrow" pitchFamily="34" charset="0"/>
              </a:rPr>
              <a:t>Pos Title</a:t>
            </a:r>
          </a:p>
          <a:p>
            <a:pPr marL="342900" indent="-342900">
              <a:spcBef>
                <a:spcPts val="0"/>
              </a:spcBef>
              <a:buClr>
                <a:schemeClr val="accent2"/>
              </a:buClr>
              <a:buFont typeface="Wingdings" pitchFamily="2" charset="2"/>
              <a:buChar char="§"/>
              <a:defRPr/>
            </a:pPr>
            <a:r>
              <a:rPr lang="en-US" sz="1600" b="1" dirty="0" smtClean="0">
                <a:solidFill>
                  <a:srgbClr val="FF6600"/>
                </a:solidFill>
                <a:effectLst>
                  <a:outerShdw blurRad="38100" dist="38100" dir="2700000" algn="tl">
                    <a:srgbClr val="C0C0C0"/>
                  </a:outerShdw>
                </a:effectLst>
                <a:latin typeface="Arial Narrow" pitchFamily="34" charset="0"/>
              </a:rPr>
              <a:t>2011 </a:t>
            </a:r>
            <a:r>
              <a:rPr lang="en-US" sz="1600" b="1" dirty="0">
                <a:solidFill>
                  <a:srgbClr val="FF6600"/>
                </a:solidFill>
                <a:effectLst>
                  <a:outerShdw blurRad="38100" dist="38100" dir="2700000" algn="tl">
                    <a:srgbClr val="C0C0C0"/>
                  </a:outerShdw>
                </a:effectLst>
                <a:latin typeface="Arial Narrow" pitchFamily="34" charset="0"/>
              </a:rPr>
              <a:t>Pay Plan</a:t>
            </a:r>
          </a:p>
          <a:p>
            <a:pPr marL="342900" indent="-342900">
              <a:spcBef>
                <a:spcPts val="0"/>
              </a:spcBef>
              <a:buClr>
                <a:schemeClr val="accent2"/>
              </a:buClr>
              <a:buFont typeface="Wingdings" pitchFamily="2" charset="2"/>
              <a:buChar char="§"/>
              <a:defRPr/>
            </a:pPr>
            <a:r>
              <a:rPr lang="en-US" sz="1600" b="1" dirty="0" smtClean="0">
                <a:solidFill>
                  <a:srgbClr val="FF6600"/>
                </a:solidFill>
                <a:effectLst>
                  <a:outerShdw blurRad="38100" dist="38100" dir="2700000" algn="tl">
                    <a:srgbClr val="C0C0C0"/>
                  </a:outerShdw>
                </a:effectLst>
                <a:latin typeface="Arial Narrow" pitchFamily="34" charset="0"/>
              </a:rPr>
              <a:t>2011 </a:t>
            </a:r>
            <a:r>
              <a:rPr lang="en-US" sz="1600" b="1" dirty="0">
                <a:solidFill>
                  <a:srgbClr val="FF6600"/>
                </a:solidFill>
                <a:effectLst>
                  <a:outerShdw blurRad="38100" dist="38100" dir="2700000" algn="tl">
                    <a:srgbClr val="C0C0C0"/>
                  </a:outerShdw>
                </a:effectLst>
                <a:latin typeface="Arial Narrow" pitchFamily="34" charset="0"/>
              </a:rPr>
              <a:t>Pos Series</a:t>
            </a:r>
          </a:p>
          <a:p>
            <a:pPr marL="342900" indent="-342900">
              <a:spcBef>
                <a:spcPts val="0"/>
              </a:spcBef>
              <a:buClr>
                <a:schemeClr val="accent2"/>
              </a:buClr>
              <a:buFont typeface="Wingdings" pitchFamily="2" charset="2"/>
              <a:buChar char="§"/>
              <a:defRPr/>
            </a:pPr>
            <a:r>
              <a:rPr lang="en-US" sz="1600" b="1" dirty="0" smtClean="0">
                <a:solidFill>
                  <a:srgbClr val="FF6600"/>
                </a:solidFill>
                <a:effectLst>
                  <a:outerShdw blurRad="38100" dist="38100" dir="2700000" algn="tl">
                    <a:srgbClr val="C0C0C0"/>
                  </a:outerShdw>
                </a:effectLst>
                <a:latin typeface="Arial Narrow" pitchFamily="34" charset="0"/>
              </a:rPr>
              <a:t>2011 </a:t>
            </a:r>
            <a:r>
              <a:rPr lang="en-US" sz="1600" b="1" dirty="0">
                <a:solidFill>
                  <a:srgbClr val="FF6600"/>
                </a:solidFill>
                <a:effectLst>
                  <a:outerShdw blurRad="38100" dist="38100" dir="2700000" algn="tl">
                    <a:srgbClr val="C0C0C0"/>
                  </a:outerShdw>
                </a:effectLst>
                <a:latin typeface="Arial Narrow" pitchFamily="34" charset="0"/>
              </a:rPr>
              <a:t>Pos Grade</a:t>
            </a:r>
          </a:p>
          <a:p>
            <a:pPr marL="342900" indent="-342900">
              <a:spcBef>
                <a:spcPts val="0"/>
              </a:spcBef>
              <a:buClr>
                <a:schemeClr val="accent2"/>
              </a:buClr>
              <a:buFont typeface="Wingdings" pitchFamily="2" charset="2"/>
              <a:buChar char="§"/>
              <a:defRPr/>
            </a:pPr>
            <a:r>
              <a:rPr lang="en-US" sz="1600" b="1" dirty="0" smtClean="0">
                <a:solidFill>
                  <a:srgbClr val="FF6600"/>
                </a:solidFill>
                <a:effectLst>
                  <a:outerShdw blurRad="38100" dist="38100" dir="2700000" algn="tl">
                    <a:srgbClr val="C0C0C0"/>
                  </a:outerShdw>
                </a:effectLst>
                <a:latin typeface="Arial Narrow" pitchFamily="34" charset="0"/>
              </a:rPr>
              <a:t>2011 FTEs</a:t>
            </a:r>
            <a:endParaRPr lang="en-US" sz="1600" b="1" dirty="0">
              <a:solidFill>
                <a:srgbClr val="FF6600"/>
              </a:solidFill>
              <a:effectLst>
                <a:outerShdw blurRad="38100" dist="38100" dir="2700000" algn="tl">
                  <a:srgbClr val="C0C0C0"/>
                </a:outerShdw>
              </a:effectLst>
              <a:latin typeface="Arial Narrow" pitchFamily="34" charset="0"/>
            </a:endParaRPr>
          </a:p>
          <a:p>
            <a:pPr marL="342900" indent="-342900">
              <a:spcBef>
                <a:spcPts val="0"/>
              </a:spcBef>
              <a:buClr>
                <a:schemeClr val="accent2"/>
              </a:buClr>
              <a:buFont typeface="Wingdings" pitchFamily="2" charset="2"/>
              <a:buChar char="§"/>
              <a:defRPr/>
            </a:pPr>
            <a:r>
              <a:rPr lang="en-US" sz="1600" b="1" dirty="0" smtClean="0">
                <a:solidFill>
                  <a:srgbClr val="FF6600"/>
                </a:solidFill>
                <a:effectLst>
                  <a:outerShdw blurRad="38100" dist="38100" dir="2700000" algn="tl">
                    <a:srgbClr val="C0C0C0"/>
                  </a:outerShdw>
                </a:effectLst>
                <a:latin typeface="Arial Narrow" pitchFamily="34" charset="0"/>
              </a:rPr>
              <a:t>2011 </a:t>
            </a:r>
            <a:r>
              <a:rPr lang="en-US" sz="1600" b="1" dirty="0">
                <a:solidFill>
                  <a:srgbClr val="FF6600"/>
                </a:solidFill>
                <a:effectLst>
                  <a:outerShdw blurRad="38100" dist="38100" dir="2700000" algn="tl">
                    <a:srgbClr val="C0C0C0"/>
                  </a:outerShdw>
                </a:effectLst>
                <a:latin typeface="Arial Narrow" pitchFamily="34" charset="0"/>
              </a:rPr>
              <a:t>Status</a:t>
            </a:r>
          </a:p>
          <a:p>
            <a:pPr marL="342900" indent="-342900">
              <a:spcBef>
                <a:spcPts val="0"/>
              </a:spcBef>
              <a:buClr>
                <a:schemeClr val="accent2"/>
              </a:buClr>
              <a:buFont typeface="Wingdings" pitchFamily="2" charset="2"/>
              <a:buChar char="§"/>
              <a:defRPr/>
            </a:pPr>
            <a:r>
              <a:rPr lang="en-US" sz="1600" b="1" dirty="0" smtClean="0">
                <a:solidFill>
                  <a:srgbClr val="FF6600"/>
                </a:solidFill>
                <a:effectLst>
                  <a:outerShdw blurRad="38100" dist="38100" dir="2700000" algn="tl">
                    <a:srgbClr val="C0C0C0"/>
                  </a:outerShdw>
                </a:effectLst>
                <a:latin typeface="Arial Narrow" pitchFamily="34" charset="0"/>
              </a:rPr>
              <a:t>2011 </a:t>
            </a:r>
            <a:r>
              <a:rPr lang="en-US" sz="1600" b="1" dirty="0">
                <a:solidFill>
                  <a:srgbClr val="FF6600"/>
                </a:solidFill>
                <a:effectLst>
                  <a:outerShdw blurRad="38100" dist="38100" dir="2700000" algn="tl">
                    <a:srgbClr val="C0C0C0"/>
                  </a:outerShdw>
                </a:effectLst>
                <a:latin typeface="Arial Narrow" pitchFamily="34" charset="0"/>
              </a:rPr>
              <a:t>Reason Code</a:t>
            </a:r>
          </a:p>
        </p:txBody>
      </p:sp>
      <p:sp>
        <p:nvSpPr>
          <p:cNvPr id="211249" name="Rectangle 16689"/>
          <p:cNvSpPr>
            <a:spLocks noChangeArrowheads="1"/>
          </p:cNvSpPr>
          <p:nvPr/>
        </p:nvSpPr>
        <p:spPr bwMode="auto">
          <a:xfrm>
            <a:off x="5943600" y="1371600"/>
            <a:ext cx="2971800" cy="2743200"/>
          </a:xfrm>
          <a:prstGeom prst="rect">
            <a:avLst/>
          </a:prstGeom>
          <a:noFill/>
          <a:ln w="9525">
            <a:noFill/>
            <a:miter lim="800000"/>
            <a:headEnd/>
            <a:tailEnd/>
          </a:ln>
          <a:effectLst/>
        </p:spPr>
        <p:txBody>
          <a:bodyPr/>
          <a:lstStyle/>
          <a:p>
            <a:pPr marL="342900" indent="-342900" algn="ctr">
              <a:spcBef>
                <a:spcPct val="20000"/>
              </a:spcBef>
              <a:buClr>
                <a:schemeClr val="accent2"/>
              </a:buClr>
              <a:buFont typeface="Wingdings" pitchFamily="2" charset="2"/>
              <a:buNone/>
              <a:defRPr/>
            </a:pPr>
            <a:r>
              <a:rPr lang="en-US" b="1" dirty="0">
                <a:solidFill>
                  <a:srgbClr val="00B050"/>
                </a:solidFill>
                <a:effectLst>
                  <a:outerShdw blurRad="38100" dist="38100" dir="2700000" algn="tl">
                    <a:srgbClr val="C0C0C0"/>
                  </a:outerShdw>
                </a:effectLst>
                <a:latin typeface="Arial Narrow" pitchFamily="34" charset="0"/>
              </a:rPr>
              <a:t>Group 3</a:t>
            </a:r>
          </a:p>
          <a:p>
            <a:pPr marL="342900" indent="-342900">
              <a:spcBef>
                <a:spcPct val="20000"/>
              </a:spcBef>
              <a:buClr>
                <a:schemeClr val="accent2"/>
              </a:buClr>
              <a:buFont typeface="Wingdings" pitchFamily="2" charset="2"/>
              <a:buNone/>
              <a:defRPr/>
            </a:pPr>
            <a:r>
              <a:rPr lang="en-US" sz="2000" b="1" dirty="0">
                <a:solidFill>
                  <a:srgbClr val="00B050"/>
                </a:solidFill>
                <a:effectLst>
                  <a:outerShdw blurRad="38100" dist="38100" dir="2700000" algn="tl">
                    <a:srgbClr val="C0C0C0"/>
                  </a:outerShdw>
                </a:effectLst>
                <a:latin typeface="Arial Narrow" pitchFamily="34" charset="0"/>
              </a:rPr>
              <a:t>Green - Current Year Data</a:t>
            </a:r>
          </a:p>
          <a:p>
            <a:pPr marL="342900" indent="-342900">
              <a:spcBef>
                <a:spcPts val="0"/>
              </a:spcBef>
              <a:buClr>
                <a:schemeClr val="accent2"/>
              </a:buClr>
              <a:buFont typeface="Wingdings" pitchFamily="2" charset="2"/>
              <a:buChar char="§"/>
              <a:defRPr/>
            </a:pPr>
            <a:r>
              <a:rPr lang="en-US" sz="1600" b="1" dirty="0" smtClean="0">
                <a:solidFill>
                  <a:srgbClr val="00B050"/>
                </a:solidFill>
                <a:effectLst>
                  <a:outerShdw blurRad="38100" dist="38100" dir="2700000" algn="tl">
                    <a:srgbClr val="C0C0C0"/>
                  </a:outerShdw>
                </a:effectLst>
                <a:latin typeface="Arial Narrow" pitchFamily="34" charset="0"/>
              </a:rPr>
              <a:t>2012 </a:t>
            </a:r>
            <a:r>
              <a:rPr lang="en-US" sz="1600" b="1" dirty="0">
                <a:solidFill>
                  <a:srgbClr val="00B050"/>
                </a:solidFill>
                <a:effectLst>
                  <a:outerShdw blurRad="38100" dist="38100" dir="2700000" algn="tl">
                    <a:srgbClr val="C0C0C0"/>
                  </a:outerShdw>
                </a:effectLst>
                <a:latin typeface="Arial Narrow" pitchFamily="34" charset="0"/>
              </a:rPr>
              <a:t>Pos Title</a:t>
            </a:r>
          </a:p>
          <a:p>
            <a:pPr marL="342900" indent="-342900">
              <a:spcBef>
                <a:spcPts val="0"/>
              </a:spcBef>
              <a:buClr>
                <a:schemeClr val="accent2"/>
              </a:buClr>
              <a:buFont typeface="Wingdings" pitchFamily="2" charset="2"/>
              <a:buChar char="§"/>
              <a:defRPr/>
            </a:pPr>
            <a:r>
              <a:rPr lang="en-US" sz="1600" b="1" dirty="0" smtClean="0">
                <a:solidFill>
                  <a:srgbClr val="00B050"/>
                </a:solidFill>
                <a:effectLst>
                  <a:outerShdw blurRad="38100" dist="38100" dir="2700000" algn="tl">
                    <a:srgbClr val="C0C0C0"/>
                  </a:outerShdw>
                </a:effectLst>
                <a:latin typeface="Arial Narrow" pitchFamily="34" charset="0"/>
              </a:rPr>
              <a:t>2012 </a:t>
            </a:r>
            <a:r>
              <a:rPr lang="en-US" sz="1600" b="1" dirty="0">
                <a:solidFill>
                  <a:srgbClr val="00B050"/>
                </a:solidFill>
                <a:effectLst>
                  <a:outerShdw blurRad="38100" dist="38100" dir="2700000" algn="tl">
                    <a:srgbClr val="C0C0C0"/>
                  </a:outerShdw>
                </a:effectLst>
                <a:latin typeface="Arial Narrow" pitchFamily="34" charset="0"/>
              </a:rPr>
              <a:t>Pay Plan</a:t>
            </a:r>
          </a:p>
          <a:p>
            <a:pPr marL="342900" indent="-342900">
              <a:spcBef>
                <a:spcPts val="0"/>
              </a:spcBef>
              <a:buClr>
                <a:schemeClr val="accent2"/>
              </a:buClr>
              <a:buFont typeface="Wingdings" pitchFamily="2" charset="2"/>
              <a:buChar char="§"/>
              <a:defRPr/>
            </a:pPr>
            <a:r>
              <a:rPr lang="en-US" sz="1600" b="1" dirty="0" smtClean="0">
                <a:solidFill>
                  <a:srgbClr val="00B050"/>
                </a:solidFill>
                <a:effectLst>
                  <a:outerShdw blurRad="38100" dist="38100" dir="2700000" algn="tl">
                    <a:srgbClr val="C0C0C0"/>
                  </a:outerShdw>
                </a:effectLst>
                <a:latin typeface="Arial Narrow" pitchFamily="34" charset="0"/>
              </a:rPr>
              <a:t>2012 </a:t>
            </a:r>
            <a:r>
              <a:rPr lang="en-US" sz="1600" b="1" dirty="0">
                <a:solidFill>
                  <a:srgbClr val="00B050"/>
                </a:solidFill>
                <a:effectLst>
                  <a:outerShdw blurRad="38100" dist="38100" dir="2700000" algn="tl">
                    <a:srgbClr val="C0C0C0"/>
                  </a:outerShdw>
                </a:effectLst>
                <a:latin typeface="Arial Narrow" pitchFamily="34" charset="0"/>
              </a:rPr>
              <a:t>Pos Series</a:t>
            </a:r>
          </a:p>
          <a:p>
            <a:pPr marL="342900" indent="-342900">
              <a:spcBef>
                <a:spcPts val="0"/>
              </a:spcBef>
              <a:buClr>
                <a:schemeClr val="accent2"/>
              </a:buClr>
              <a:buFont typeface="Wingdings" pitchFamily="2" charset="2"/>
              <a:buChar char="§"/>
              <a:defRPr/>
            </a:pPr>
            <a:r>
              <a:rPr lang="en-US" sz="1600" b="1" dirty="0" smtClean="0">
                <a:solidFill>
                  <a:srgbClr val="00B050"/>
                </a:solidFill>
                <a:effectLst>
                  <a:outerShdw blurRad="38100" dist="38100" dir="2700000" algn="tl">
                    <a:srgbClr val="C0C0C0"/>
                  </a:outerShdw>
                </a:effectLst>
                <a:latin typeface="Arial Narrow" pitchFamily="34" charset="0"/>
              </a:rPr>
              <a:t>2012 </a:t>
            </a:r>
            <a:r>
              <a:rPr lang="en-US" sz="1600" b="1" dirty="0">
                <a:solidFill>
                  <a:srgbClr val="00B050"/>
                </a:solidFill>
                <a:effectLst>
                  <a:outerShdw blurRad="38100" dist="38100" dir="2700000" algn="tl">
                    <a:srgbClr val="C0C0C0"/>
                  </a:outerShdw>
                </a:effectLst>
                <a:latin typeface="Arial Narrow" pitchFamily="34" charset="0"/>
              </a:rPr>
              <a:t>Pos Grade</a:t>
            </a:r>
          </a:p>
          <a:p>
            <a:pPr marL="342900" indent="-342900">
              <a:spcBef>
                <a:spcPts val="0"/>
              </a:spcBef>
              <a:buClr>
                <a:schemeClr val="accent2"/>
              </a:buClr>
              <a:buFont typeface="Wingdings" pitchFamily="2" charset="2"/>
              <a:buChar char="§"/>
              <a:defRPr/>
            </a:pPr>
            <a:r>
              <a:rPr lang="en-US" sz="1600" b="1" dirty="0" smtClean="0">
                <a:solidFill>
                  <a:srgbClr val="00B050"/>
                </a:solidFill>
                <a:effectLst>
                  <a:outerShdw blurRad="38100" dist="38100" dir="2700000" algn="tl">
                    <a:srgbClr val="C0C0C0"/>
                  </a:outerShdw>
                </a:effectLst>
                <a:latin typeface="Arial Narrow" pitchFamily="34" charset="0"/>
              </a:rPr>
              <a:t>2012 </a:t>
            </a:r>
            <a:r>
              <a:rPr lang="en-US" sz="1600" b="1" dirty="0">
                <a:solidFill>
                  <a:srgbClr val="00B050"/>
                </a:solidFill>
                <a:effectLst>
                  <a:outerShdw blurRad="38100" dist="38100" dir="2700000" algn="tl">
                    <a:srgbClr val="C0C0C0"/>
                  </a:outerShdw>
                </a:effectLst>
                <a:latin typeface="Arial Narrow" pitchFamily="34" charset="0"/>
              </a:rPr>
              <a:t>FTEs</a:t>
            </a:r>
          </a:p>
          <a:p>
            <a:pPr marL="342900" indent="-342900">
              <a:spcBef>
                <a:spcPts val="0"/>
              </a:spcBef>
              <a:buClr>
                <a:schemeClr val="accent2"/>
              </a:buClr>
              <a:buFont typeface="Wingdings" pitchFamily="2" charset="2"/>
              <a:buChar char="§"/>
              <a:defRPr/>
            </a:pPr>
            <a:r>
              <a:rPr lang="en-US" sz="1600" b="1" dirty="0" smtClean="0">
                <a:solidFill>
                  <a:srgbClr val="00B050"/>
                </a:solidFill>
                <a:effectLst>
                  <a:outerShdw blurRad="38100" dist="38100" dir="2700000" algn="tl">
                    <a:srgbClr val="C0C0C0"/>
                  </a:outerShdw>
                </a:effectLst>
                <a:latin typeface="Arial Narrow" pitchFamily="34" charset="0"/>
              </a:rPr>
              <a:t>2012 </a:t>
            </a:r>
            <a:r>
              <a:rPr lang="en-US" sz="1600" b="1" dirty="0">
                <a:solidFill>
                  <a:srgbClr val="00B050"/>
                </a:solidFill>
                <a:effectLst>
                  <a:outerShdw blurRad="38100" dist="38100" dir="2700000" algn="tl">
                    <a:srgbClr val="C0C0C0"/>
                  </a:outerShdw>
                </a:effectLst>
                <a:latin typeface="Arial Narrow" pitchFamily="34" charset="0"/>
              </a:rPr>
              <a:t>Status</a:t>
            </a:r>
          </a:p>
          <a:p>
            <a:pPr marL="342900" indent="-342900">
              <a:spcBef>
                <a:spcPts val="0"/>
              </a:spcBef>
              <a:buClr>
                <a:schemeClr val="accent2"/>
              </a:buClr>
              <a:buFont typeface="Wingdings" pitchFamily="2" charset="2"/>
              <a:buChar char="§"/>
              <a:defRPr/>
            </a:pPr>
            <a:r>
              <a:rPr lang="en-US" sz="1600" b="1" dirty="0" smtClean="0">
                <a:solidFill>
                  <a:srgbClr val="00B050"/>
                </a:solidFill>
                <a:effectLst>
                  <a:outerShdw blurRad="38100" dist="38100" dir="2700000" algn="tl">
                    <a:srgbClr val="C0C0C0"/>
                  </a:outerShdw>
                </a:effectLst>
                <a:latin typeface="Arial Narrow" pitchFamily="34" charset="0"/>
              </a:rPr>
              <a:t>2012 </a:t>
            </a:r>
            <a:r>
              <a:rPr lang="en-US" sz="1600" b="1" dirty="0">
                <a:solidFill>
                  <a:srgbClr val="00B050"/>
                </a:solidFill>
                <a:effectLst>
                  <a:outerShdw blurRad="38100" dist="38100" dir="2700000" algn="tl">
                    <a:srgbClr val="C0C0C0"/>
                  </a:outerShdw>
                </a:effectLst>
                <a:latin typeface="Arial Narrow" pitchFamily="34" charset="0"/>
              </a:rPr>
              <a:t>Reason Code</a:t>
            </a:r>
          </a:p>
          <a:p>
            <a:pPr marL="342900" indent="-342900">
              <a:spcBef>
                <a:spcPts val="0"/>
              </a:spcBef>
              <a:buClr>
                <a:schemeClr val="accent2"/>
              </a:buClr>
              <a:buFont typeface="Wingdings" pitchFamily="2" charset="2"/>
              <a:buChar char="§"/>
              <a:defRPr/>
            </a:pPr>
            <a:r>
              <a:rPr lang="en-US" sz="1600" b="1" dirty="0">
                <a:solidFill>
                  <a:srgbClr val="00B050"/>
                </a:solidFill>
                <a:effectLst>
                  <a:outerShdw blurRad="38100" dist="38100" dir="2700000" algn="tl">
                    <a:srgbClr val="C0C0C0"/>
                  </a:outerShdw>
                </a:effectLst>
                <a:latin typeface="Arial Narrow" pitchFamily="34" charset="0"/>
              </a:rPr>
              <a:t>Explanation</a:t>
            </a:r>
          </a:p>
        </p:txBody>
      </p:sp>
      <p:pic>
        <p:nvPicPr>
          <p:cNvPr id="32776" name="Picture 8"/>
          <p:cNvPicPr>
            <a:picLocks noChangeAspect="1" noChangeArrowheads="1"/>
          </p:cNvPicPr>
          <p:nvPr/>
        </p:nvPicPr>
        <p:blipFill>
          <a:blip r:embed="rId2" cstate="print"/>
          <a:srcRect/>
          <a:stretch>
            <a:fillRect/>
          </a:stretch>
        </p:blipFill>
        <p:spPr bwMode="auto">
          <a:xfrm>
            <a:off x="2057400" y="4191000"/>
            <a:ext cx="5301568" cy="2133600"/>
          </a:xfrm>
          <a:prstGeom prst="rect">
            <a:avLst/>
          </a:prstGeom>
          <a:noFill/>
          <a:ln w="12700">
            <a:noFill/>
            <a:miter lim="800000"/>
            <a:headEnd/>
            <a:tailEnd/>
          </a:ln>
          <a:effectLst/>
        </p:spPr>
      </p:pic>
      <p:sp>
        <p:nvSpPr>
          <p:cNvPr id="8" name="Footer Placeholder 7"/>
          <p:cNvSpPr>
            <a:spLocks noGrp="1"/>
          </p:cNvSpPr>
          <p:nvPr>
            <p:ph type="ftr" sz="quarter" idx="11"/>
          </p:nvPr>
        </p:nvSpPr>
        <p:spPr/>
        <p:txBody>
          <a:bodyPr/>
          <a:lstStyle/>
          <a:p>
            <a:pPr>
              <a:defRPr/>
            </a:pPr>
            <a:r>
              <a:rPr lang="en-US" dirty="0" smtClean="0"/>
              <a:t>Strategic Programs Division</a:t>
            </a:r>
            <a:endParaRPr lang="en-US" dirty="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pPr eaLnBrk="1" hangingPunct="1">
              <a:defRPr/>
            </a:pPr>
            <a:r>
              <a:rPr lang="en-US" dirty="0" smtClean="0"/>
              <a:t>Data Entry</a:t>
            </a:r>
          </a:p>
        </p:txBody>
      </p:sp>
      <p:sp>
        <p:nvSpPr>
          <p:cNvPr id="64517" name="Text Box 5"/>
          <p:cNvSpPr txBox="1">
            <a:spLocks noChangeArrowheads="1"/>
          </p:cNvSpPr>
          <p:nvPr/>
        </p:nvSpPr>
        <p:spPr bwMode="auto">
          <a:xfrm>
            <a:off x="228600" y="1524000"/>
            <a:ext cx="8686800" cy="4690515"/>
          </a:xfrm>
          <a:prstGeom prst="rect">
            <a:avLst/>
          </a:prstGeom>
          <a:noFill/>
          <a:ln w="12700">
            <a:noFill/>
            <a:miter lim="800000"/>
            <a:headEnd/>
            <a:tailEnd/>
          </a:ln>
          <a:effectLst/>
        </p:spPr>
        <p:txBody>
          <a:bodyPr wrap="square">
            <a:spAutoFit/>
          </a:bodyPr>
          <a:lstStyle/>
          <a:p>
            <a:pPr marL="457200" indent="-457200"/>
            <a:r>
              <a:rPr lang="en-US" sz="1800" dirty="0">
                <a:latin typeface="+mn-lt"/>
              </a:rPr>
              <a:t>The Tool includes data from last year as a starting point</a:t>
            </a:r>
          </a:p>
          <a:p>
            <a:pPr marL="457200" indent="-457200"/>
            <a:r>
              <a:rPr lang="en-US" sz="1800" b="1" dirty="0">
                <a:latin typeface="+mn-lt"/>
              </a:rPr>
              <a:t>NOTES:  </a:t>
            </a:r>
          </a:p>
          <a:p>
            <a:pPr marL="457200" indent="-457200">
              <a:buFont typeface="Arial" charset="0"/>
              <a:buChar char="•"/>
            </a:pPr>
            <a:r>
              <a:rPr lang="en-US" sz="1800" dirty="0" smtClean="0">
                <a:latin typeface="+mn-lt"/>
              </a:rPr>
              <a:t>On several of the data entry cells, you are limited to a specified response.  These include First Year On Inventory, State, Country, Function Code, Status, Reason Code, and Explanation.  You must select from the drop down list for those limited responses.  </a:t>
            </a:r>
            <a:endParaRPr lang="en-US" sz="1800" dirty="0">
              <a:latin typeface="+mn-lt"/>
            </a:endParaRPr>
          </a:p>
          <a:p>
            <a:pPr marL="457200" indent="-457200">
              <a:buFont typeface="Arial" charset="0"/>
              <a:buChar char="•"/>
            </a:pPr>
            <a:r>
              <a:rPr lang="en-US" sz="1800" dirty="0">
                <a:latin typeface="+mn-lt"/>
              </a:rPr>
              <a:t>All fields must be completed.  Blank cells begin with a </a:t>
            </a:r>
            <a:r>
              <a:rPr lang="en-US" sz="1800" b="1" dirty="0">
                <a:solidFill>
                  <a:srgbClr val="FF0000"/>
                </a:solidFill>
                <a:latin typeface="+mn-lt"/>
              </a:rPr>
              <a:t>Red</a:t>
            </a:r>
            <a:r>
              <a:rPr lang="en-US" sz="1800" dirty="0">
                <a:solidFill>
                  <a:srgbClr val="FF0000"/>
                </a:solidFill>
                <a:latin typeface="+mn-lt"/>
              </a:rPr>
              <a:t> </a:t>
            </a:r>
            <a:r>
              <a:rPr lang="en-US" sz="1800" dirty="0">
                <a:latin typeface="+mn-lt"/>
              </a:rPr>
              <a:t>background, so you can easily identify which areas still need to be filled in.  The Red background goes away once information is entered into the cell</a:t>
            </a:r>
          </a:p>
          <a:p>
            <a:pPr marL="457200" indent="-457200"/>
            <a:r>
              <a:rPr lang="en-US" sz="1800" b="1" dirty="0">
                <a:latin typeface="+mn-lt"/>
              </a:rPr>
              <a:t>Instructions:</a:t>
            </a:r>
          </a:p>
          <a:p>
            <a:pPr marL="457200" indent="-457200">
              <a:buFontTx/>
              <a:buAutoNum type="arabicPeriod"/>
            </a:pPr>
            <a:r>
              <a:rPr lang="en-US" sz="1800" dirty="0">
                <a:latin typeface="+mn-lt"/>
              </a:rPr>
              <a:t>If data has </a:t>
            </a:r>
            <a:r>
              <a:rPr lang="en-US" sz="1800" b="1" dirty="0">
                <a:latin typeface="+mn-lt"/>
              </a:rPr>
              <a:t>not changed</a:t>
            </a:r>
            <a:r>
              <a:rPr lang="en-US" sz="1800" dirty="0">
                <a:latin typeface="+mn-lt"/>
              </a:rPr>
              <a:t> between </a:t>
            </a:r>
            <a:r>
              <a:rPr lang="en-US" sz="1800" dirty="0" smtClean="0">
                <a:latin typeface="+mn-lt"/>
              </a:rPr>
              <a:t>2011 </a:t>
            </a:r>
            <a:r>
              <a:rPr lang="en-US" sz="1800" dirty="0">
                <a:latin typeface="+mn-lt"/>
              </a:rPr>
              <a:t>and </a:t>
            </a:r>
            <a:r>
              <a:rPr lang="en-US" sz="1800" dirty="0" smtClean="0">
                <a:latin typeface="+mn-lt"/>
              </a:rPr>
              <a:t>2012 </a:t>
            </a:r>
            <a:r>
              <a:rPr lang="en-US" sz="1800" dirty="0">
                <a:latin typeface="+mn-lt"/>
              </a:rPr>
              <a:t>- copy </a:t>
            </a:r>
            <a:r>
              <a:rPr lang="en-US" sz="1800" dirty="0" smtClean="0">
                <a:latin typeface="+mn-lt"/>
              </a:rPr>
              <a:t>2011 </a:t>
            </a:r>
            <a:r>
              <a:rPr lang="en-US" sz="1800" dirty="0">
                <a:latin typeface="+mn-lt"/>
              </a:rPr>
              <a:t>data </a:t>
            </a:r>
            <a:r>
              <a:rPr lang="en-US" sz="1800" b="1" dirty="0">
                <a:solidFill>
                  <a:srgbClr val="FF6600"/>
                </a:solidFill>
                <a:effectLst>
                  <a:outerShdw blurRad="38100" dist="38100" dir="2700000" algn="tl">
                    <a:srgbClr val="C0C0C0"/>
                  </a:outerShdw>
                </a:effectLst>
                <a:latin typeface="+mn-lt"/>
              </a:rPr>
              <a:t>(Group 2)</a:t>
            </a:r>
            <a:r>
              <a:rPr lang="en-US" sz="1800" dirty="0">
                <a:latin typeface="+mn-lt"/>
              </a:rPr>
              <a:t> and paste on </a:t>
            </a:r>
            <a:r>
              <a:rPr lang="en-US" sz="1800" dirty="0" smtClean="0">
                <a:latin typeface="+mn-lt"/>
              </a:rPr>
              <a:t>2012 </a:t>
            </a:r>
            <a:r>
              <a:rPr lang="en-US" sz="1800" dirty="0">
                <a:latin typeface="+mn-lt"/>
              </a:rPr>
              <a:t>data fields </a:t>
            </a:r>
            <a:r>
              <a:rPr lang="en-US" sz="1800" b="1" dirty="0">
                <a:solidFill>
                  <a:srgbClr val="00B050"/>
                </a:solidFill>
                <a:effectLst>
                  <a:outerShdw blurRad="38100" dist="38100" dir="2700000" algn="tl">
                    <a:srgbClr val="C0C0C0"/>
                  </a:outerShdw>
                </a:effectLst>
                <a:latin typeface="+mn-lt"/>
              </a:rPr>
              <a:t>(Group 3)</a:t>
            </a:r>
            <a:r>
              <a:rPr lang="en-US" sz="1800" dirty="0">
                <a:effectLst>
                  <a:outerShdw blurRad="38100" dist="38100" dir="2700000" algn="tl">
                    <a:srgbClr val="C0C0C0"/>
                  </a:outerShdw>
                </a:effectLst>
                <a:latin typeface="+mn-lt"/>
              </a:rPr>
              <a:t>.</a:t>
            </a:r>
            <a:r>
              <a:rPr lang="en-US" sz="1800" dirty="0">
                <a:latin typeface="+mn-lt"/>
              </a:rPr>
              <a:t> Under the “Explanation” column please select:</a:t>
            </a:r>
          </a:p>
          <a:p>
            <a:pPr marL="1371600" lvl="2" indent="-457200">
              <a:lnSpc>
                <a:spcPct val="90000"/>
              </a:lnSpc>
              <a:spcBef>
                <a:spcPct val="20000"/>
              </a:spcBef>
              <a:buClr>
                <a:schemeClr val="accent2"/>
              </a:buClr>
              <a:buFontTx/>
              <a:buChar char="•"/>
            </a:pPr>
            <a:r>
              <a:rPr lang="en-US" sz="1800" b="1" dirty="0">
                <a:effectLst>
                  <a:outerShdw blurRad="38100" dist="38100" dir="2700000" algn="tl">
                    <a:srgbClr val="C0C0C0"/>
                  </a:outerShdw>
                </a:effectLst>
                <a:latin typeface="+mn-lt"/>
              </a:rPr>
              <a:t>No </a:t>
            </a:r>
            <a:r>
              <a:rPr lang="en-US" sz="1800" b="1" dirty="0" smtClean="0">
                <a:effectLst>
                  <a:outerShdw blurRad="38100" dist="38100" dir="2700000" algn="tl">
                    <a:srgbClr val="C0C0C0"/>
                  </a:outerShdw>
                </a:effectLst>
                <a:latin typeface="+mn-lt"/>
              </a:rPr>
              <a:t>Change</a:t>
            </a:r>
            <a:endParaRPr lang="en-US" sz="1800" b="1" dirty="0">
              <a:effectLst>
                <a:outerShdw blurRad="38100" dist="38100" dir="2700000" algn="tl">
                  <a:srgbClr val="C0C0C0"/>
                </a:outerShdw>
              </a:effectLst>
              <a:latin typeface="+mn-lt"/>
            </a:endParaRPr>
          </a:p>
        </p:txBody>
      </p:sp>
      <p:sp>
        <p:nvSpPr>
          <p:cNvPr id="5" name="Slide Number Placeholder 4"/>
          <p:cNvSpPr>
            <a:spLocks noGrp="1"/>
          </p:cNvSpPr>
          <p:nvPr>
            <p:ph type="sldNum" sz="quarter" idx="12"/>
          </p:nvPr>
        </p:nvSpPr>
        <p:spPr/>
        <p:txBody>
          <a:bodyPr/>
          <a:lstStyle/>
          <a:p>
            <a:pPr>
              <a:defRPr/>
            </a:pPr>
            <a:fld id="{4DF46461-528B-43E4-AA75-9FB95A72FEDC}" type="slidenum">
              <a:rPr lang="en-US" altLang="en-US" smtClean="0"/>
              <a:pPr>
                <a:defRPr/>
              </a:pPr>
              <a:t>17</a:t>
            </a:fld>
            <a:endParaRPr lang="en-US" altLang="en-US" dirty="0"/>
          </a:p>
        </p:txBody>
      </p:sp>
      <p:sp>
        <p:nvSpPr>
          <p:cNvPr id="6" name="Footer Placeholder 5"/>
          <p:cNvSpPr>
            <a:spLocks noGrp="1"/>
          </p:cNvSpPr>
          <p:nvPr>
            <p:ph type="ftr" sz="quarter" idx="11"/>
          </p:nvPr>
        </p:nvSpPr>
        <p:spPr/>
        <p:txBody>
          <a:bodyPr/>
          <a:lstStyle/>
          <a:p>
            <a:pPr>
              <a:defRPr/>
            </a:pPr>
            <a:r>
              <a:rPr lang="en-US" dirty="0" smtClean="0"/>
              <a:t>Strategic Programs Division</a:t>
            </a:r>
            <a:endParaRPr lang="en-US" dirty="0"/>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p:cNvSpPr>
            <a:spLocks noGrp="1" noChangeArrowheads="1"/>
          </p:cNvSpPr>
          <p:nvPr>
            <p:ph type="title"/>
          </p:nvPr>
        </p:nvSpPr>
        <p:spPr/>
        <p:txBody>
          <a:bodyPr/>
          <a:lstStyle/>
          <a:p>
            <a:pPr eaLnBrk="1" hangingPunct="1">
              <a:defRPr/>
            </a:pPr>
            <a:r>
              <a:rPr lang="en-US" dirty="0" smtClean="0"/>
              <a:t>Data Entry cont…</a:t>
            </a:r>
          </a:p>
        </p:txBody>
      </p:sp>
      <p:sp>
        <p:nvSpPr>
          <p:cNvPr id="185347" name="Rectangle 3"/>
          <p:cNvSpPr>
            <a:spLocks noGrp="1" noChangeArrowheads="1"/>
          </p:cNvSpPr>
          <p:nvPr>
            <p:ph idx="1"/>
          </p:nvPr>
        </p:nvSpPr>
        <p:spPr>
          <a:xfrm>
            <a:off x="228600" y="1600200"/>
            <a:ext cx="8610600" cy="4953000"/>
          </a:xfrm>
        </p:spPr>
        <p:txBody>
          <a:bodyPr/>
          <a:lstStyle/>
          <a:p>
            <a:pPr marL="457200" indent="-457200">
              <a:lnSpc>
                <a:spcPct val="80000"/>
              </a:lnSpc>
              <a:buFont typeface="Wingdings" pitchFamily="2" charset="2"/>
              <a:buNone/>
            </a:pPr>
            <a:r>
              <a:rPr lang="en-US" sz="2000" dirty="0" smtClean="0">
                <a:latin typeface="Arial Narrow" pitchFamily="34" charset="0"/>
              </a:rPr>
              <a:t>2.      If data in </a:t>
            </a:r>
            <a:r>
              <a:rPr lang="en-US" sz="2000" b="1" dirty="0" smtClean="0">
                <a:solidFill>
                  <a:srgbClr val="0066FF"/>
                </a:solidFill>
                <a:latin typeface="Arial Narrow" pitchFamily="34" charset="0"/>
              </a:rPr>
              <a:t>(Group 1)</a:t>
            </a:r>
            <a:r>
              <a:rPr lang="en-US" sz="2000" dirty="0" smtClean="0">
                <a:latin typeface="Arial Narrow" pitchFamily="34" charset="0"/>
              </a:rPr>
              <a:t> and/or </a:t>
            </a:r>
            <a:r>
              <a:rPr lang="en-US" sz="2000" b="1" dirty="0" smtClean="0">
                <a:solidFill>
                  <a:srgbClr val="FF6600"/>
                </a:solidFill>
                <a:latin typeface="Arial Narrow" pitchFamily="34" charset="0"/>
              </a:rPr>
              <a:t>(Group 2)</a:t>
            </a:r>
            <a:r>
              <a:rPr lang="en-US" sz="2000" b="1" dirty="0" smtClean="0">
                <a:latin typeface="Arial Narrow" pitchFamily="34" charset="0"/>
              </a:rPr>
              <a:t> </a:t>
            </a:r>
            <a:r>
              <a:rPr lang="en-US" sz="2000" dirty="0" smtClean="0">
                <a:latin typeface="Arial Narrow" pitchFamily="34" charset="0"/>
              </a:rPr>
              <a:t>has </a:t>
            </a:r>
            <a:r>
              <a:rPr lang="en-US" sz="2000" b="1" dirty="0" smtClean="0">
                <a:latin typeface="Arial Narrow" pitchFamily="34" charset="0"/>
              </a:rPr>
              <a:t>changed </a:t>
            </a:r>
            <a:r>
              <a:rPr lang="en-US" sz="2000" dirty="0" smtClean="0">
                <a:latin typeface="Arial Narrow" pitchFamily="34" charset="0"/>
              </a:rPr>
              <a:t>-</a:t>
            </a:r>
            <a:r>
              <a:rPr lang="en-US" sz="2000" b="1" dirty="0" smtClean="0">
                <a:latin typeface="Arial Narrow" pitchFamily="34" charset="0"/>
              </a:rPr>
              <a:t> </a:t>
            </a:r>
            <a:r>
              <a:rPr lang="en-US" sz="2000" dirty="0" smtClean="0">
                <a:latin typeface="Arial Narrow" pitchFamily="34" charset="0"/>
              </a:rPr>
              <a:t>update data on </a:t>
            </a:r>
            <a:r>
              <a:rPr lang="en-US" sz="2000" b="1" dirty="0" smtClean="0">
                <a:solidFill>
                  <a:srgbClr val="0066FF"/>
                </a:solidFill>
                <a:latin typeface="Arial Narrow" pitchFamily="34" charset="0"/>
              </a:rPr>
              <a:t>(Group 1)</a:t>
            </a:r>
            <a:r>
              <a:rPr lang="en-US" sz="2000" dirty="0" smtClean="0">
                <a:latin typeface="Arial Narrow" pitchFamily="34" charset="0"/>
              </a:rPr>
              <a:t> and </a:t>
            </a:r>
            <a:r>
              <a:rPr lang="en-US" sz="2000" b="1" dirty="0" smtClean="0">
                <a:solidFill>
                  <a:srgbClr val="00B050"/>
                </a:solidFill>
                <a:latin typeface="Arial Narrow" pitchFamily="34" charset="0"/>
              </a:rPr>
              <a:t>(Group 3)</a:t>
            </a:r>
            <a:r>
              <a:rPr lang="en-US" sz="2000" dirty="0" smtClean="0">
                <a:latin typeface="Arial Narrow" pitchFamily="34" charset="0"/>
              </a:rPr>
              <a:t>.  Under the “Explanation” column please select one of the following:</a:t>
            </a:r>
          </a:p>
          <a:p>
            <a:pPr marL="1371600" lvl="2" indent="-457200">
              <a:lnSpc>
                <a:spcPct val="90000"/>
              </a:lnSpc>
            </a:pPr>
            <a:r>
              <a:rPr lang="en-US" sz="2000" b="1" dirty="0" smtClean="0">
                <a:latin typeface="Arial Narrow" pitchFamily="34" charset="0"/>
              </a:rPr>
              <a:t>Reason Code Change</a:t>
            </a:r>
          </a:p>
          <a:p>
            <a:pPr marL="1371600" lvl="2" indent="-457200">
              <a:lnSpc>
                <a:spcPct val="90000"/>
              </a:lnSpc>
            </a:pPr>
            <a:r>
              <a:rPr lang="en-US" sz="2000" b="1" dirty="0" smtClean="0">
                <a:latin typeface="Arial Narrow" pitchFamily="34" charset="0"/>
              </a:rPr>
              <a:t>More FTEs</a:t>
            </a:r>
          </a:p>
          <a:p>
            <a:pPr marL="1371600" lvl="2" indent="-457200">
              <a:lnSpc>
                <a:spcPct val="90000"/>
              </a:lnSpc>
            </a:pPr>
            <a:r>
              <a:rPr lang="en-US" sz="2000" b="1" dirty="0" smtClean="0">
                <a:latin typeface="Arial Narrow" pitchFamily="34" charset="0"/>
              </a:rPr>
              <a:t>Less FTEs</a:t>
            </a:r>
          </a:p>
          <a:p>
            <a:pPr marL="1371600" lvl="2" indent="-457200">
              <a:lnSpc>
                <a:spcPct val="90000"/>
              </a:lnSpc>
            </a:pPr>
            <a:r>
              <a:rPr lang="en-US" sz="2000" b="1" dirty="0" smtClean="0">
                <a:latin typeface="Arial Narrow" pitchFamily="34" charset="0"/>
              </a:rPr>
              <a:t>Other</a:t>
            </a:r>
            <a:endParaRPr lang="en-US" sz="2000" dirty="0" smtClean="0">
              <a:latin typeface="Arial Narrow" pitchFamily="34" charset="0"/>
            </a:endParaRPr>
          </a:p>
          <a:p>
            <a:pPr marL="457200" indent="-457200" eaLnBrk="1" hangingPunct="1">
              <a:lnSpc>
                <a:spcPct val="80000"/>
              </a:lnSpc>
              <a:spcBef>
                <a:spcPct val="50000"/>
              </a:spcBef>
              <a:buClrTx/>
              <a:buFontTx/>
              <a:buAutoNum type="arabicPeriod" startAt="3"/>
            </a:pPr>
            <a:r>
              <a:rPr lang="en-US" sz="2000" dirty="0" smtClean="0">
                <a:effectLst/>
                <a:latin typeface="Arial Narrow" pitchFamily="34" charset="0"/>
              </a:rPr>
              <a:t>If you need to add </a:t>
            </a:r>
            <a:r>
              <a:rPr lang="en-US" sz="2000" b="1" dirty="0" smtClean="0">
                <a:effectLst/>
                <a:latin typeface="Arial Narrow" pitchFamily="34" charset="0"/>
              </a:rPr>
              <a:t>new entries</a:t>
            </a:r>
            <a:r>
              <a:rPr lang="en-US" sz="2000" dirty="0" smtClean="0">
                <a:effectLst/>
                <a:latin typeface="Arial Narrow" pitchFamily="34" charset="0"/>
              </a:rPr>
              <a:t> – input new data in</a:t>
            </a:r>
            <a:r>
              <a:rPr lang="en-US" sz="2000" b="1" dirty="0" smtClean="0">
                <a:effectLst/>
                <a:latin typeface="Arial Narrow" pitchFamily="34" charset="0"/>
              </a:rPr>
              <a:t> </a:t>
            </a:r>
            <a:r>
              <a:rPr lang="en-US" sz="2000" b="1" dirty="0" smtClean="0">
                <a:solidFill>
                  <a:srgbClr val="0066FF"/>
                </a:solidFill>
                <a:latin typeface="Arial Narrow" pitchFamily="34" charset="0"/>
              </a:rPr>
              <a:t>(Group 1)</a:t>
            </a:r>
            <a:r>
              <a:rPr lang="en-US" sz="2000" b="1" dirty="0" smtClean="0">
                <a:effectLst/>
                <a:latin typeface="Arial Narrow" pitchFamily="34" charset="0"/>
              </a:rPr>
              <a:t> </a:t>
            </a:r>
            <a:r>
              <a:rPr lang="en-US" sz="2000" dirty="0" smtClean="0">
                <a:effectLst/>
                <a:latin typeface="Arial Narrow" pitchFamily="34" charset="0"/>
              </a:rPr>
              <a:t>and </a:t>
            </a:r>
            <a:r>
              <a:rPr lang="en-US" sz="2000" b="1" dirty="0" smtClean="0">
                <a:solidFill>
                  <a:srgbClr val="00B050"/>
                </a:solidFill>
                <a:latin typeface="Arial Narrow" pitchFamily="34" charset="0"/>
              </a:rPr>
              <a:t>(Group 3) </a:t>
            </a:r>
            <a:r>
              <a:rPr lang="en-US" sz="2000" dirty="0" smtClean="0">
                <a:latin typeface="Arial Narrow" pitchFamily="34" charset="0"/>
              </a:rPr>
              <a:t>at the bottom of the spreadsheet.</a:t>
            </a:r>
            <a:r>
              <a:rPr lang="en-US" sz="2000" dirty="0" smtClean="0">
                <a:effectLst/>
                <a:latin typeface="Arial Narrow" pitchFamily="34" charset="0"/>
              </a:rPr>
              <a:t> Under the “Explanation” column please select:</a:t>
            </a:r>
          </a:p>
          <a:p>
            <a:pPr marL="1371600" lvl="2" indent="-457200" eaLnBrk="1" hangingPunct="1">
              <a:lnSpc>
                <a:spcPct val="90000"/>
              </a:lnSpc>
            </a:pPr>
            <a:r>
              <a:rPr lang="en-US" sz="2000" b="1" dirty="0" smtClean="0">
                <a:latin typeface="Arial Narrow" pitchFamily="34" charset="0"/>
              </a:rPr>
              <a:t>New Entry</a:t>
            </a:r>
          </a:p>
          <a:p>
            <a:pPr marL="914400" lvl="1" indent="-457200" eaLnBrk="1" hangingPunct="1">
              <a:lnSpc>
                <a:spcPct val="90000"/>
              </a:lnSpc>
            </a:pPr>
            <a:r>
              <a:rPr lang="en-US" sz="2000" dirty="0" smtClean="0">
                <a:latin typeface="Arial Narrow" pitchFamily="34" charset="0"/>
              </a:rPr>
              <a:t>Make sure that under </a:t>
            </a:r>
            <a:r>
              <a:rPr lang="en-US" sz="2000" b="1" dirty="0" smtClean="0">
                <a:solidFill>
                  <a:srgbClr val="FF6600"/>
                </a:solidFill>
                <a:effectLst/>
                <a:latin typeface="Arial Narrow" pitchFamily="34" charset="0"/>
              </a:rPr>
              <a:t>(Group 2)</a:t>
            </a:r>
            <a:r>
              <a:rPr lang="en-US" sz="2000" dirty="0" smtClean="0">
                <a:latin typeface="Arial Narrow" pitchFamily="34" charset="0"/>
              </a:rPr>
              <a:t>, which corresponds to FY </a:t>
            </a:r>
            <a:r>
              <a:rPr lang="en-US" sz="2000" dirty="0" smtClean="0">
                <a:latin typeface="Arial Narrow" pitchFamily="34" charset="0"/>
              </a:rPr>
              <a:t>2011 </a:t>
            </a:r>
            <a:r>
              <a:rPr lang="en-US" sz="2000" dirty="0" smtClean="0">
                <a:latin typeface="Arial Narrow" pitchFamily="34" charset="0"/>
              </a:rPr>
              <a:t>data, you input </a:t>
            </a:r>
            <a:r>
              <a:rPr lang="en-US" sz="2000" b="1" dirty="0" smtClean="0">
                <a:latin typeface="Arial Narrow" pitchFamily="34" charset="0"/>
              </a:rPr>
              <a:t>N/A</a:t>
            </a:r>
            <a:r>
              <a:rPr lang="en-US" sz="2000" dirty="0" smtClean="0">
                <a:latin typeface="Arial Narrow" pitchFamily="34" charset="0"/>
              </a:rPr>
              <a:t> on every cell</a:t>
            </a:r>
          </a:p>
          <a:p>
            <a:pPr marL="457200" indent="-457200" eaLnBrk="1" hangingPunct="1">
              <a:lnSpc>
                <a:spcPct val="80000"/>
              </a:lnSpc>
              <a:buFont typeface="Wingdings" pitchFamily="2" charset="2"/>
              <a:buAutoNum type="arabicPeriod" startAt="4"/>
            </a:pPr>
            <a:r>
              <a:rPr lang="en-US" sz="2000" dirty="0" smtClean="0">
                <a:latin typeface="Arial Narrow" pitchFamily="34" charset="0"/>
              </a:rPr>
              <a:t>If previous year data is non-existent in FY </a:t>
            </a:r>
            <a:r>
              <a:rPr lang="en-US" sz="2000" dirty="0" smtClean="0">
                <a:latin typeface="Arial Narrow" pitchFamily="34" charset="0"/>
              </a:rPr>
              <a:t>2012, </a:t>
            </a:r>
            <a:r>
              <a:rPr lang="en-US" sz="2000" dirty="0" smtClean="0">
                <a:latin typeface="Arial Narrow" pitchFamily="34" charset="0"/>
              </a:rPr>
              <a:t>input </a:t>
            </a:r>
            <a:r>
              <a:rPr lang="en-US" sz="2000" b="1" dirty="0" smtClean="0">
                <a:latin typeface="Arial Narrow" pitchFamily="34" charset="0"/>
              </a:rPr>
              <a:t>N/A</a:t>
            </a:r>
            <a:r>
              <a:rPr lang="en-US" sz="2000" dirty="0" smtClean="0">
                <a:latin typeface="Arial Narrow" pitchFamily="34" charset="0"/>
              </a:rPr>
              <a:t> in </a:t>
            </a:r>
            <a:r>
              <a:rPr lang="en-US" sz="2000" b="1" dirty="0" smtClean="0">
                <a:solidFill>
                  <a:srgbClr val="00B050"/>
                </a:solidFill>
                <a:latin typeface="Arial Narrow" pitchFamily="34" charset="0"/>
              </a:rPr>
              <a:t>(Group 3) </a:t>
            </a:r>
            <a:r>
              <a:rPr lang="en-US" sz="2000" dirty="0" smtClean="0">
                <a:latin typeface="Arial Narrow" pitchFamily="34" charset="0"/>
              </a:rPr>
              <a:t>cells.  Under the “Explanation” column please select:</a:t>
            </a:r>
          </a:p>
          <a:p>
            <a:pPr marL="1371600" lvl="2" indent="-457200" eaLnBrk="1" hangingPunct="1">
              <a:lnSpc>
                <a:spcPct val="90000"/>
              </a:lnSpc>
            </a:pPr>
            <a:r>
              <a:rPr lang="en-US" sz="2000" b="1" dirty="0" smtClean="0">
                <a:latin typeface="Arial Narrow" pitchFamily="34" charset="0"/>
              </a:rPr>
              <a:t>Non-existent in </a:t>
            </a:r>
            <a:r>
              <a:rPr lang="en-US" sz="2000" b="1" dirty="0" smtClean="0">
                <a:latin typeface="Arial Narrow" pitchFamily="34" charset="0"/>
              </a:rPr>
              <a:t>2012</a:t>
            </a:r>
            <a:endParaRPr lang="en-US" sz="2000" b="1" dirty="0" smtClean="0">
              <a:latin typeface="Arial Narrow" pitchFamily="34" charset="0"/>
            </a:endParaRPr>
          </a:p>
        </p:txBody>
      </p:sp>
      <p:sp>
        <p:nvSpPr>
          <p:cNvPr id="5" name="Slide Number Placeholder 4"/>
          <p:cNvSpPr>
            <a:spLocks noGrp="1"/>
          </p:cNvSpPr>
          <p:nvPr>
            <p:ph type="sldNum" sz="quarter" idx="12"/>
          </p:nvPr>
        </p:nvSpPr>
        <p:spPr/>
        <p:txBody>
          <a:bodyPr/>
          <a:lstStyle/>
          <a:p>
            <a:pPr>
              <a:defRPr/>
            </a:pPr>
            <a:fld id="{4DF46461-528B-43E4-AA75-9FB95A72FEDC}" type="slidenum">
              <a:rPr lang="en-US" altLang="en-US" smtClean="0"/>
              <a:pPr>
                <a:defRPr/>
              </a:pPr>
              <a:t>18</a:t>
            </a:fld>
            <a:endParaRPr lang="en-US" altLang="en-US" dirty="0"/>
          </a:p>
        </p:txBody>
      </p:sp>
      <p:sp>
        <p:nvSpPr>
          <p:cNvPr id="6" name="Footer Placeholder 5"/>
          <p:cNvSpPr>
            <a:spLocks noGrp="1"/>
          </p:cNvSpPr>
          <p:nvPr>
            <p:ph type="ftr" sz="quarter" idx="11"/>
          </p:nvPr>
        </p:nvSpPr>
        <p:spPr/>
        <p:txBody>
          <a:bodyPr/>
          <a:lstStyle/>
          <a:p>
            <a:pPr>
              <a:defRPr/>
            </a:pPr>
            <a:r>
              <a:rPr lang="en-US" dirty="0" smtClean="0"/>
              <a:t>Strategic Programs Division</a:t>
            </a:r>
            <a:endParaRPr lang="en-US" dirty="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Rectangle 2"/>
          <p:cNvSpPr>
            <a:spLocks noGrp="1" noChangeArrowheads="1"/>
          </p:cNvSpPr>
          <p:nvPr>
            <p:ph type="title"/>
          </p:nvPr>
        </p:nvSpPr>
        <p:spPr/>
        <p:txBody>
          <a:bodyPr/>
          <a:lstStyle/>
          <a:p>
            <a:pPr eaLnBrk="1" hangingPunct="1">
              <a:defRPr/>
            </a:pPr>
            <a:r>
              <a:rPr lang="en-US" dirty="0" smtClean="0"/>
              <a:t>Data Entry cont…</a:t>
            </a:r>
          </a:p>
        </p:txBody>
      </p:sp>
      <p:sp>
        <p:nvSpPr>
          <p:cNvPr id="236547" name="Rectangle 3"/>
          <p:cNvSpPr>
            <a:spLocks noGrp="1" noChangeArrowheads="1"/>
          </p:cNvSpPr>
          <p:nvPr>
            <p:ph idx="1"/>
          </p:nvPr>
        </p:nvSpPr>
        <p:spPr>
          <a:xfrm>
            <a:off x="228600" y="1676400"/>
            <a:ext cx="8534400" cy="4419600"/>
          </a:xfrm>
        </p:spPr>
        <p:txBody>
          <a:bodyPr/>
          <a:lstStyle/>
          <a:p>
            <a:pPr eaLnBrk="1" hangingPunct="1">
              <a:buNone/>
              <a:defRPr/>
            </a:pPr>
            <a:r>
              <a:rPr lang="en-US" sz="2000" dirty="0" smtClean="0"/>
              <a:t>The following table provides the list of possible Explanations available.</a:t>
            </a:r>
          </a:p>
        </p:txBody>
      </p:sp>
      <p:sp>
        <p:nvSpPr>
          <p:cNvPr id="6" name="Slide Number Placeholder 5"/>
          <p:cNvSpPr>
            <a:spLocks noGrp="1"/>
          </p:cNvSpPr>
          <p:nvPr>
            <p:ph type="sldNum" sz="quarter" idx="12"/>
          </p:nvPr>
        </p:nvSpPr>
        <p:spPr/>
        <p:txBody>
          <a:bodyPr/>
          <a:lstStyle/>
          <a:p>
            <a:pPr>
              <a:defRPr/>
            </a:pPr>
            <a:fld id="{4DF46461-528B-43E4-AA75-9FB95A72FEDC}" type="slidenum">
              <a:rPr lang="en-US" altLang="en-US" smtClean="0"/>
              <a:pPr>
                <a:defRPr/>
              </a:pPr>
              <a:t>19</a:t>
            </a:fld>
            <a:endParaRPr lang="en-US" altLang="en-US" dirty="0"/>
          </a:p>
        </p:txBody>
      </p:sp>
      <p:sp>
        <p:nvSpPr>
          <p:cNvPr id="7" name="Footer Placeholder 6"/>
          <p:cNvSpPr>
            <a:spLocks noGrp="1"/>
          </p:cNvSpPr>
          <p:nvPr>
            <p:ph type="ftr" sz="quarter" idx="11"/>
          </p:nvPr>
        </p:nvSpPr>
        <p:spPr/>
        <p:txBody>
          <a:bodyPr/>
          <a:lstStyle/>
          <a:p>
            <a:pPr>
              <a:defRPr/>
            </a:pPr>
            <a:r>
              <a:rPr lang="en-US" dirty="0" smtClean="0"/>
              <a:t>Strategic Programs Division</a:t>
            </a:r>
            <a:endParaRPr lang="en-US" dirty="0"/>
          </a:p>
        </p:txBody>
      </p:sp>
      <p:graphicFrame>
        <p:nvGraphicFramePr>
          <p:cNvPr id="8" name="Table 7"/>
          <p:cNvGraphicFramePr>
            <a:graphicFrameLocks noGrp="1"/>
          </p:cNvGraphicFramePr>
          <p:nvPr/>
        </p:nvGraphicFramePr>
        <p:xfrm>
          <a:off x="609600" y="2133600"/>
          <a:ext cx="7543800" cy="3886200"/>
        </p:xfrm>
        <a:graphic>
          <a:graphicData uri="http://schemas.openxmlformats.org/drawingml/2006/table">
            <a:tbl>
              <a:tblPr/>
              <a:tblGrid>
                <a:gridCol w="1797546"/>
                <a:gridCol w="5746254"/>
              </a:tblGrid>
              <a:tr h="610521">
                <a:tc>
                  <a:txBody>
                    <a:bodyPr/>
                    <a:lstStyle/>
                    <a:p>
                      <a:pPr algn="l" fontAlgn="b"/>
                      <a:r>
                        <a:rPr lang="en-US" sz="900" b="1" i="0" u="none" strike="noStrike" dirty="0">
                          <a:latin typeface="Arial"/>
                        </a:rPr>
                        <a:t>Reason Code Change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4E3"/>
                    </a:solidFill>
                  </a:tcPr>
                </a:tc>
                <a:tc>
                  <a:txBody>
                    <a:bodyPr/>
                    <a:lstStyle/>
                    <a:p>
                      <a:pPr algn="l" fontAlgn="b"/>
                      <a:r>
                        <a:rPr lang="en-US" sz="900" b="0" i="0" u="none" strike="noStrike" dirty="0">
                          <a:latin typeface="Arial"/>
                        </a:rPr>
                        <a:t>If during this fiscal year the function has been classified with a different reason code please select this option.  This could be the result of a reorganization or management decision.</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10521">
                <a:tc>
                  <a:txBody>
                    <a:bodyPr/>
                    <a:lstStyle/>
                    <a:p>
                      <a:pPr algn="l" fontAlgn="b"/>
                      <a:r>
                        <a:rPr lang="en-US" sz="900" b="1" i="0" u="none" strike="noStrike" dirty="0">
                          <a:latin typeface="Arial"/>
                        </a:rPr>
                        <a:t>Function Code Change</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4E3"/>
                    </a:solidFill>
                  </a:tcPr>
                </a:tc>
                <a:tc>
                  <a:txBody>
                    <a:bodyPr/>
                    <a:lstStyle/>
                    <a:p>
                      <a:pPr algn="l" fontAlgn="b"/>
                      <a:r>
                        <a:rPr lang="en-US" sz="900" b="0" i="0" u="none" strike="noStrike" dirty="0">
                          <a:latin typeface="Arial"/>
                        </a:rPr>
                        <a:t>If during this fiscal year the function has been classified with a different function code please select this option.  This could be the result of a reorganization or management decision.</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1334">
                <a:tc>
                  <a:txBody>
                    <a:bodyPr/>
                    <a:lstStyle/>
                    <a:p>
                      <a:pPr algn="l" fontAlgn="b"/>
                      <a:r>
                        <a:rPr lang="en-US" sz="900" b="1" i="0" u="none" strike="noStrike" dirty="0">
                          <a:latin typeface="Arial"/>
                        </a:rPr>
                        <a:t>No Change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4E3"/>
                    </a:solidFill>
                  </a:tcPr>
                </a:tc>
                <a:tc>
                  <a:txBody>
                    <a:bodyPr/>
                    <a:lstStyle/>
                    <a:p>
                      <a:pPr algn="l" fontAlgn="b"/>
                      <a:r>
                        <a:rPr lang="en-US" sz="900" b="0" i="0" u="none" strike="noStrike" dirty="0">
                          <a:latin typeface="Arial"/>
                        </a:rPr>
                        <a:t>If there has been no change please select this option.</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1334">
                <a:tc>
                  <a:txBody>
                    <a:bodyPr/>
                    <a:lstStyle/>
                    <a:p>
                      <a:pPr algn="l" fontAlgn="b"/>
                      <a:r>
                        <a:rPr lang="en-US" sz="900" b="1" i="0" u="none" strike="noStrike" dirty="0">
                          <a:latin typeface="Arial"/>
                        </a:rPr>
                        <a:t>More FTEs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4E3"/>
                    </a:solidFill>
                  </a:tcPr>
                </a:tc>
                <a:tc>
                  <a:txBody>
                    <a:bodyPr/>
                    <a:lstStyle/>
                    <a:p>
                      <a:pPr algn="l" fontAlgn="b"/>
                      <a:r>
                        <a:rPr lang="en-US" sz="900" b="0" i="0" u="none" strike="noStrike" dirty="0">
                          <a:latin typeface="Arial"/>
                        </a:rPr>
                        <a:t>If the function includes more FTEs please select this option.</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1334">
                <a:tc>
                  <a:txBody>
                    <a:bodyPr/>
                    <a:lstStyle/>
                    <a:p>
                      <a:pPr algn="l" fontAlgn="b"/>
                      <a:r>
                        <a:rPr lang="en-US" sz="900" b="1" i="0" u="none" strike="noStrike" dirty="0">
                          <a:latin typeface="Arial"/>
                        </a:rPr>
                        <a:t>Less FTEs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4E3"/>
                    </a:solidFill>
                  </a:tcPr>
                </a:tc>
                <a:tc>
                  <a:txBody>
                    <a:bodyPr/>
                    <a:lstStyle/>
                    <a:p>
                      <a:pPr algn="l" fontAlgn="b"/>
                      <a:r>
                        <a:rPr lang="en-US" sz="900" b="0" i="0" u="none" strike="noStrike" dirty="0">
                          <a:latin typeface="Arial"/>
                        </a:rPr>
                        <a:t>If the function includes less FTEs please select this option.</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09708">
                <a:tc>
                  <a:txBody>
                    <a:bodyPr/>
                    <a:lstStyle/>
                    <a:p>
                      <a:pPr algn="l" fontAlgn="b"/>
                      <a:r>
                        <a:rPr lang="en-US" sz="900" b="1" i="0" u="none" strike="noStrike" dirty="0">
                          <a:latin typeface="Arial"/>
                        </a:rPr>
                        <a:t>New Entry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4E3"/>
                    </a:solidFill>
                  </a:tcPr>
                </a:tc>
                <a:tc>
                  <a:txBody>
                    <a:bodyPr/>
                    <a:lstStyle/>
                    <a:p>
                      <a:pPr algn="l" fontAlgn="b"/>
                      <a:r>
                        <a:rPr lang="en-US" sz="900" b="0" i="0" u="none" strike="noStrike" dirty="0">
                          <a:latin typeface="Arial"/>
                        </a:rPr>
                        <a:t>If the function is new to your organization please select this option.  Keep in mind that you must include the current year in the 'First year on Inventory' column.  A new entry could be derived from a.  If the new entry belonged to a different organization on the previous fiscal year, please coordinate with the respective organization so that the FTE is not accounted for twice.</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10114">
                <a:tc>
                  <a:txBody>
                    <a:bodyPr/>
                    <a:lstStyle/>
                    <a:p>
                      <a:pPr algn="l" fontAlgn="b"/>
                      <a:r>
                        <a:rPr lang="en-US" sz="900" b="1" i="0" u="none" strike="noStrike" dirty="0">
                          <a:latin typeface="Arial"/>
                        </a:rPr>
                        <a:t>Non-existing  </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4E3"/>
                    </a:solidFill>
                  </a:tcPr>
                </a:tc>
                <a:tc>
                  <a:txBody>
                    <a:bodyPr/>
                    <a:lstStyle/>
                    <a:p>
                      <a:pPr algn="l" fontAlgn="b"/>
                      <a:r>
                        <a:rPr lang="en-US" sz="900" b="0" i="0" u="none" strike="noStrike" dirty="0">
                          <a:latin typeface="Arial"/>
                        </a:rPr>
                        <a:t>If the function no longer exists within your organization please use this option.  If the function was eliminated due to reorganization please select this option.  If the function was inherited by a different organization please coordinate with the respective organization so that the FTE is not accounted for twice.</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1334">
                <a:tc>
                  <a:txBody>
                    <a:bodyPr/>
                    <a:lstStyle/>
                    <a:p>
                      <a:pPr algn="l" fontAlgn="b"/>
                      <a:r>
                        <a:rPr lang="en-US" sz="900" b="1" i="0" u="none" strike="noStrike" dirty="0">
                          <a:latin typeface="Arial"/>
                        </a:rPr>
                        <a:t>Other</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4E3"/>
                    </a:solidFill>
                  </a:tcPr>
                </a:tc>
                <a:tc>
                  <a:txBody>
                    <a:bodyPr/>
                    <a:lstStyle/>
                    <a:p>
                      <a:pPr algn="l" fontAlgn="b"/>
                      <a:r>
                        <a:rPr lang="en-US" sz="900" b="0" i="0" u="none" strike="noStrike" dirty="0">
                          <a:latin typeface="Arial"/>
                        </a:rPr>
                        <a:t>If the change is not described by any of the above options please use this option.</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defRPr/>
            </a:pPr>
            <a:r>
              <a:rPr lang="en-US" dirty="0" smtClean="0"/>
              <a:t>Objective</a:t>
            </a:r>
          </a:p>
        </p:txBody>
      </p:sp>
      <p:sp>
        <p:nvSpPr>
          <p:cNvPr id="45059" name="Rectangle 3"/>
          <p:cNvSpPr>
            <a:spLocks noGrp="1" noChangeArrowheads="1"/>
          </p:cNvSpPr>
          <p:nvPr>
            <p:ph idx="1"/>
          </p:nvPr>
        </p:nvSpPr>
        <p:spPr>
          <a:xfrm>
            <a:off x="228600" y="1676400"/>
            <a:ext cx="8610600" cy="4495800"/>
          </a:xfrm>
        </p:spPr>
        <p:txBody>
          <a:bodyPr/>
          <a:lstStyle/>
          <a:p>
            <a:pPr marL="533400" indent="-533400" eaLnBrk="1" hangingPunct="1">
              <a:buFont typeface="Wingdings" pitchFamily="2" charset="2"/>
              <a:buNone/>
            </a:pPr>
            <a:r>
              <a:rPr lang="en-US" sz="2800" dirty="0" smtClean="0"/>
              <a:t>The purpose of this training is to familiarize you with:</a:t>
            </a:r>
          </a:p>
          <a:p>
            <a:pPr marL="533400" indent="-533400" eaLnBrk="1" hangingPunct="1"/>
            <a:r>
              <a:rPr lang="en-US" sz="2800" dirty="0" smtClean="0"/>
              <a:t>Defining </a:t>
            </a:r>
            <a:r>
              <a:rPr lang="en-US" sz="2800" dirty="0" smtClean="0"/>
              <a:t>Inherently Governmental (IG) functions for the </a:t>
            </a:r>
            <a:r>
              <a:rPr lang="en-US" sz="2800" dirty="0" smtClean="0"/>
              <a:t>2012 </a:t>
            </a:r>
            <a:r>
              <a:rPr lang="en-US" sz="2800" dirty="0" smtClean="0"/>
              <a:t>Inherently Governmental and Commercial Activities (IGCA) Inventory </a:t>
            </a:r>
            <a:r>
              <a:rPr lang="en-US" sz="2800" i="1" dirty="0" smtClean="0">
                <a:solidFill>
                  <a:schemeClr val="accent1"/>
                </a:solidFill>
              </a:rPr>
              <a:t>(starting page 3)</a:t>
            </a:r>
            <a:r>
              <a:rPr lang="en-US" sz="2800" dirty="0" smtClean="0"/>
              <a:t>, and</a:t>
            </a:r>
          </a:p>
          <a:p>
            <a:pPr marL="533400" indent="-533400" eaLnBrk="1" hangingPunct="1"/>
            <a:r>
              <a:rPr lang="en-US" sz="2800" dirty="0" smtClean="0"/>
              <a:t>The Excel spreadsheet provided for the </a:t>
            </a:r>
            <a:r>
              <a:rPr lang="en-US" sz="2800" dirty="0" smtClean="0"/>
              <a:t>2012 </a:t>
            </a:r>
            <a:r>
              <a:rPr lang="en-US" sz="2800" dirty="0" smtClean="0"/>
              <a:t>IGCA Inventory.  The collection tool enables the user to see side by side previous and current year data – allowing an “apples to apples” comparison </a:t>
            </a:r>
            <a:r>
              <a:rPr lang="en-US" sz="2800" i="1" dirty="0" smtClean="0">
                <a:solidFill>
                  <a:schemeClr val="accent1"/>
                </a:solidFill>
              </a:rPr>
              <a:t>(starting page 13)</a:t>
            </a:r>
          </a:p>
        </p:txBody>
      </p:sp>
      <p:sp>
        <p:nvSpPr>
          <p:cNvPr id="5" name="Slide Number Placeholder 4"/>
          <p:cNvSpPr>
            <a:spLocks noGrp="1"/>
          </p:cNvSpPr>
          <p:nvPr>
            <p:ph type="sldNum" sz="quarter" idx="12"/>
          </p:nvPr>
        </p:nvSpPr>
        <p:spPr/>
        <p:txBody>
          <a:bodyPr/>
          <a:lstStyle/>
          <a:p>
            <a:pPr>
              <a:defRPr/>
            </a:pPr>
            <a:fld id="{4DF46461-528B-43E4-AA75-9FB95A72FEDC}" type="slidenum">
              <a:rPr lang="en-US" altLang="en-US" smtClean="0"/>
              <a:pPr>
                <a:defRPr/>
              </a:pPr>
              <a:t>2</a:t>
            </a:fld>
            <a:endParaRPr lang="en-US" altLang="en-US" dirty="0"/>
          </a:p>
        </p:txBody>
      </p:sp>
      <p:sp>
        <p:nvSpPr>
          <p:cNvPr id="6" name="Footer Placeholder 5"/>
          <p:cNvSpPr>
            <a:spLocks noGrp="1"/>
          </p:cNvSpPr>
          <p:nvPr>
            <p:ph type="ftr" sz="quarter" idx="11"/>
          </p:nvPr>
        </p:nvSpPr>
        <p:spPr/>
        <p:txBody>
          <a:bodyPr/>
          <a:lstStyle/>
          <a:p>
            <a:pPr>
              <a:defRPr/>
            </a:pPr>
            <a:r>
              <a:rPr lang="en-US" dirty="0" smtClean="0"/>
              <a:t>Strategic Programs Division</a:t>
            </a:r>
            <a:endParaRPr lang="en-US" dirty="0"/>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pPr eaLnBrk="1" hangingPunct="1">
              <a:defRPr/>
            </a:pPr>
            <a:r>
              <a:rPr lang="en-US" dirty="0" smtClean="0"/>
              <a:t>Point of Contact</a:t>
            </a:r>
          </a:p>
        </p:txBody>
      </p:sp>
      <p:sp>
        <p:nvSpPr>
          <p:cNvPr id="65602" name="Text Box 66"/>
          <p:cNvSpPr txBox="1">
            <a:spLocks noChangeArrowheads="1"/>
          </p:cNvSpPr>
          <p:nvPr/>
        </p:nvSpPr>
        <p:spPr bwMode="auto">
          <a:xfrm>
            <a:off x="533400" y="1828800"/>
            <a:ext cx="8077200" cy="2392363"/>
          </a:xfrm>
          <a:prstGeom prst="rect">
            <a:avLst/>
          </a:prstGeom>
          <a:noFill/>
          <a:ln w="12700">
            <a:noFill/>
            <a:miter lim="800000"/>
            <a:headEnd/>
            <a:tailEnd/>
          </a:ln>
          <a:effectLst/>
        </p:spPr>
        <p:txBody>
          <a:bodyPr>
            <a:spAutoFit/>
          </a:bodyPr>
          <a:lstStyle/>
          <a:p>
            <a:pPr>
              <a:lnSpc>
                <a:spcPct val="80000"/>
              </a:lnSpc>
            </a:pPr>
            <a:r>
              <a:rPr lang="en-US" dirty="0">
                <a:latin typeface="Arial Narrow" pitchFamily="34" charset="0"/>
              </a:rPr>
              <a:t>If you have any questions on how to use the </a:t>
            </a:r>
            <a:r>
              <a:rPr lang="en-US" dirty="0">
                <a:effectLst>
                  <a:outerShdw blurRad="38100" dist="38100" dir="2700000" algn="tl">
                    <a:srgbClr val="C0C0C0"/>
                  </a:outerShdw>
                </a:effectLst>
                <a:latin typeface="Arial Narrow" pitchFamily="34" charset="0"/>
              </a:rPr>
              <a:t>Excel spreadsheet contact Jeff Davis at (202) 287-1877 or by e-mail at </a:t>
            </a:r>
            <a:r>
              <a:rPr lang="en-US" dirty="0">
                <a:effectLst>
                  <a:outerShdw blurRad="38100" dist="38100" dir="2700000" algn="tl">
                    <a:srgbClr val="C0C0C0"/>
                  </a:outerShdw>
                </a:effectLst>
                <a:latin typeface="Arial Narrow" pitchFamily="34" charset="0"/>
                <a:hlinkClick r:id="rId2"/>
              </a:rPr>
              <a:t>Jeff.Davis@hq.doe.gov</a:t>
            </a:r>
            <a:endParaRPr lang="en-US" dirty="0">
              <a:effectLst>
                <a:outerShdw blurRad="38100" dist="38100" dir="2700000" algn="tl">
                  <a:srgbClr val="C0C0C0"/>
                </a:outerShdw>
              </a:effectLst>
              <a:latin typeface="Arial Narrow" pitchFamily="34" charset="0"/>
            </a:endParaRPr>
          </a:p>
          <a:p>
            <a:pPr>
              <a:lnSpc>
                <a:spcPct val="80000"/>
              </a:lnSpc>
            </a:pPr>
            <a:endParaRPr lang="en-US" u="sng" dirty="0">
              <a:solidFill>
                <a:srgbClr val="0066FF"/>
              </a:solidFill>
              <a:effectLst>
                <a:outerShdw blurRad="38100" dist="38100" dir="2700000" algn="tl">
                  <a:srgbClr val="C0C0C0"/>
                </a:outerShdw>
              </a:effectLst>
              <a:latin typeface="Arial Narrow" pitchFamily="34" charset="0"/>
            </a:endParaRPr>
          </a:p>
          <a:p>
            <a:pPr>
              <a:lnSpc>
                <a:spcPct val="80000"/>
              </a:lnSpc>
            </a:pPr>
            <a:r>
              <a:rPr lang="en-US" dirty="0">
                <a:latin typeface="Arial Narrow" pitchFamily="34" charset="0"/>
              </a:rPr>
              <a:t>After you have entered and verified your data please submit to:</a:t>
            </a:r>
          </a:p>
          <a:p>
            <a:pPr>
              <a:lnSpc>
                <a:spcPct val="80000"/>
              </a:lnSpc>
            </a:pPr>
            <a:r>
              <a:rPr lang="en-US" dirty="0">
                <a:effectLst>
                  <a:outerShdw blurRad="38100" dist="38100" dir="2700000" algn="tl">
                    <a:srgbClr val="C0C0C0"/>
                  </a:outerShdw>
                </a:effectLst>
                <a:latin typeface="Arial Narrow" pitchFamily="34" charset="0"/>
              </a:rPr>
              <a:t>Jeff Davis, </a:t>
            </a:r>
            <a:r>
              <a:rPr lang="en-US" dirty="0">
                <a:effectLst>
                  <a:outerShdw blurRad="38100" dist="38100" dir="2700000" algn="tl">
                    <a:srgbClr val="C0C0C0"/>
                  </a:outerShdw>
                </a:effectLst>
                <a:latin typeface="Arial Narrow" pitchFamily="34" charset="0"/>
                <a:hlinkClick r:id="rId2"/>
              </a:rPr>
              <a:t>Jeff.Davis@hq.doe.gov</a:t>
            </a:r>
            <a:r>
              <a:rPr lang="en-US" dirty="0">
                <a:effectLst>
                  <a:outerShdw blurRad="38100" dist="38100" dir="2700000" algn="tl">
                    <a:srgbClr val="C0C0C0"/>
                  </a:outerShdw>
                </a:effectLst>
                <a:latin typeface="Arial Narrow" pitchFamily="34" charset="0"/>
              </a:rPr>
              <a:t> </a:t>
            </a:r>
          </a:p>
        </p:txBody>
      </p:sp>
      <p:sp>
        <p:nvSpPr>
          <p:cNvPr id="5" name="Slide Number Placeholder 4"/>
          <p:cNvSpPr>
            <a:spLocks noGrp="1"/>
          </p:cNvSpPr>
          <p:nvPr>
            <p:ph type="sldNum" sz="quarter" idx="12"/>
          </p:nvPr>
        </p:nvSpPr>
        <p:spPr/>
        <p:txBody>
          <a:bodyPr/>
          <a:lstStyle/>
          <a:p>
            <a:pPr>
              <a:defRPr/>
            </a:pPr>
            <a:fld id="{4DF46461-528B-43E4-AA75-9FB95A72FEDC}" type="slidenum">
              <a:rPr lang="en-US" altLang="en-US" smtClean="0"/>
              <a:pPr>
                <a:defRPr/>
              </a:pPr>
              <a:t>20</a:t>
            </a:fld>
            <a:endParaRPr lang="en-US" altLang="en-US" dirty="0"/>
          </a:p>
        </p:txBody>
      </p:sp>
      <p:sp>
        <p:nvSpPr>
          <p:cNvPr id="6" name="Footer Placeholder 5"/>
          <p:cNvSpPr>
            <a:spLocks noGrp="1"/>
          </p:cNvSpPr>
          <p:nvPr>
            <p:ph type="ftr" sz="quarter" idx="11"/>
          </p:nvPr>
        </p:nvSpPr>
        <p:spPr/>
        <p:txBody>
          <a:bodyPr/>
          <a:lstStyle/>
          <a:p>
            <a:pPr>
              <a:defRPr/>
            </a:pPr>
            <a:r>
              <a:rPr lang="en-US" dirty="0" smtClean="0"/>
              <a:t>Strategic Programs Division</a:t>
            </a:r>
            <a:endParaRPr lang="en-US" dirty="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Defining Functions as IG or Commercial</a:t>
            </a:r>
          </a:p>
        </p:txBody>
      </p:sp>
      <p:sp>
        <p:nvSpPr>
          <p:cNvPr id="3" name="Content Placeholder 2"/>
          <p:cNvSpPr>
            <a:spLocks noGrp="1"/>
          </p:cNvSpPr>
          <p:nvPr>
            <p:ph idx="1"/>
          </p:nvPr>
        </p:nvSpPr>
        <p:spPr>
          <a:xfrm>
            <a:off x="304800" y="1600200"/>
            <a:ext cx="8610600" cy="4724400"/>
          </a:xfrm>
        </p:spPr>
        <p:txBody>
          <a:bodyPr/>
          <a:lstStyle/>
          <a:p>
            <a:pPr eaLnBrk="1" hangingPunct="1"/>
            <a:r>
              <a:rPr lang="en-US" sz="2800" dirty="0" smtClean="0"/>
              <a:t>Coding functions as IG or commercial requires substantial discretion.  The goal of this training is to encourage a </a:t>
            </a:r>
            <a:r>
              <a:rPr lang="en-US" sz="2800" dirty="0" smtClean="0"/>
              <a:t>consistent </a:t>
            </a:r>
            <a:r>
              <a:rPr lang="en-US" sz="2800" dirty="0" smtClean="0"/>
              <a:t>coding methodology throughout DOE by providing examples of IG and commercial </a:t>
            </a:r>
            <a:r>
              <a:rPr lang="en-US" sz="2800" dirty="0" smtClean="0"/>
              <a:t>activities</a:t>
            </a:r>
          </a:p>
          <a:p>
            <a:pPr eaLnBrk="1" hangingPunct="1"/>
            <a:endParaRPr lang="en-US" sz="2800" dirty="0" smtClean="0"/>
          </a:p>
          <a:p>
            <a:r>
              <a:rPr lang="en-US" sz="2800" dirty="0" smtClean="0"/>
              <a:t>The Office of Federal Procurement Policy (OFPP) has recently issued </a:t>
            </a:r>
            <a:r>
              <a:rPr lang="en-US" sz="2800" dirty="0" smtClean="0"/>
              <a:t>OFPP </a:t>
            </a:r>
            <a:r>
              <a:rPr lang="en-US" sz="2800" dirty="0" smtClean="0"/>
              <a:t>Letter 11-01, Performance of Inherently Governmental and Critical </a:t>
            </a:r>
            <a:r>
              <a:rPr lang="en-US" sz="2800" dirty="0" smtClean="0"/>
              <a:t>Functions.</a:t>
            </a:r>
          </a:p>
          <a:p>
            <a:pPr>
              <a:buNone/>
            </a:pPr>
            <a:endParaRPr lang="en-US" sz="2400" dirty="0" smtClean="0"/>
          </a:p>
        </p:txBody>
      </p:sp>
      <p:sp>
        <p:nvSpPr>
          <p:cNvPr id="5" name="Slide Number Placeholder 4"/>
          <p:cNvSpPr>
            <a:spLocks noGrp="1"/>
          </p:cNvSpPr>
          <p:nvPr>
            <p:ph type="sldNum" sz="quarter" idx="12"/>
          </p:nvPr>
        </p:nvSpPr>
        <p:spPr/>
        <p:txBody>
          <a:bodyPr/>
          <a:lstStyle/>
          <a:p>
            <a:pPr>
              <a:defRPr/>
            </a:pPr>
            <a:fld id="{4DF46461-528B-43E4-AA75-9FB95A72FEDC}" type="slidenum">
              <a:rPr lang="en-US" altLang="en-US" smtClean="0"/>
              <a:pPr>
                <a:defRPr/>
              </a:pPr>
              <a:t>3</a:t>
            </a:fld>
            <a:endParaRPr lang="en-US" altLang="en-US" dirty="0"/>
          </a:p>
        </p:txBody>
      </p:sp>
      <p:sp>
        <p:nvSpPr>
          <p:cNvPr id="6" name="Footer Placeholder 5"/>
          <p:cNvSpPr>
            <a:spLocks noGrp="1"/>
          </p:cNvSpPr>
          <p:nvPr>
            <p:ph type="ftr" sz="quarter" idx="11"/>
          </p:nvPr>
        </p:nvSpPr>
        <p:spPr/>
        <p:txBody>
          <a:bodyPr/>
          <a:lstStyle/>
          <a:p>
            <a:pPr>
              <a:defRPr/>
            </a:pPr>
            <a:r>
              <a:rPr lang="en-US" dirty="0" smtClean="0"/>
              <a:t>Strategic Programs Division</a:t>
            </a:r>
            <a:endParaRPr lang="en-US" dirty="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Formal Definition of IG</a:t>
            </a:r>
          </a:p>
        </p:txBody>
      </p:sp>
      <p:sp>
        <p:nvSpPr>
          <p:cNvPr id="3" name="Content Placeholder 2"/>
          <p:cNvSpPr>
            <a:spLocks noGrp="1"/>
          </p:cNvSpPr>
          <p:nvPr>
            <p:ph idx="1"/>
          </p:nvPr>
        </p:nvSpPr>
        <p:spPr/>
        <p:txBody>
          <a:bodyPr/>
          <a:lstStyle/>
          <a:p>
            <a:pPr>
              <a:buNone/>
            </a:pPr>
            <a:r>
              <a:rPr lang="en-US" dirty="0" smtClean="0"/>
              <a:t>‘‘Inherently governmental function</a:t>
            </a:r>
            <a:r>
              <a:rPr lang="en-US" dirty="0" smtClean="0"/>
              <a:t>,’’ as </a:t>
            </a:r>
            <a:r>
              <a:rPr lang="en-US" dirty="0" smtClean="0"/>
              <a:t>defined in section 5 of the </a:t>
            </a:r>
            <a:r>
              <a:rPr lang="en-US" dirty="0" smtClean="0"/>
              <a:t>Federal Activities </a:t>
            </a:r>
            <a:r>
              <a:rPr lang="en-US" dirty="0" smtClean="0"/>
              <a:t>Inventory Reform Act, </a:t>
            </a:r>
            <a:r>
              <a:rPr lang="en-US" dirty="0" smtClean="0"/>
              <a:t>Public Law </a:t>
            </a:r>
            <a:r>
              <a:rPr lang="en-US" dirty="0" smtClean="0"/>
              <a:t>105–270, means a function that </a:t>
            </a:r>
            <a:r>
              <a:rPr lang="en-US" dirty="0" smtClean="0"/>
              <a:t>is so </a:t>
            </a:r>
            <a:r>
              <a:rPr lang="en-US" dirty="0" smtClean="0"/>
              <a:t>intimately related to the </a:t>
            </a:r>
            <a:r>
              <a:rPr lang="en-US" dirty="0" smtClean="0"/>
              <a:t>public interest </a:t>
            </a:r>
            <a:r>
              <a:rPr lang="en-US" dirty="0" smtClean="0"/>
              <a:t>as to require </a:t>
            </a:r>
            <a:r>
              <a:rPr lang="en-US" dirty="0" smtClean="0"/>
              <a:t>performance by Federal </a:t>
            </a:r>
            <a:r>
              <a:rPr lang="en-US" dirty="0" smtClean="0"/>
              <a:t>Government employees.</a:t>
            </a:r>
            <a:endParaRPr lang="en-US" sz="2400" i="1" dirty="0" smtClean="0">
              <a:latin typeface="Arial Narrow" pitchFamily="34" charset="0"/>
            </a:endParaRPr>
          </a:p>
        </p:txBody>
      </p:sp>
      <p:sp>
        <p:nvSpPr>
          <p:cNvPr id="5" name="Slide Number Placeholder 4"/>
          <p:cNvSpPr>
            <a:spLocks noGrp="1"/>
          </p:cNvSpPr>
          <p:nvPr>
            <p:ph type="sldNum" sz="quarter" idx="12"/>
          </p:nvPr>
        </p:nvSpPr>
        <p:spPr/>
        <p:txBody>
          <a:bodyPr/>
          <a:lstStyle/>
          <a:p>
            <a:pPr>
              <a:defRPr/>
            </a:pPr>
            <a:fld id="{4DF46461-528B-43E4-AA75-9FB95A72FEDC}" type="slidenum">
              <a:rPr lang="en-US" altLang="en-US" smtClean="0"/>
              <a:pPr>
                <a:defRPr/>
              </a:pPr>
              <a:t>4</a:t>
            </a:fld>
            <a:endParaRPr lang="en-US" altLang="en-US" dirty="0"/>
          </a:p>
        </p:txBody>
      </p:sp>
      <p:sp>
        <p:nvSpPr>
          <p:cNvPr id="6" name="Footer Placeholder 5"/>
          <p:cNvSpPr>
            <a:spLocks noGrp="1"/>
          </p:cNvSpPr>
          <p:nvPr>
            <p:ph type="ftr" sz="quarter" idx="11"/>
          </p:nvPr>
        </p:nvSpPr>
        <p:spPr/>
        <p:txBody>
          <a:bodyPr/>
          <a:lstStyle/>
          <a:p>
            <a:pPr>
              <a:defRPr/>
            </a:pPr>
            <a:r>
              <a:rPr lang="en-US" dirty="0" smtClean="0"/>
              <a:t>Strategic Programs Division</a:t>
            </a:r>
            <a:endParaRPr lang="en-US" dirty="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latin typeface="+mn-lt"/>
              </a:rPr>
              <a:t>Tests for </a:t>
            </a:r>
            <a:r>
              <a:rPr lang="en-US" sz="2800" dirty="0" smtClean="0">
                <a:latin typeface="+mn-lt"/>
              </a:rPr>
              <a:t>Identifying IG Functions</a:t>
            </a:r>
            <a:endParaRPr lang="en-US" dirty="0" smtClean="0"/>
          </a:p>
        </p:txBody>
      </p:sp>
      <p:sp>
        <p:nvSpPr>
          <p:cNvPr id="3" name="Content Placeholder 2"/>
          <p:cNvSpPr>
            <a:spLocks noGrp="1"/>
          </p:cNvSpPr>
          <p:nvPr>
            <p:ph idx="1"/>
          </p:nvPr>
        </p:nvSpPr>
        <p:spPr>
          <a:xfrm>
            <a:off x="228600" y="1676400"/>
            <a:ext cx="8763000" cy="4419600"/>
          </a:xfrm>
        </p:spPr>
        <p:txBody>
          <a:bodyPr/>
          <a:lstStyle/>
          <a:p>
            <a:pPr marL="457200" indent="-457200">
              <a:buClr>
                <a:schemeClr val="accent2">
                  <a:lumMod val="75000"/>
                </a:schemeClr>
              </a:buClr>
              <a:buFont typeface="+mj-lt"/>
              <a:buAutoNum type="arabicPeriod"/>
            </a:pPr>
            <a:r>
              <a:rPr lang="en-US" sz="2800" dirty="0" smtClean="0"/>
              <a:t>The nature of the function.  Examples include:</a:t>
            </a:r>
          </a:p>
          <a:p>
            <a:pPr lvl="1"/>
            <a:r>
              <a:rPr lang="en-US" sz="2400" dirty="0" smtClean="0"/>
              <a:t>Officially </a:t>
            </a:r>
            <a:r>
              <a:rPr lang="en-US" sz="2400" dirty="0" smtClean="0"/>
              <a:t>representing the United </a:t>
            </a:r>
            <a:r>
              <a:rPr lang="en-US" sz="2400" dirty="0" smtClean="0"/>
              <a:t>States in </a:t>
            </a:r>
            <a:r>
              <a:rPr lang="en-US" sz="2400" dirty="0" smtClean="0"/>
              <a:t>an inter-governmental forum or </a:t>
            </a:r>
            <a:r>
              <a:rPr lang="en-US" sz="2400" dirty="0" smtClean="0"/>
              <a:t>body</a:t>
            </a:r>
            <a:endParaRPr lang="en-US" sz="2400" dirty="0" smtClean="0"/>
          </a:p>
          <a:p>
            <a:pPr lvl="1"/>
            <a:r>
              <a:rPr lang="en-US" sz="2400" dirty="0" smtClean="0"/>
              <a:t>Arresting </a:t>
            </a:r>
            <a:r>
              <a:rPr lang="en-US" sz="2400" dirty="0" smtClean="0"/>
              <a:t>a </a:t>
            </a:r>
            <a:r>
              <a:rPr lang="en-US" sz="2400" dirty="0" smtClean="0"/>
              <a:t>person</a:t>
            </a:r>
          </a:p>
          <a:p>
            <a:pPr lvl="1"/>
            <a:r>
              <a:rPr lang="en-US" sz="2400" dirty="0" smtClean="0"/>
              <a:t>Sentencing a person </a:t>
            </a:r>
            <a:r>
              <a:rPr lang="en-US" sz="2400" dirty="0" smtClean="0"/>
              <a:t>convicted of a crime to </a:t>
            </a:r>
            <a:r>
              <a:rPr lang="en-US" sz="2400" dirty="0" smtClean="0"/>
              <a:t>prison</a:t>
            </a:r>
            <a:endParaRPr lang="en-US" sz="2400" dirty="0" smtClean="0"/>
          </a:p>
          <a:p>
            <a:pPr marL="457200" indent="-457200">
              <a:buClr>
                <a:schemeClr val="accent2">
                  <a:lumMod val="75000"/>
                </a:schemeClr>
              </a:buClr>
              <a:buFont typeface="+mj-lt"/>
              <a:buAutoNum type="arabicPeriod"/>
            </a:pPr>
            <a:r>
              <a:rPr lang="en-US" sz="2800" dirty="0" smtClean="0"/>
              <a:t>The exercise of </a:t>
            </a:r>
            <a:r>
              <a:rPr lang="en-US" sz="2800" dirty="0" smtClean="0"/>
              <a:t>discretion.  Examples include:</a:t>
            </a:r>
          </a:p>
          <a:p>
            <a:pPr lvl="1"/>
            <a:r>
              <a:rPr lang="en-US" sz="2400" dirty="0" smtClean="0"/>
              <a:t>Commits </a:t>
            </a:r>
            <a:r>
              <a:rPr lang="en-US" sz="2400" dirty="0" smtClean="0"/>
              <a:t>the government to a course of action where two or more alternative courses of action </a:t>
            </a:r>
            <a:r>
              <a:rPr lang="en-US" sz="2400" dirty="0" smtClean="0"/>
              <a:t>exist</a:t>
            </a:r>
          </a:p>
          <a:p>
            <a:pPr lvl="1"/>
            <a:r>
              <a:rPr lang="en-US" sz="2400" dirty="0" smtClean="0"/>
              <a:t>decision making is not already </a:t>
            </a:r>
            <a:r>
              <a:rPr lang="en-US" sz="2400" dirty="0" smtClean="0"/>
              <a:t>limited or </a:t>
            </a:r>
            <a:r>
              <a:rPr lang="en-US" sz="2400" dirty="0" smtClean="0"/>
              <a:t>guided by existing policies</a:t>
            </a:r>
            <a:r>
              <a:rPr lang="en-US" sz="2400" dirty="0" smtClean="0"/>
              <a:t>, procedures</a:t>
            </a:r>
            <a:r>
              <a:rPr lang="en-US" sz="2400" dirty="0" smtClean="0"/>
              <a:t>, directions, orders, and </a:t>
            </a:r>
            <a:r>
              <a:rPr lang="en-US" sz="2400" dirty="0" smtClean="0"/>
              <a:t>other guidance</a:t>
            </a:r>
            <a:endParaRPr lang="en-US" sz="2400" dirty="0" smtClean="0"/>
          </a:p>
        </p:txBody>
      </p:sp>
      <p:sp>
        <p:nvSpPr>
          <p:cNvPr id="5" name="Slide Number Placeholder 4"/>
          <p:cNvSpPr>
            <a:spLocks noGrp="1"/>
          </p:cNvSpPr>
          <p:nvPr>
            <p:ph type="sldNum" sz="quarter" idx="12"/>
          </p:nvPr>
        </p:nvSpPr>
        <p:spPr/>
        <p:txBody>
          <a:bodyPr/>
          <a:lstStyle/>
          <a:p>
            <a:pPr>
              <a:defRPr/>
            </a:pPr>
            <a:fld id="{4DF46461-528B-43E4-AA75-9FB95A72FEDC}" type="slidenum">
              <a:rPr lang="en-US" altLang="en-US" smtClean="0"/>
              <a:pPr>
                <a:defRPr/>
              </a:pPr>
              <a:t>5</a:t>
            </a:fld>
            <a:endParaRPr lang="en-US" altLang="en-US" dirty="0"/>
          </a:p>
        </p:txBody>
      </p:sp>
      <p:sp>
        <p:nvSpPr>
          <p:cNvPr id="6" name="Footer Placeholder 5"/>
          <p:cNvSpPr>
            <a:spLocks noGrp="1"/>
          </p:cNvSpPr>
          <p:nvPr>
            <p:ph type="ftr" sz="quarter" idx="11"/>
          </p:nvPr>
        </p:nvSpPr>
        <p:spPr/>
        <p:txBody>
          <a:bodyPr/>
          <a:lstStyle/>
          <a:p>
            <a:pPr>
              <a:defRPr/>
            </a:pPr>
            <a:r>
              <a:rPr lang="en-US" dirty="0" smtClean="0"/>
              <a:t>Strategic Programs Division</a:t>
            </a:r>
            <a:endParaRPr lang="en-US" dirty="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r>
              <a:rPr lang="en-US" dirty="0" smtClean="0"/>
              <a:t>Inherently Governmental – </a:t>
            </a:r>
            <a:br>
              <a:rPr lang="en-US" dirty="0" smtClean="0"/>
            </a:br>
            <a:r>
              <a:rPr lang="en-US" dirty="0" smtClean="0"/>
              <a:t>Human Resource Examples</a:t>
            </a:r>
          </a:p>
        </p:txBody>
      </p:sp>
      <p:sp>
        <p:nvSpPr>
          <p:cNvPr id="3" name="Content Placeholder 2"/>
          <p:cNvSpPr>
            <a:spLocks noGrp="1"/>
          </p:cNvSpPr>
          <p:nvPr>
            <p:ph idx="1"/>
          </p:nvPr>
        </p:nvSpPr>
        <p:spPr>
          <a:xfrm>
            <a:off x="152400" y="1600200"/>
            <a:ext cx="8839200" cy="4572000"/>
          </a:xfrm>
        </p:spPr>
        <p:txBody>
          <a:bodyPr/>
          <a:lstStyle/>
          <a:p>
            <a:pPr eaLnBrk="1" hangingPunct="1"/>
            <a:r>
              <a:rPr lang="en-US" sz="2400" dirty="0" smtClean="0"/>
              <a:t>Human Resources Activities:</a:t>
            </a:r>
          </a:p>
          <a:p>
            <a:pPr lvl="1"/>
            <a:r>
              <a:rPr lang="en-US" sz="1800" dirty="0" smtClean="0"/>
              <a:t>Selection, or non-selection, of individuals for federal employment</a:t>
            </a:r>
          </a:p>
          <a:p>
            <a:pPr lvl="1"/>
            <a:r>
              <a:rPr lang="en-US" sz="1800" dirty="0" smtClean="0"/>
              <a:t>Approval of position descriptions/performance standards for federal employees</a:t>
            </a:r>
          </a:p>
          <a:p>
            <a:pPr lvl="1"/>
            <a:r>
              <a:rPr lang="en-US" sz="1800" dirty="0" smtClean="0"/>
              <a:t>Directing and controlling federal employees</a:t>
            </a:r>
          </a:p>
          <a:p>
            <a:pPr eaLnBrk="1" hangingPunct="1"/>
            <a:r>
              <a:rPr lang="en-US" sz="2400" dirty="0" smtClean="0"/>
              <a:t>Example positions:</a:t>
            </a:r>
          </a:p>
          <a:p>
            <a:pPr lvl="1"/>
            <a:r>
              <a:rPr lang="en-US" sz="1800" dirty="0" smtClean="0"/>
              <a:t>Supervisory positions, because they exercise discretion in applying government authority and have authority to select individuals for employment, and control and direct federal employees</a:t>
            </a:r>
          </a:p>
          <a:p>
            <a:pPr lvl="1"/>
            <a:r>
              <a:rPr lang="en-US" sz="1800" dirty="0" smtClean="0"/>
              <a:t>Positions involving providing labor relations services because of the discretion they may exercise in negotiating contracts and in representing the agency in third party litigation</a:t>
            </a:r>
          </a:p>
          <a:p>
            <a:pPr lvl="1"/>
            <a:r>
              <a:rPr lang="en-US" sz="1800" dirty="0" smtClean="0"/>
              <a:t>Positions that include the authority to certify appointments, providing the “Oath of Allegiance to the United States” for newly hired employees, and classifying positions</a:t>
            </a:r>
          </a:p>
        </p:txBody>
      </p:sp>
      <p:sp>
        <p:nvSpPr>
          <p:cNvPr id="5" name="Slide Number Placeholder 4"/>
          <p:cNvSpPr>
            <a:spLocks noGrp="1"/>
          </p:cNvSpPr>
          <p:nvPr>
            <p:ph type="sldNum" sz="quarter" idx="12"/>
          </p:nvPr>
        </p:nvSpPr>
        <p:spPr/>
        <p:txBody>
          <a:bodyPr/>
          <a:lstStyle/>
          <a:p>
            <a:pPr>
              <a:defRPr/>
            </a:pPr>
            <a:fld id="{4DF46461-528B-43E4-AA75-9FB95A72FEDC}" type="slidenum">
              <a:rPr lang="en-US" altLang="en-US" smtClean="0"/>
              <a:pPr>
                <a:defRPr/>
              </a:pPr>
              <a:t>6</a:t>
            </a:fld>
            <a:endParaRPr lang="en-US" altLang="en-US" dirty="0"/>
          </a:p>
        </p:txBody>
      </p:sp>
      <p:sp>
        <p:nvSpPr>
          <p:cNvPr id="6" name="Footer Placeholder 5"/>
          <p:cNvSpPr>
            <a:spLocks noGrp="1"/>
          </p:cNvSpPr>
          <p:nvPr>
            <p:ph type="ftr" sz="quarter" idx="11"/>
          </p:nvPr>
        </p:nvSpPr>
        <p:spPr/>
        <p:txBody>
          <a:bodyPr/>
          <a:lstStyle/>
          <a:p>
            <a:pPr>
              <a:defRPr/>
            </a:pPr>
            <a:r>
              <a:rPr lang="en-US" dirty="0" smtClean="0"/>
              <a:t>Strategic Programs Division</a:t>
            </a:r>
            <a:endParaRPr lang="en-US" dirty="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r>
              <a:rPr lang="en-US" dirty="0" smtClean="0"/>
              <a:t>Inherently Governmental – </a:t>
            </a:r>
            <a:br>
              <a:rPr lang="en-US" dirty="0" smtClean="0"/>
            </a:br>
            <a:r>
              <a:rPr lang="en-US" dirty="0" smtClean="0"/>
              <a:t>Budget Examples</a:t>
            </a:r>
          </a:p>
        </p:txBody>
      </p:sp>
      <p:sp>
        <p:nvSpPr>
          <p:cNvPr id="3" name="Content Placeholder 2"/>
          <p:cNvSpPr>
            <a:spLocks noGrp="1"/>
          </p:cNvSpPr>
          <p:nvPr>
            <p:ph idx="1"/>
          </p:nvPr>
        </p:nvSpPr>
        <p:spPr/>
        <p:txBody>
          <a:bodyPr/>
          <a:lstStyle/>
          <a:p>
            <a:pPr eaLnBrk="1" hangingPunct="1"/>
            <a:r>
              <a:rPr lang="en-US" sz="2400" dirty="0" smtClean="0"/>
              <a:t>Budget Activities:</a:t>
            </a:r>
          </a:p>
          <a:p>
            <a:pPr lvl="1"/>
            <a:r>
              <a:rPr lang="en-US" sz="2000" dirty="0" smtClean="0"/>
              <a:t>Exerting ultimate control over the acquisition, use, or disposition of the property, real or personal, tangible or intangible, of the United States, including the collection, control, or disbursement of appropriated and other federal funds</a:t>
            </a:r>
          </a:p>
          <a:p>
            <a:pPr lvl="1"/>
            <a:r>
              <a:rPr lang="en-US" sz="2000" dirty="0" smtClean="0"/>
              <a:t>Determining federal program priorities or budget requests</a:t>
            </a:r>
          </a:p>
          <a:p>
            <a:pPr lvl="1"/>
            <a:r>
              <a:rPr lang="en-US" sz="2000" dirty="0" smtClean="0"/>
              <a:t>Determining budget policy, guidance, and strategy</a:t>
            </a:r>
          </a:p>
        </p:txBody>
      </p:sp>
      <p:sp>
        <p:nvSpPr>
          <p:cNvPr id="5" name="Slide Number Placeholder 4"/>
          <p:cNvSpPr>
            <a:spLocks noGrp="1"/>
          </p:cNvSpPr>
          <p:nvPr>
            <p:ph type="sldNum" sz="quarter" idx="12"/>
          </p:nvPr>
        </p:nvSpPr>
        <p:spPr/>
        <p:txBody>
          <a:bodyPr/>
          <a:lstStyle/>
          <a:p>
            <a:pPr>
              <a:defRPr/>
            </a:pPr>
            <a:fld id="{4DF46461-528B-43E4-AA75-9FB95A72FEDC}" type="slidenum">
              <a:rPr lang="en-US" altLang="en-US" smtClean="0"/>
              <a:pPr>
                <a:defRPr/>
              </a:pPr>
              <a:t>7</a:t>
            </a:fld>
            <a:endParaRPr lang="en-US" altLang="en-US" dirty="0"/>
          </a:p>
        </p:txBody>
      </p:sp>
      <p:sp>
        <p:nvSpPr>
          <p:cNvPr id="6" name="Footer Placeholder 5"/>
          <p:cNvSpPr>
            <a:spLocks noGrp="1"/>
          </p:cNvSpPr>
          <p:nvPr>
            <p:ph type="ftr" sz="quarter" idx="11"/>
          </p:nvPr>
        </p:nvSpPr>
        <p:spPr/>
        <p:txBody>
          <a:bodyPr/>
          <a:lstStyle/>
          <a:p>
            <a:pPr>
              <a:defRPr/>
            </a:pPr>
            <a:r>
              <a:rPr lang="en-US" dirty="0" smtClean="0"/>
              <a:t>Strategic Programs Division</a:t>
            </a:r>
            <a:endParaRPr lang="en-US" dirty="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r>
              <a:rPr lang="en-US" dirty="0" smtClean="0"/>
              <a:t>Inherently Governmental – Administrative Examples</a:t>
            </a:r>
          </a:p>
        </p:txBody>
      </p:sp>
      <p:sp>
        <p:nvSpPr>
          <p:cNvPr id="3" name="Content Placeholder 2"/>
          <p:cNvSpPr>
            <a:spLocks noGrp="1"/>
          </p:cNvSpPr>
          <p:nvPr>
            <p:ph idx="1"/>
          </p:nvPr>
        </p:nvSpPr>
        <p:spPr>
          <a:xfrm>
            <a:off x="152400" y="1676400"/>
            <a:ext cx="8763000" cy="4572000"/>
          </a:xfrm>
        </p:spPr>
        <p:txBody>
          <a:bodyPr/>
          <a:lstStyle/>
          <a:p>
            <a:pPr eaLnBrk="1" hangingPunct="1"/>
            <a:r>
              <a:rPr lang="en-US" sz="2400" dirty="0" smtClean="0"/>
              <a:t>Administrative Activities:</a:t>
            </a:r>
          </a:p>
          <a:p>
            <a:pPr lvl="1" eaLnBrk="1" hangingPunct="1"/>
            <a:r>
              <a:rPr lang="en-US" sz="1800" dirty="0" smtClean="0"/>
              <a:t>Determining what government property is to be disposed of and on what terms</a:t>
            </a:r>
          </a:p>
          <a:p>
            <a:pPr lvl="1" eaLnBrk="1" hangingPunct="1"/>
            <a:r>
              <a:rPr lang="en-US" sz="1800" dirty="0" smtClean="0"/>
              <a:t>Determining what supplies or services are to be </a:t>
            </a:r>
            <a:r>
              <a:rPr lang="en-US" sz="1800" dirty="0" smtClean="0"/>
              <a:t>acquired</a:t>
            </a:r>
            <a:endParaRPr lang="en-US" sz="1800" dirty="0" smtClean="0">
              <a:effectLst/>
            </a:endParaRPr>
          </a:p>
          <a:p>
            <a:pPr lvl="1" eaLnBrk="1" hangingPunct="1"/>
            <a:r>
              <a:rPr lang="en-US" sz="1800" dirty="0" smtClean="0">
                <a:effectLst/>
              </a:rPr>
              <a:t>Participating as a voting member on source selection boards</a:t>
            </a:r>
          </a:p>
          <a:p>
            <a:pPr lvl="1" eaLnBrk="1" hangingPunct="1"/>
            <a:r>
              <a:rPr lang="en-US" sz="1800" dirty="0" smtClean="0">
                <a:effectLst/>
              </a:rPr>
              <a:t>Approval of any contractual documents</a:t>
            </a:r>
          </a:p>
          <a:p>
            <a:pPr lvl="1" eaLnBrk="1" hangingPunct="1"/>
            <a:r>
              <a:rPr lang="en-US" sz="1800" dirty="0" smtClean="0">
                <a:effectLst/>
              </a:rPr>
              <a:t>Approving agency responses to Freedom of Information Act requests</a:t>
            </a:r>
          </a:p>
          <a:p>
            <a:pPr lvl="1" eaLnBrk="1" hangingPunct="1"/>
            <a:r>
              <a:rPr lang="en-US" sz="1800" dirty="0" smtClean="0">
                <a:effectLst/>
              </a:rPr>
              <a:t>Approving federal licensing actions and inspections</a:t>
            </a:r>
          </a:p>
          <a:p>
            <a:pPr lvl="1" eaLnBrk="1" hangingPunct="1"/>
            <a:r>
              <a:rPr lang="en-US" sz="1800" dirty="0" smtClean="0">
                <a:effectLst/>
                <a:cs typeface="Times New Roman" pitchFamily="18" charset="0"/>
              </a:rPr>
              <a:t>Conducting administrative hearings to determine the eligibility of any person for a security clearance</a:t>
            </a:r>
            <a:endParaRPr lang="en-US" sz="1800" dirty="0" smtClean="0">
              <a:effectLst/>
            </a:endParaRPr>
          </a:p>
          <a:p>
            <a:pPr eaLnBrk="1" hangingPunct="1"/>
            <a:r>
              <a:rPr lang="en-US" sz="2400" dirty="0" smtClean="0">
                <a:effectLst/>
              </a:rPr>
              <a:t>Example Positions:</a:t>
            </a:r>
          </a:p>
          <a:p>
            <a:pPr lvl="1" eaLnBrk="1" hangingPunct="1"/>
            <a:r>
              <a:rPr lang="en-US" sz="1800" dirty="0" smtClean="0">
                <a:effectLst/>
                <a:cs typeface="Times New Roman" pitchFamily="18" charset="0"/>
              </a:rPr>
              <a:t>Procuring contracting officers holding a contracting warrant</a:t>
            </a:r>
            <a:endParaRPr lang="en-US" sz="1800" dirty="0" smtClean="0">
              <a:effectLst/>
            </a:endParaRPr>
          </a:p>
          <a:p>
            <a:pPr lvl="1" eaLnBrk="1" hangingPunct="1"/>
            <a:r>
              <a:rPr lang="en-US" sz="1800" dirty="0" smtClean="0">
                <a:effectLst/>
                <a:cs typeface="Times New Roman" pitchFamily="18" charset="0"/>
              </a:rPr>
              <a:t>Federal property managers responsible for the decision to acquire or dispose of U.S. property</a:t>
            </a:r>
            <a:r>
              <a:rPr lang="en-US" sz="1800" dirty="0" smtClean="0">
                <a:effectLst/>
              </a:rPr>
              <a:t>. </a:t>
            </a:r>
            <a:r>
              <a:rPr lang="en-US" sz="1800" dirty="0" smtClean="0">
                <a:effectLst/>
                <a:cs typeface="Times New Roman" pitchFamily="18" charset="0"/>
              </a:rPr>
              <a:t>This does not include purchase card holders that purchase from a predetermined list of vendors</a:t>
            </a:r>
            <a:endParaRPr lang="en-US" sz="2000" dirty="0" smtClean="0"/>
          </a:p>
        </p:txBody>
      </p:sp>
      <p:sp>
        <p:nvSpPr>
          <p:cNvPr id="5" name="Slide Number Placeholder 4"/>
          <p:cNvSpPr>
            <a:spLocks noGrp="1"/>
          </p:cNvSpPr>
          <p:nvPr>
            <p:ph type="sldNum" sz="quarter" idx="12"/>
          </p:nvPr>
        </p:nvSpPr>
        <p:spPr/>
        <p:txBody>
          <a:bodyPr/>
          <a:lstStyle/>
          <a:p>
            <a:pPr>
              <a:defRPr/>
            </a:pPr>
            <a:fld id="{4DF46461-528B-43E4-AA75-9FB95A72FEDC}" type="slidenum">
              <a:rPr lang="en-US" altLang="en-US" smtClean="0"/>
              <a:pPr>
                <a:defRPr/>
              </a:pPr>
              <a:t>8</a:t>
            </a:fld>
            <a:endParaRPr lang="en-US" altLang="en-US" dirty="0"/>
          </a:p>
        </p:txBody>
      </p:sp>
      <p:sp>
        <p:nvSpPr>
          <p:cNvPr id="6" name="Footer Placeholder 5"/>
          <p:cNvSpPr>
            <a:spLocks noGrp="1"/>
          </p:cNvSpPr>
          <p:nvPr>
            <p:ph type="ftr" sz="quarter" idx="11"/>
          </p:nvPr>
        </p:nvSpPr>
        <p:spPr/>
        <p:txBody>
          <a:bodyPr/>
          <a:lstStyle/>
          <a:p>
            <a:pPr>
              <a:defRPr/>
            </a:pPr>
            <a:r>
              <a:rPr lang="en-US" dirty="0" smtClean="0"/>
              <a:t>Strategic Programs Division</a:t>
            </a:r>
            <a:endParaRPr lang="en-US" dirty="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r>
              <a:rPr lang="en-US" dirty="0" smtClean="0"/>
              <a:t>Inherently Governmental – </a:t>
            </a:r>
            <a:br>
              <a:rPr lang="en-US" dirty="0" smtClean="0"/>
            </a:br>
            <a:r>
              <a:rPr lang="en-US" dirty="0" smtClean="0"/>
              <a:t>Other Examples</a:t>
            </a:r>
          </a:p>
        </p:txBody>
      </p:sp>
      <p:sp>
        <p:nvSpPr>
          <p:cNvPr id="3" name="Content Placeholder 2"/>
          <p:cNvSpPr>
            <a:spLocks noGrp="1"/>
          </p:cNvSpPr>
          <p:nvPr>
            <p:ph idx="1"/>
          </p:nvPr>
        </p:nvSpPr>
        <p:spPr>
          <a:xfrm>
            <a:off x="152400" y="1676400"/>
            <a:ext cx="8839200" cy="4648200"/>
          </a:xfrm>
        </p:spPr>
        <p:txBody>
          <a:bodyPr/>
          <a:lstStyle/>
          <a:p>
            <a:pPr eaLnBrk="1" hangingPunct="1"/>
            <a:r>
              <a:rPr lang="en-US" sz="2400" dirty="0" smtClean="0"/>
              <a:t>Legal Activities:</a:t>
            </a:r>
          </a:p>
          <a:p>
            <a:pPr lvl="1" eaLnBrk="1" hangingPunct="1"/>
            <a:r>
              <a:rPr lang="en-US" sz="2000" dirty="0" smtClean="0"/>
              <a:t>Determining, protecting, and advancing U.S. economic, political, territorial, property, or other interests by civil or criminal judicial proceedings</a:t>
            </a:r>
          </a:p>
          <a:p>
            <a:pPr eaLnBrk="1" hangingPunct="1"/>
            <a:r>
              <a:rPr lang="en-US" sz="2400" dirty="0" smtClean="0">
                <a:cs typeface="Times New Roman" pitchFamily="18" charset="0"/>
              </a:rPr>
              <a:t>Policy Making </a:t>
            </a:r>
            <a:r>
              <a:rPr lang="en-US" sz="2400" dirty="0" smtClean="0"/>
              <a:t>Activities:</a:t>
            </a:r>
            <a:endParaRPr lang="en-US" sz="2400" dirty="0" smtClean="0">
              <a:cs typeface="Times New Roman" pitchFamily="18" charset="0"/>
            </a:endParaRPr>
          </a:p>
          <a:p>
            <a:pPr lvl="1" eaLnBrk="1" hangingPunct="1"/>
            <a:r>
              <a:rPr lang="en-US" sz="2000" dirty="0" smtClean="0">
                <a:cs typeface="Times New Roman" pitchFamily="18" charset="0"/>
              </a:rPr>
              <a:t>The determination of agency policy, such as determining the content and application of regulations, among other things</a:t>
            </a:r>
            <a:endParaRPr lang="en-US" sz="2000" dirty="0" smtClean="0"/>
          </a:p>
          <a:p>
            <a:pPr eaLnBrk="1" hangingPunct="1"/>
            <a:r>
              <a:rPr lang="en-US" sz="2400" dirty="0" smtClean="0">
                <a:cs typeface="Times New Roman" pitchFamily="18" charset="0"/>
              </a:rPr>
              <a:t>Inspections/Investigations:</a:t>
            </a:r>
            <a:r>
              <a:rPr lang="en-US" sz="2000" dirty="0" smtClean="0">
                <a:cs typeface="Times New Roman" pitchFamily="18" charset="0"/>
              </a:rPr>
              <a:t> </a:t>
            </a:r>
          </a:p>
          <a:p>
            <a:pPr lvl="1" eaLnBrk="1" hangingPunct="1"/>
            <a:r>
              <a:rPr lang="en-US" sz="2000" dirty="0" smtClean="0">
                <a:cs typeface="Times New Roman" pitchFamily="18" charset="0"/>
              </a:rPr>
              <a:t>The direct conduct of criminal investigations</a:t>
            </a:r>
          </a:p>
          <a:p>
            <a:pPr lvl="1" eaLnBrk="1" hangingPunct="1"/>
            <a:r>
              <a:rPr lang="en-US" sz="2000" dirty="0" smtClean="0">
                <a:cs typeface="Times New Roman" pitchFamily="18" charset="0"/>
              </a:rPr>
              <a:t>The control of prosecutions and performance of adjudicatory functions (other than those relating to arbitration or other methods of alternative dispute resolution</a:t>
            </a:r>
            <a:r>
              <a:rPr lang="en-US" sz="2000" dirty="0" smtClean="0">
                <a:cs typeface="Times New Roman" pitchFamily="18" charset="0"/>
              </a:rPr>
              <a:t>)</a:t>
            </a:r>
            <a:endParaRPr lang="en-US" sz="2000" dirty="0" smtClean="0"/>
          </a:p>
          <a:p>
            <a:pPr eaLnBrk="1" hangingPunct="1">
              <a:buFontTx/>
              <a:buNone/>
            </a:pPr>
            <a:r>
              <a:rPr lang="en-US" sz="2000" dirty="0" smtClean="0"/>
              <a:t>Note – Such functions/positions are generally at a headquarters level</a:t>
            </a:r>
          </a:p>
        </p:txBody>
      </p:sp>
      <p:sp>
        <p:nvSpPr>
          <p:cNvPr id="5" name="Slide Number Placeholder 4"/>
          <p:cNvSpPr>
            <a:spLocks noGrp="1"/>
          </p:cNvSpPr>
          <p:nvPr>
            <p:ph type="sldNum" sz="quarter" idx="12"/>
          </p:nvPr>
        </p:nvSpPr>
        <p:spPr/>
        <p:txBody>
          <a:bodyPr/>
          <a:lstStyle/>
          <a:p>
            <a:pPr>
              <a:defRPr/>
            </a:pPr>
            <a:fld id="{4DF46461-528B-43E4-AA75-9FB95A72FEDC}" type="slidenum">
              <a:rPr lang="en-US" altLang="en-US" smtClean="0"/>
              <a:pPr>
                <a:defRPr/>
              </a:pPr>
              <a:t>9</a:t>
            </a:fld>
            <a:endParaRPr lang="en-US" altLang="en-US" dirty="0"/>
          </a:p>
        </p:txBody>
      </p:sp>
      <p:sp>
        <p:nvSpPr>
          <p:cNvPr id="6" name="Footer Placeholder 5"/>
          <p:cNvSpPr>
            <a:spLocks noGrp="1"/>
          </p:cNvSpPr>
          <p:nvPr>
            <p:ph type="ftr" sz="quarter" idx="11"/>
          </p:nvPr>
        </p:nvSpPr>
        <p:spPr/>
        <p:txBody>
          <a:bodyPr/>
          <a:lstStyle/>
          <a:p>
            <a:pPr>
              <a:defRPr/>
            </a:pPr>
            <a:r>
              <a:rPr lang="en-US" dirty="0" smtClean="0"/>
              <a:t>Strategic Programs Division</a:t>
            </a:r>
            <a:endParaRPr lang="en-US" dirty="0"/>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1_Strategic Pgms Master">
  <a:themeElements>
    <a:clrScheme name="1_Strategic Pgms Master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FF"/>
      </a:hlink>
      <a:folHlink>
        <a:srgbClr val="B2B2B2"/>
      </a:folHlink>
    </a:clrScheme>
    <a:fontScheme name="1_Strategic Pgms Master">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charset="0"/>
          </a:defRPr>
        </a:defPPr>
      </a:lstStyle>
    </a:lnDef>
  </a:objectDefaults>
  <a:extraClrSchemeLst>
    <a:extraClrScheme>
      <a:clrScheme name="1_Strategic Pgms Master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Strategic Pgms Master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Strategic Pgms Master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Strategic Pgms Master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Strategic Pgms Master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Strategic Pgms Master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Strategic Pgms Master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Strategic Pgms Master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MA-612 Master</Template>
  <TotalTime>77194</TotalTime>
  <Words>1761</Words>
  <Application>Microsoft Office PowerPoint</Application>
  <PresentationFormat>On-screen Show (4:3)</PresentationFormat>
  <Paragraphs>201</Paragraphs>
  <Slides>20</Slides>
  <Notes>1</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1_Strategic Pgms Master</vt:lpstr>
      <vt:lpstr>Slide 1</vt:lpstr>
      <vt:lpstr>Objective</vt:lpstr>
      <vt:lpstr>Defining Functions as IG or Commercial</vt:lpstr>
      <vt:lpstr>Formal Definition of IG</vt:lpstr>
      <vt:lpstr>Tests for Identifying IG Functions</vt:lpstr>
      <vt:lpstr>Inherently Governmental –  Human Resource Examples</vt:lpstr>
      <vt:lpstr>Inherently Governmental –  Budget Examples</vt:lpstr>
      <vt:lpstr>Inherently Governmental – Administrative Examples</vt:lpstr>
      <vt:lpstr>Inherently Governmental –  Other Examples</vt:lpstr>
      <vt:lpstr>Defining Commercial Functions</vt:lpstr>
      <vt:lpstr>Examples of Commercial Functions</vt:lpstr>
      <vt:lpstr>IGCA Tool  WALKTHROUGH</vt:lpstr>
      <vt:lpstr>Open the Spreadsheet</vt:lpstr>
      <vt:lpstr>MAIN Spreadsheet</vt:lpstr>
      <vt:lpstr>MAIN Spreadsheet cont…</vt:lpstr>
      <vt:lpstr>Data Spreadsheet Data Groups</vt:lpstr>
      <vt:lpstr>Data Entry</vt:lpstr>
      <vt:lpstr>Data Entry cont…</vt:lpstr>
      <vt:lpstr>Data Entry cont…</vt:lpstr>
      <vt:lpstr>Point of Contact</vt:lpstr>
    </vt:vector>
  </TitlesOfParts>
  <Manager>Dennis O'Brien, Director</Manager>
  <Company>DOE Office of Competitive Sourcing/A-76</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Department of Energy </dc:title>
  <dc:creator/>
  <cp:lastModifiedBy>davisth</cp:lastModifiedBy>
  <cp:revision>647</cp:revision>
  <cp:lastPrinted>1601-01-01T00:00:00Z</cp:lastPrinted>
  <dcterms:created xsi:type="dcterms:W3CDTF">2002-03-25T23:07:35Z</dcterms:created>
  <dcterms:modified xsi:type="dcterms:W3CDTF">2012-04-09T17:17:30Z</dcterms:modified>
</cp:coreProperties>
</file>