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5"/>
  </p:sldMasterIdLst>
  <p:notesMasterIdLst>
    <p:notesMasterId r:id="rId20"/>
  </p:notesMasterIdLst>
  <p:handoutMasterIdLst>
    <p:handoutMasterId r:id="rId21"/>
  </p:handoutMasterIdLst>
  <p:sldIdLst>
    <p:sldId id="291" r:id="rId6"/>
    <p:sldId id="323" r:id="rId7"/>
    <p:sldId id="313" r:id="rId8"/>
    <p:sldId id="329" r:id="rId9"/>
    <p:sldId id="314" r:id="rId10"/>
    <p:sldId id="332" r:id="rId11"/>
    <p:sldId id="315" r:id="rId12"/>
    <p:sldId id="316" r:id="rId13"/>
    <p:sldId id="317" r:id="rId14"/>
    <p:sldId id="318" r:id="rId15"/>
    <p:sldId id="331" r:id="rId16"/>
    <p:sldId id="327" r:id="rId17"/>
    <p:sldId id="330" r:id="rId18"/>
    <p:sldId id="326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DAF2ED"/>
    <a:srgbClr val="AFD6A6"/>
    <a:srgbClr val="007300"/>
    <a:srgbClr val="B6CBB1"/>
    <a:srgbClr val="A2DAAD"/>
    <a:srgbClr val="ABDEBE"/>
    <a:srgbClr val="C0E6C7"/>
    <a:srgbClr val="004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339" autoAdjust="0"/>
    <p:restoredTop sz="92674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2D05-3390-4386-B9E0-D659BC37E163}" type="doc">
      <dgm:prSet loTypeId="urn:microsoft.com/office/officeart/2005/8/layout/pList2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3BF20B3-6678-49CD-B621-94E4034DE5B7}">
      <dgm:prSet/>
      <dgm:spPr/>
      <dgm:t>
        <a:bodyPr/>
        <a:lstStyle/>
        <a:p>
          <a:pPr algn="ctr" rtl="0"/>
          <a:r>
            <a:rPr lang="en-US" b="1" dirty="0" smtClean="0"/>
            <a:t>Transform Our Energy Systems</a:t>
          </a:r>
          <a:endParaRPr lang="en-US" b="1" dirty="0"/>
        </a:p>
      </dgm:t>
    </dgm:pt>
    <dgm:pt modelId="{260EAD0A-FCF5-459C-9E7C-AEBF97C4F912}" type="parTrans" cxnId="{91126736-22C8-4518-B207-518A3A670718}">
      <dgm:prSet/>
      <dgm:spPr/>
      <dgm:t>
        <a:bodyPr/>
        <a:lstStyle/>
        <a:p>
          <a:endParaRPr lang="en-US"/>
        </a:p>
      </dgm:t>
    </dgm:pt>
    <dgm:pt modelId="{F9F573F5-EF46-4B5E-92D3-E13AE7018536}" type="sibTrans" cxnId="{91126736-22C8-4518-B207-518A3A670718}">
      <dgm:prSet/>
      <dgm:spPr/>
      <dgm:t>
        <a:bodyPr/>
        <a:lstStyle/>
        <a:p>
          <a:endParaRPr lang="en-US"/>
        </a:p>
      </dgm:t>
    </dgm:pt>
    <dgm:pt modelId="{C3F188FD-A8F4-4378-B61D-73B16D1EB55E}">
      <dgm:prSet/>
      <dgm:spPr/>
      <dgm:t>
        <a:bodyPr/>
        <a:lstStyle/>
        <a:p>
          <a:pPr algn="l" rtl="0"/>
          <a:r>
            <a:rPr lang="en-US" dirty="0" smtClean="0"/>
            <a:t>Cost-competitive development of carbon capture and storage (CCS) technology</a:t>
          </a:r>
          <a:endParaRPr lang="en-US" dirty="0"/>
        </a:p>
      </dgm:t>
    </dgm:pt>
    <dgm:pt modelId="{FAD672EF-9DDC-4CFD-B1C9-5F1CD2008DE3}" type="parTrans" cxnId="{545D3B81-CA62-41E8-ABAE-74A2B0C0897B}">
      <dgm:prSet/>
      <dgm:spPr/>
      <dgm:t>
        <a:bodyPr/>
        <a:lstStyle/>
        <a:p>
          <a:endParaRPr lang="en-US"/>
        </a:p>
      </dgm:t>
    </dgm:pt>
    <dgm:pt modelId="{6AAE3B74-868F-4BEE-92E1-DE658B45BEA2}" type="sibTrans" cxnId="{545D3B81-CA62-41E8-ABAE-74A2B0C0897B}">
      <dgm:prSet/>
      <dgm:spPr/>
      <dgm:t>
        <a:bodyPr/>
        <a:lstStyle/>
        <a:p>
          <a:endParaRPr lang="en-US"/>
        </a:p>
      </dgm:t>
    </dgm:pt>
    <dgm:pt modelId="{A5CA0ECD-E318-4FA4-B473-207174E7267A}">
      <dgm:prSet/>
      <dgm:spPr/>
      <dgm:t>
        <a:bodyPr/>
        <a:lstStyle/>
        <a:p>
          <a:pPr algn="ctr" rtl="0"/>
          <a:r>
            <a:rPr lang="en-US" b="1" dirty="0" smtClean="0"/>
            <a:t>Science &amp; Engineering Enterprise</a:t>
          </a:r>
          <a:endParaRPr lang="en-US" b="1" dirty="0"/>
        </a:p>
      </dgm:t>
    </dgm:pt>
    <dgm:pt modelId="{04CE504B-E871-4177-A5DF-1532C51422F0}" type="parTrans" cxnId="{328D2951-858A-452D-9737-94053C3C458C}">
      <dgm:prSet/>
      <dgm:spPr/>
      <dgm:t>
        <a:bodyPr/>
        <a:lstStyle/>
        <a:p>
          <a:endParaRPr lang="en-US"/>
        </a:p>
      </dgm:t>
    </dgm:pt>
    <dgm:pt modelId="{EBA60B97-0191-4904-B3E2-E645DFE2CD6F}" type="sibTrans" cxnId="{328D2951-858A-452D-9737-94053C3C458C}">
      <dgm:prSet/>
      <dgm:spPr/>
      <dgm:t>
        <a:bodyPr/>
        <a:lstStyle/>
        <a:p>
          <a:endParaRPr lang="en-US"/>
        </a:p>
      </dgm:t>
    </dgm:pt>
    <dgm:pt modelId="{FE693017-14E0-4800-8BA7-6E173C15D3F3}">
      <dgm:prSet/>
      <dgm:spPr/>
      <dgm:t>
        <a:bodyPr/>
        <a:lstStyle/>
        <a:p>
          <a:pPr algn="l" rtl="0"/>
          <a:r>
            <a:rPr lang="en-US" dirty="0" smtClean="0"/>
            <a:t>Technology innovations that enable fossil fuels to continue to be part of a diversified, low-carbon energy portfolio</a:t>
          </a:r>
          <a:endParaRPr lang="en-US" dirty="0"/>
        </a:p>
      </dgm:t>
    </dgm:pt>
    <dgm:pt modelId="{975229B3-C5D2-48F1-A5A8-D2979F72BCFF}" type="parTrans" cxnId="{22F3876A-302C-453F-B231-1DE716CC6684}">
      <dgm:prSet/>
      <dgm:spPr/>
      <dgm:t>
        <a:bodyPr/>
        <a:lstStyle/>
        <a:p>
          <a:endParaRPr lang="en-US"/>
        </a:p>
      </dgm:t>
    </dgm:pt>
    <dgm:pt modelId="{2F441C7C-9718-4BE1-A572-7DA34894E413}" type="sibTrans" cxnId="{22F3876A-302C-453F-B231-1DE716CC6684}">
      <dgm:prSet/>
      <dgm:spPr/>
      <dgm:t>
        <a:bodyPr/>
        <a:lstStyle/>
        <a:p>
          <a:endParaRPr lang="en-US"/>
        </a:p>
      </dgm:t>
    </dgm:pt>
    <dgm:pt modelId="{66B3A7DF-74F7-40BA-B9BC-6404120A1B8E}">
      <dgm:prSet/>
      <dgm:spPr/>
      <dgm:t>
        <a:bodyPr/>
        <a:lstStyle/>
        <a:p>
          <a:pPr algn="ctr" rtl="0"/>
          <a:r>
            <a:rPr lang="en-US" b="1" dirty="0" smtClean="0">
              <a:effectLst/>
            </a:rPr>
            <a:t>Management &amp; Operational Excellence</a:t>
          </a:r>
          <a:endParaRPr lang="en-US" b="1" dirty="0">
            <a:effectLst/>
          </a:endParaRPr>
        </a:p>
      </dgm:t>
    </dgm:pt>
    <dgm:pt modelId="{20B9D8C6-CC5B-4D90-ACC6-F5B6BBFA869A}" type="parTrans" cxnId="{DE83F54F-FEAB-4CDD-B637-F46256EC7F44}">
      <dgm:prSet/>
      <dgm:spPr/>
      <dgm:t>
        <a:bodyPr/>
        <a:lstStyle/>
        <a:p>
          <a:endParaRPr lang="en-US"/>
        </a:p>
      </dgm:t>
    </dgm:pt>
    <dgm:pt modelId="{2501666F-2311-4BA6-9082-1394448B702A}" type="sibTrans" cxnId="{DE83F54F-FEAB-4CDD-B637-F46256EC7F44}">
      <dgm:prSet/>
      <dgm:spPr/>
      <dgm:t>
        <a:bodyPr/>
        <a:lstStyle/>
        <a:p>
          <a:endParaRPr lang="en-US"/>
        </a:p>
      </dgm:t>
    </dgm:pt>
    <dgm:pt modelId="{BD53DC6B-68EF-4939-8F9A-59765444CEAD}">
      <dgm:prSet/>
      <dgm:spPr/>
      <dgm:t>
        <a:bodyPr/>
        <a:lstStyle/>
        <a:p>
          <a:pPr algn="ctr" rtl="0"/>
          <a:r>
            <a:rPr lang="en-US" b="1" dirty="0" smtClean="0"/>
            <a:t>Secure Our Nation</a:t>
          </a:r>
          <a:endParaRPr lang="en-US" b="1" dirty="0"/>
        </a:p>
      </dgm:t>
    </dgm:pt>
    <dgm:pt modelId="{123EA1D5-178B-4674-B4B4-4D4344C2E61D}" type="parTrans" cxnId="{8A1511F8-45BD-419C-B93F-A101067425A7}">
      <dgm:prSet/>
      <dgm:spPr/>
      <dgm:t>
        <a:bodyPr/>
        <a:lstStyle/>
        <a:p>
          <a:endParaRPr lang="en-US"/>
        </a:p>
      </dgm:t>
    </dgm:pt>
    <dgm:pt modelId="{48C3432E-CAF0-4CCB-A3A7-215B81737859}" type="sibTrans" cxnId="{8A1511F8-45BD-419C-B93F-A101067425A7}">
      <dgm:prSet/>
      <dgm:spPr/>
      <dgm:t>
        <a:bodyPr/>
        <a:lstStyle/>
        <a:p>
          <a:endParaRPr lang="en-US"/>
        </a:p>
      </dgm:t>
    </dgm:pt>
    <dgm:pt modelId="{925AAA46-B49B-4ABF-B9EB-722AD4A23470}">
      <dgm:prSet/>
      <dgm:spPr/>
      <dgm:t>
        <a:bodyPr/>
        <a:lstStyle/>
        <a:p>
          <a:pPr algn="l" rtl="0"/>
          <a:r>
            <a:rPr lang="en-US" b="0" dirty="0" smtClean="0">
              <a:effectLst/>
            </a:rPr>
            <a:t>FE-wide business review assessment for sustainable, cost-effective mission success</a:t>
          </a:r>
          <a:endParaRPr lang="en-US" b="0" dirty="0">
            <a:effectLst/>
          </a:endParaRPr>
        </a:p>
      </dgm:t>
    </dgm:pt>
    <dgm:pt modelId="{B8BC18BE-6CC6-4BB1-8EA0-04E414FF1C15}" type="parTrans" cxnId="{BA66559A-0DFD-4DAD-836E-A6F75EE38CF5}">
      <dgm:prSet/>
      <dgm:spPr/>
      <dgm:t>
        <a:bodyPr/>
        <a:lstStyle/>
        <a:p>
          <a:endParaRPr lang="en-US"/>
        </a:p>
      </dgm:t>
    </dgm:pt>
    <dgm:pt modelId="{89153484-7839-4BA0-ADD2-ACF91F04B5C1}" type="sibTrans" cxnId="{BA66559A-0DFD-4DAD-836E-A6F75EE38CF5}">
      <dgm:prSet/>
      <dgm:spPr/>
      <dgm:t>
        <a:bodyPr/>
        <a:lstStyle/>
        <a:p>
          <a:endParaRPr lang="en-US"/>
        </a:p>
      </dgm:t>
    </dgm:pt>
    <dgm:pt modelId="{A52D0FB0-69CD-45DA-8990-F9E0D834CF43}">
      <dgm:prSet/>
      <dgm:spPr/>
      <dgm:t>
        <a:bodyPr/>
        <a:lstStyle/>
        <a:p>
          <a:pPr algn="l" rtl="0"/>
          <a:r>
            <a:rPr lang="en-US" b="0" dirty="0" smtClean="0"/>
            <a:t>Graduate and post-graduate research and internship support</a:t>
          </a:r>
          <a:endParaRPr lang="en-US" b="0" dirty="0"/>
        </a:p>
      </dgm:t>
    </dgm:pt>
    <dgm:pt modelId="{5FE4BB3B-E039-4224-81B5-1EA6E8B05F0F}" type="parTrans" cxnId="{B787C13C-1294-47E6-B8F7-08016507EA80}">
      <dgm:prSet/>
      <dgm:spPr/>
      <dgm:t>
        <a:bodyPr/>
        <a:lstStyle/>
        <a:p>
          <a:endParaRPr lang="en-US"/>
        </a:p>
      </dgm:t>
    </dgm:pt>
    <dgm:pt modelId="{4AE8873D-04E8-4506-B790-05066C781819}" type="sibTrans" cxnId="{B787C13C-1294-47E6-B8F7-08016507EA80}">
      <dgm:prSet/>
      <dgm:spPr/>
      <dgm:t>
        <a:bodyPr/>
        <a:lstStyle/>
        <a:p>
          <a:endParaRPr lang="en-US"/>
        </a:p>
      </dgm:t>
    </dgm:pt>
    <dgm:pt modelId="{7BC31FBA-C214-4D25-A845-7B1435D23D5B}">
      <dgm:prSet/>
      <dgm:spPr/>
      <dgm:t>
        <a:bodyPr/>
        <a:lstStyle/>
        <a:p>
          <a:pPr algn="l" rtl="0"/>
          <a:r>
            <a:rPr lang="en-US" dirty="0" smtClean="0"/>
            <a:t>Environmentally sustainable and safe development of unconventional oil and gas resources</a:t>
          </a:r>
          <a:endParaRPr lang="en-US" dirty="0"/>
        </a:p>
      </dgm:t>
    </dgm:pt>
    <dgm:pt modelId="{6D40DF71-BB4D-4A5B-BF25-AD76847996B5}" type="parTrans" cxnId="{91D603CC-E30E-433E-9FBB-42841874CC53}">
      <dgm:prSet/>
      <dgm:spPr/>
      <dgm:t>
        <a:bodyPr/>
        <a:lstStyle/>
        <a:p>
          <a:endParaRPr lang="en-US"/>
        </a:p>
      </dgm:t>
    </dgm:pt>
    <dgm:pt modelId="{E3821F77-1B89-489E-9844-DC6E519D4DB7}" type="sibTrans" cxnId="{91D603CC-E30E-433E-9FBB-42841874CC53}">
      <dgm:prSet/>
      <dgm:spPr/>
      <dgm:t>
        <a:bodyPr/>
        <a:lstStyle/>
        <a:p>
          <a:endParaRPr lang="en-US"/>
        </a:p>
      </dgm:t>
    </dgm:pt>
    <dgm:pt modelId="{19153D58-8AC3-4BC0-8D40-A4325129CDCA}">
      <dgm:prSet/>
      <dgm:spPr/>
      <dgm:t>
        <a:bodyPr/>
        <a:lstStyle/>
        <a:p>
          <a:pPr algn="l" rtl="0"/>
          <a:r>
            <a:rPr lang="en-US" dirty="0" smtClean="0"/>
            <a:t>International partnerships for clean energy deployment</a:t>
          </a:r>
          <a:endParaRPr lang="en-US" dirty="0"/>
        </a:p>
      </dgm:t>
    </dgm:pt>
    <dgm:pt modelId="{6D50EF38-D2D5-4E14-B032-FFA46A37597C}" type="parTrans" cxnId="{B363A5C3-DF81-42CD-AF0B-595F3F2690C5}">
      <dgm:prSet/>
      <dgm:spPr/>
      <dgm:t>
        <a:bodyPr/>
        <a:lstStyle/>
        <a:p>
          <a:endParaRPr lang="en-US"/>
        </a:p>
      </dgm:t>
    </dgm:pt>
    <dgm:pt modelId="{A395ABEC-4E35-4622-B3BA-0FBAC60DDD09}" type="sibTrans" cxnId="{B363A5C3-DF81-42CD-AF0B-595F3F2690C5}">
      <dgm:prSet/>
      <dgm:spPr/>
      <dgm:t>
        <a:bodyPr/>
        <a:lstStyle/>
        <a:p>
          <a:endParaRPr lang="en-US"/>
        </a:p>
      </dgm:t>
    </dgm:pt>
    <dgm:pt modelId="{54AD2161-44CA-4BA2-A3E3-FF995D92FE72}">
      <dgm:prSet/>
      <dgm:spPr/>
      <dgm:t>
        <a:bodyPr/>
        <a:lstStyle/>
        <a:p>
          <a:pPr algn="l" rtl="0"/>
          <a:r>
            <a:rPr lang="en-US" dirty="0" smtClean="0"/>
            <a:t>Advanced modeling and simulation to reduce upfront cost, risk of CCS</a:t>
          </a:r>
          <a:endParaRPr lang="en-US" b="0" dirty="0"/>
        </a:p>
      </dgm:t>
    </dgm:pt>
    <dgm:pt modelId="{75BDE1AD-9520-40D6-A146-61330D10CB86}" type="parTrans" cxnId="{9E7D0970-D1CB-4D4A-A5FB-45C933A5ADB5}">
      <dgm:prSet/>
      <dgm:spPr/>
      <dgm:t>
        <a:bodyPr/>
        <a:lstStyle/>
        <a:p>
          <a:endParaRPr lang="en-US"/>
        </a:p>
      </dgm:t>
    </dgm:pt>
    <dgm:pt modelId="{DA67A3B8-30E8-454A-BC2E-C813B374BCCD}" type="sibTrans" cxnId="{9E7D0970-D1CB-4D4A-A5FB-45C933A5ADB5}">
      <dgm:prSet/>
      <dgm:spPr/>
      <dgm:t>
        <a:bodyPr/>
        <a:lstStyle/>
        <a:p>
          <a:endParaRPr lang="en-US"/>
        </a:p>
      </dgm:t>
    </dgm:pt>
    <dgm:pt modelId="{2A2C913B-D48B-4F36-93F7-774A0903039E}">
      <dgm:prSet/>
      <dgm:spPr/>
      <dgm:t>
        <a:bodyPr/>
        <a:lstStyle/>
        <a:p>
          <a:pPr algn="l" rtl="0"/>
          <a:r>
            <a:rPr lang="en-US" dirty="0" smtClean="0"/>
            <a:t>Demonstration of commercial-scale CCS projects</a:t>
          </a:r>
          <a:endParaRPr lang="en-US" dirty="0"/>
        </a:p>
      </dgm:t>
    </dgm:pt>
    <dgm:pt modelId="{315BFB64-4AC9-463F-A30C-58C11F587E20}" type="parTrans" cxnId="{B4200F6D-E61A-487D-BEBB-B03F9325B028}">
      <dgm:prSet/>
      <dgm:spPr/>
      <dgm:t>
        <a:bodyPr/>
        <a:lstStyle/>
        <a:p>
          <a:endParaRPr lang="en-US"/>
        </a:p>
      </dgm:t>
    </dgm:pt>
    <dgm:pt modelId="{A36A8567-4923-4998-8928-0ABD822CC03A}" type="sibTrans" cxnId="{B4200F6D-E61A-487D-BEBB-B03F9325B028}">
      <dgm:prSet/>
      <dgm:spPr/>
      <dgm:t>
        <a:bodyPr/>
        <a:lstStyle/>
        <a:p>
          <a:endParaRPr lang="en-US"/>
        </a:p>
      </dgm:t>
    </dgm:pt>
    <dgm:pt modelId="{ADD60C5F-B729-435A-B636-2EC54B0536F5}">
      <dgm:prSet/>
      <dgm:spPr/>
      <dgm:t>
        <a:bodyPr/>
        <a:lstStyle/>
        <a:p>
          <a:pPr algn="l" rtl="0"/>
          <a:endParaRPr lang="en-US" dirty="0"/>
        </a:p>
      </dgm:t>
    </dgm:pt>
    <dgm:pt modelId="{16635ACC-AB19-4664-AB0E-72CC213D969C}" type="parTrans" cxnId="{058A47B3-951C-4FCB-9874-2923ECBB3179}">
      <dgm:prSet/>
      <dgm:spPr/>
      <dgm:t>
        <a:bodyPr/>
        <a:lstStyle/>
        <a:p>
          <a:endParaRPr lang="en-US"/>
        </a:p>
      </dgm:t>
    </dgm:pt>
    <dgm:pt modelId="{8DF00862-6B19-46F3-9E1B-52F6DBC713D1}" type="sibTrans" cxnId="{058A47B3-951C-4FCB-9874-2923ECBB3179}">
      <dgm:prSet/>
      <dgm:spPr/>
      <dgm:t>
        <a:bodyPr/>
        <a:lstStyle/>
        <a:p>
          <a:endParaRPr lang="en-US"/>
        </a:p>
      </dgm:t>
    </dgm:pt>
    <dgm:pt modelId="{340FD696-8103-4A6F-B525-7C8A139194DC}">
      <dgm:prSet/>
      <dgm:spPr/>
      <dgm:t>
        <a:bodyPr/>
        <a:lstStyle/>
        <a:p>
          <a:pPr algn="l" rtl="0"/>
          <a:endParaRPr lang="en-US" dirty="0"/>
        </a:p>
      </dgm:t>
    </dgm:pt>
    <dgm:pt modelId="{E4A3E50B-A69A-41A2-A480-69FBF8A5C7BE}" type="parTrans" cxnId="{FAD654D0-7763-474E-8598-9DBB6FB4F884}">
      <dgm:prSet/>
      <dgm:spPr/>
      <dgm:t>
        <a:bodyPr/>
        <a:lstStyle/>
        <a:p>
          <a:endParaRPr lang="en-US"/>
        </a:p>
      </dgm:t>
    </dgm:pt>
    <dgm:pt modelId="{06AB1B06-928F-49CD-80D3-1D78954B9887}" type="sibTrans" cxnId="{FAD654D0-7763-474E-8598-9DBB6FB4F884}">
      <dgm:prSet/>
      <dgm:spPr/>
      <dgm:t>
        <a:bodyPr/>
        <a:lstStyle/>
        <a:p>
          <a:endParaRPr lang="en-US"/>
        </a:p>
      </dgm:t>
    </dgm:pt>
    <dgm:pt modelId="{44E52C74-4D43-4F94-8BB1-95132A5DFFA3}">
      <dgm:prSet/>
      <dgm:spPr/>
      <dgm:t>
        <a:bodyPr/>
        <a:lstStyle/>
        <a:p>
          <a:pPr algn="l" rtl="0"/>
          <a:endParaRPr lang="en-US" dirty="0"/>
        </a:p>
      </dgm:t>
    </dgm:pt>
    <dgm:pt modelId="{6D7B45A2-529A-42F7-A130-3FD96B7B370B}" type="parTrans" cxnId="{4D734D96-DE55-4FE5-A498-23EE2714729C}">
      <dgm:prSet/>
      <dgm:spPr/>
      <dgm:t>
        <a:bodyPr/>
        <a:lstStyle/>
        <a:p>
          <a:endParaRPr lang="en-US"/>
        </a:p>
      </dgm:t>
    </dgm:pt>
    <dgm:pt modelId="{396558F9-4151-4B21-A45D-D6469F6E3509}" type="sibTrans" cxnId="{4D734D96-DE55-4FE5-A498-23EE2714729C}">
      <dgm:prSet/>
      <dgm:spPr/>
      <dgm:t>
        <a:bodyPr/>
        <a:lstStyle/>
        <a:p>
          <a:endParaRPr lang="en-US"/>
        </a:p>
      </dgm:t>
    </dgm:pt>
    <dgm:pt modelId="{9233125F-1FB1-4926-BC4A-3D72529A8A40}">
      <dgm:prSet/>
      <dgm:spPr/>
      <dgm:t>
        <a:bodyPr/>
        <a:lstStyle/>
        <a:p>
          <a:pPr algn="l" rtl="0"/>
          <a:endParaRPr lang="en-US" b="0" dirty="0"/>
        </a:p>
      </dgm:t>
    </dgm:pt>
    <dgm:pt modelId="{CF3FB534-B53B-47BF-BC6F-4EB25854A436}" type="parTrans" cxnId="{393C7A6C-1F5F-484F-A8AF-2C2C845AA941}">
      <dgm:prSet/>
      <dgm:spPr/>
      <dgm:t>
        <a:bodyPr/>
        <a:lstStyle/>
        <a:p>
          <a:endParaRPr lang="en-US"/>
        </a:p>
      </dgm:t>
    </dgm:pt>
    <dgm:pt modelId="{6EFD8CBF-C3B3-4799-8599-6984E52B2748}" type="sibTrans" cxnId="{393C7A6C-1F5F-484F-A8AF-2C2C845AA941}">
      <dgm:prSet/>
      <dgm:spPr/>
      <dgm:t>
        <a:bodyPr/>
        <a:lstStyle/>
        <a:p>
          <a:endParaRPr lang="en-US"/>
        </a:p>
      </dgm:t>
    </dgm:pt>
    <dgm:pt modelId="{88C11286-757A-4411-815D-1A9C91CF6FC2}">
      <dgm:prSet/>
      <dgm:spPr/>
      <dgm:t>
        <a:bodyPr/>
        <a:lstStyle/>
        <a:p>
          <a:pPr rtl="0"/>
          <a:endParaRPr lang="en-US" dirty="0"/>
        </a:p>
      </dgm:t>
    </dgm:pt>
    <dgm:pt modelId="{913B1998-EC3E-4432-A57B-90E436C4F5D5}" type="parTrans" cxnId="{8608C435-E68D-44C3-A2FE-C7148EC03B0C}">
      <dgm:prSet/>
      <dgm:spPr/>
      <dgm:t>
        <a:bodyPr/>
        <a:lstStyle/>
        <a:p>
          <a:endParaRPr lang="en-US"/>
        </a:p>
      </dgm:t>
    </dgm:pt>
    <dgm:pt modelId="{4D8EEB19-FD05-4BC2-BE88-44D7012BE1C0}" type="sibTrans" cxnId="{8608C435-E68D-44C3-A2FE-C7148EC03B0C}">
      <dgm:prSet/>
      <dgm:spPr/>
      <dgm:t>
        <a:bodyPr/>
        <a:lstStyle/>
        <a:p>
          <a:endParaRPr lang="en-US"/>
        </a:p>
      </dgm:t>
    </dgm:pt>
    <dgm:pt modelId="{86C2499E-F5F0-46B4-9E58-67AE32D21F2C}">
      <dgm:prSet/>
      <dgm:spPr/>
      <dgm:t>
        <a:bodyPr/>
        <a:lstStyle/>
        <a:p>
          <a:pPr rtl="0"/>
          <a:r>
            <a:rPr lang="en-US" smtClean="0">
              <a:latin typeface="+mn-lt"/>
            </a:rPr>
            <a:t>Strategic Petroleum Reserve provides a  Federal emergency response to domestic &amp; international oil disruptions.</a:t>
          </a:r>
          <a:endParaRPr lang="en-US" dirty="0">
            <a:latin typeface="+mn-lt"/>
          </a:endParaRPr>
        </a:p>
      </dgm:t>
    </dgm:pt>
    <dgm:pt modelId="{B074987D-4267-43BE-9157-B5AB74FCA66B}" type="parTrans" cxnId="{5240589A-549E-41D3-B19D-D9CDE03CA67E}">
      <dgm:prSet/>
      <dgm:spPr/>
      <dgm:t>
        <a:bodyPr/>
        <a:lstStyle/>
        <a:p>
          <a:endParaRPr lang="en-US"/>
        </a:p>
      </dgm:t>
    </dgm:pt>
    <dgm:pt modelId="{1DD521CC-4D72-4E93-A514-0E3A0D3791B3}" type="sibTrans" cxnId="{5240589A-549E-41D3-B19D-D9CDE03CA67E}">
      <dgm:prSet/>
      <dgm:spPr/>
      <dgm:t>
        <a:bodyPr/>
        <a:lstStyle/>
        <a:p>
          <a:endParaRPr lang="en-US"/>
        </a:p>
      </dgm:t>
    </dgm:pt>
    <dgm:pt modelId="{61E7A3D9-0068-4A98-83B1-FA14AD7AC540}">
      <dgm:prSet/>
      <dgm:spPr/>
      <dgm:t>
        <a:bodyPr/>
        <a:lstStyle/>
        <a:p>
          <a:pPr rtl="0"/>
          <a:endParaRPr lang="en-US" dirty="0"/>
        </a:p>
      </dgm:t>
    </dgm:pt>
    <dgm:pt modelId="{FB9D0388-129F-4C57-8182-F70EE36CB596}" type="parTrans" cxnId="{95BC2FF0-8532-4B48-A39B-B35FB951268D}">
      <dgm:prSet/>
      <dgm:spPr/>
      <dgm:t>
        <a:bodyPr/>
        <a:lstStyle/>
        <a:p>
          <a:endParaRPr lang="en-US"/>
        </a:p>
      </dgm:t>
    </dgm:pt>
    <dgm:pt modelId="{71BD86B5-4D67-476D-A79F-5AE5A2F882B9}" type="sibTrans" cxnId="{95BC2FF0-8532-4B48-A39B-B35FB951268D}">
      <dgm:prSet/>
      <dgm:spPr/>
      <dgm:t>
        <a:bodyPr/>
        <a:lstStyle/>
        <a:p>
          <a:endParaRPr lang="en-US"/>
        </a:p>
      </dgm:t>
    </dgm:pt>
    <dgm:pt modelId="{8B205021-7585-4AF0-8952-E2BE171F87F9}">
      <dgm:prSet/>
      <dgm:spPr/>
      <dgm:t>
        <a:bodyPr/>
        <a:lstStyle/>
        <a:p>
          <a:pPr rtl="0"/>
          <a:r>
            <a:rPr lang="en-US" dirty="0" smtClean="0"/>
            <a:t>Northeast Home Heating Oil provides protection of the NE from winter shortages.</a:t>
          </a:r>
          <a:endParaRPr lang="en-US" dirty="0"/>
        </a:p>
      </dgm:t>
    </dgm:pt>
    <dgm:pt modelId="{0F79FB4F-0D59-48C5-B862-86A3B79997E6}" type="parTrans" cxnId="{7EB21A12-54E4-46BD-AFCD-17A573053F1D}">
      <dgm:prSet/>
      <dgm:spPr/>
      <dgm:t>
        <a:bodyPr/>
        <a:lstStyle/>
        <a:p>
          <a:endParaRPr lang="en-US"/>
        </a:p>
      </dgm:t>
    </dgm:pt>
    <dgm:pt modelId="{EF20CA1E-E243-456B-BB86-90D8689536E4}" type="sibTrans" cxnId="{7EB21A12-54E4-46BD-AFCD-17A573053F1D}">
      <dgm:prSet/>
      <dgm:spPr/>
      <dgm:t>
        <a:bodyPr/>
        <a:lstStyle/>
        <a:p>
          <a:endParaRPr lang="en-US"/>
        </a:p>
      </dgm:t>
    </dgm:pt>
    <dgm:pt modelId="{1D25B102-1E3B-4016-B36F-4D16C3DBB827}" type="pres">
      <dgm:prSet presAssocID="{7D922D05-3390-4386-B9E0-D659BC37E1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4D5D2-40B9-48EE-995F-3D9B1C66A56C}" type="pres">
      <dgm:prSet presAssocID="{7D922D05-3390-4386-B9E0-D659BC37E163}" presName="bkgdShp" presStyleLbl="alignAccFollowNode1" presStyleIdx="0" presStyleCnt="1"/>
      <dgm:spPr/>
    </dgm:pt>
    <dgm:pt modelId="{514A2033-7327-4C41-8F97-17A50AE69FE5}" type="pres">
      <dgm:prSet presAssocID="{7D922D05-3390-4386-B9E0-D659BC37E163}" presName="linComp" presStyleCnt="0"/>
      <dgm:spPr/>
    </dgm:pt>
    <dgm:pt modelId="{8686D06F-13A8-4C2F-96C1-EE892B152DAF}" type="pres">
      <dgm:prSet presAssocID="{C3BF20B3-6678-49CD-B621-94E4034DE5B7}" presName="compNode" presStyleCnt="0"/>
      <dgm:spPr/>
    </dgm:pt>
    <dgm:pt modelId="{0AF22CAA-742E-4359-AE2B-EC34C1361F23}" type="pres">
      <dgm:prSet presAssocID="{C3BF20B3-6678-49CD-B621-94E4034DE5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714C9-83DB-4C84-ABAB-AFBD1AE8B36C}" type="pres">
      <dgm:prSet presAssocID="{C3BF20B3-6678-49CD-B621-94E4034DE5B7}" presName="invisiNode" presStyleLbl="node1" presStyleIdx="0" presStyleCnt="4"/>
      <dgm:spPr/>
    </dgm:pt>
    <dgm:pt modelId="{350DAC64-7E20-4CBE-99DD-0E622F09660E}" type="pres">
      <dgm:prSet presAssocID="{C3BF20B3-6678-49CD-B621-94E4034DE5B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AB153D-1656-4BD2-9D1A-9B5285B01627}" type="pres">
      <dgm:prSet presAssocID="{F9F573F5-EF46-4B5E-92D3-E13AE70185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C43234-7F57-4EC4-94C2-AF3BF787C780}" type="pres">
      <dgm:prSet presAssocID="{A5CA0ECD-E318-4FA4-B473-207174E7267A}" presName="compNode" presStyleCnt="0"/>
      <dgm:spPr/>
    </dgm:pt>
    <dgm:pt modelId="{465552A9-2E3E-4AE0-A2C7-6FE7AE056116}" type="pres">
      <dgm:prSet presAssocID="{A5CA0ECD-E318-4FA4-B473-207174E726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9411-E8FB-4033-9569-A81323537ED3}" type="pres">
      <dgm:prSet presAssocID="{A5CA0ECD-E318-4FA4-B473-207174E7267A}" presName="invisiNode" presStyleLbl="node1" presStyleIdx="1" presStyleCnt="4"/>
      <dgm:spPr/>
    </dgm:pt>
    <dgm:pt modelId="{03BF3ADA-37DF-4D6D-8390-B68239493411}" type="pres">
      <dgm:prSet presAssocID="{A5CA0ECD-E318-4FA4-B473-207174E7267A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B3F3C4-7758-4865-AD32-9282E97427B2}" type="pres">
      <dgm:prSet presAssocID="{EBA60B97-0191-4904-B3E2-E645DFE2CD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4DECC1-29F0-4BAD-B881-F52FFEE942C7}" type="pres">
      <dgm:prSet presAssocID="{BD53DC6B-68EF-4939-8F9A-59765444CEAD}" presName="compNode" presStyleCnt="0"/>
      <dgm:spPr/>
    </dgm:pt>
    <dgm:pt modelId="{198EF175-8B39-4C65-9D03-958A1BECEC8B}" type="pres">
      <dgm:prSet presAssocID="{BD53DC6B-68EF-4939-8F9A-59765444CE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B14A2-237E-4102-8BFC-D27A60FC3C25}" type="pres">
      <dgm:prSet presAssocID="{BD53DC6B-68EF-4939-8F9A-59765444CEAD}" presName="invisiNode" presStyleLbl="node1" presStyleIdx="2" presStyleCnt="4"/>
      <dgm:spPr/>
    </dgm:pt>
    <dgm:pt modelId="{C34883A9-A48C-47B9-9186-74C534D2BD0B}" type="pres">
      <dgm:prSet presAssocID="{BD53DC6B-68EF-4939-8F9A-59765444CEAD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BC9B31-6B4C-4BD4-93FA-2DE6CFF46ABA}" type="pres">
      <dgm:prSet presAssocID="{48C3432E-CAF0-4CCB-A3A7-215B817378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A9AB96-F42B-47C4-A852-881349A57B24}" type="pres">
      <dgm:prSet presAssocID="{66B3A7DF-74F7-40BA-B9BC-6404120A1B8E}" presName="compNode" presStyleCnt="0"/>
      <dgm:spPr/>
    </dgm:pt>
    <dgm:pt modelId="{7B9F5C37-17B7-42EF-AB3B-4A984E1A69FC}" type="pres">
      <dgm:prSet presAssocID="{66B3A7DF-74F7-40BA-B9BC-6404120A1B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065B-2124-4594-AC62-EC2BA6DC0E16}" type="pres">
      <dgm:prSet presAssocID="{66B3A7DF-74F7-40BA-B9BC-6404120A1B8E}" presName="invisiNode" presStyleLbl="node1" presStyleIdx="3" presStyleCnt="4"/>
      <dgm:spPr/>
    </dgm:pt>
    <dgm:pt modelId="{E20D215D-18CF-434F-B595-E13604CB0B01}" type="pres">
      <dgm:prSet presAssocID="{66B3A7DF-74F7-40BA-B9BC-6404120A1B8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2929E6-AECA-41FB-8FB7-4F1AC534121A}" type="presOf" srcId="{19153D58-8AC3-4BC0-8D40-A4325129CDCA}" destId="{0AF22CAA-742E-4359-AE2B-EC34C1361F23}" srcOrd="0" destOrd="7" presId="urn:microsoft.com/office/officeart/2005/8/layout/pList2#1"/>
    <dgm:cxn modelId="{27E32675-ABC1-443D-9738-59F86199479C}" type="presOf" srcId="{925AAA46-B49B-4ABF-B9EB-722AD4A23470}" destId="{7B9F5C37-17B7-42EF-AB3B-4A984E1A69FC}" srcOrd="0" destOrd="1" presId="urn:microsoft.com/office/officeart/2005/8/layout/pList2#1"/>
    <dgm:cxn modelId="{91126736-22C8-4518-B207-518A3A670718}" srcId="{7D922D05-3390-4386-B9E0-D659BC37E163}" destId="{C3BF20B3-6678-49CD-B621-94E4034DE5B7}" srcOrd="0" destOrd="0" parTransId="{260EAD0A-FCF5-459C-9E7C-AEBF97C4F912}" sibTransId="{F9F573F5-EF46-4B5E-92D3-E13AE7018536}"/>
    <dgm:cxn modelId="{95BC2FF0-8532-4B48-A39B-B35FB951268D}" srcId="{BD53DC6B-68EF-4939-8F9A-59765444CEAD}" destId="{61E7A3D9-0068-4A98-83B1-FA14AD7AC540}" srcOrd="3" destOrd="0" parTransId="{FB9D0388-129F-4C57-8182-F70EE36CB596}" sibTransId="{71BD86B5-4D67-476D-A79F-5AE5A2F882B9}"/>
    <dgm:cxn modelId="{5240589A-549E-41D3-B19D-D9CDE03CA67E}" srcId="{BD53DC6B-68EF-4939-8F9A-59765444CEAD}" destId="{86C2499E-F5F0-46B4-9E58-67AE32D21F2C}" srcOrd="2" destOrd="0" parTransId="{B074987D-4267-43BE-9157-B5AB74FCA66B}" sibTransId="{1DD521CC-4D72-4E93-A514-0E3A0D3791B3}"/>
    <dgm:cxn modelId="{058A47B3-951C-4FCB-9874-2923ECBB3179}" srcId="{C3BF20B3-6678-49CD-B621-94E4034DE5B7}" destId="{ADD60C5F-B729-435A-B636-2EC54B0536F5}" srcOrd="1" destOrd="0" parTransId="{16635ACC-AB19-4664-AB0E-72CC213D969C}" sibTransId="{8DF00862-6B19-46F3-9E1B-52F6DBC713D1}"/>
    <dgm:cxn modelId="{44C4F2B5-2717-4A40-B130-30D756F5CCB0}" type="presOf" srcId="{86C2499E-F5F0-46B4-9E58-67AE32D21F2C}" destId="{198EF175-8B39-4C65-9D03-958A1BECEC8B}" srcOrd="0" destOrd="3" presId="urn:microsoft.com/office/officeart/2005/8/layout/pList2#1"/>
    <dgm:cxn modelId="{22F3876A-302C-453F-B231-1DE716CC6684}" srcId="{BD53DC6B-68EF-4939-8F9A-59765444CEAD}" destId="{FE693017-14E0-4800-8BA7-6E173C15D3F3}" srcOrd="0" destOrd="0" parTransId="{975229B3-C5D2-48F1-A5A8-D2979F72BCFF}" sibTransId="{2F441C7C-9718-4BE1-A572-7DA34894E413}"/>
    <dgm:cxn modelId="{71214BBD-1097-4C23-AEBB-78A6F7BF7E83}" type="presOf" srcId="{54AD2161-44CA-4BA2-A3E3-FF995D92FE72}" destId="{465552A9-2E3E-4AE0-A2C7-6FE7AE056116}" srcOrd="0" destOrd="3" presId="urn:microsoft.com/office/officeart/2005/8/layout/pList2#1"/>
    <dgm:cxn modelId="{DE83F54F-FEAB-4CDD-B637-F46256EC7F44}" srcId="{7D922D05-3390-4386-B9E0-D659BC37E163}" destId="{66B3A7DF-74F7-40BA-B9BC-6404120A1B8E}" srcOrd="3" destOrd="0" parTransId="{20B9D8C6-CC5B-4D90-ACC6-F5B6BBFA869A}" sibTransId="{2501666F-2311-4BA6-9082-1394448B702A}"/>
    <dgm:cxn modelId="{8DF8A427-1773-463B-A144-0E25C0941B95}" type="presOf" srcId="{A52D0FB0-69CD-45DA-8990-F9E0D834CF43}" destId="{465552A9-2E3E-4AE0-A2C7-6FE7AE056116}" srcOrd="0" destOrd="1" presId="urn:microsoft.com/office/officeart/2005/8/layout/pList2#1"/>
    <dgm:cxn modelId="{6FA81F3C-B43E-46A0-B1D4-23951B357B2C}" type="presOf" srcId="{340FD696-8103-4A6F-B525-7C8A139194DC}" destId="{0AF22CAA-742E-4359-AE2B-EC34C1361F23}" srcOrd="0" destOrd="4" presId="urn:microsoft.com/office/officeart/2005/8/layout/pList2#1"/>
    <dgm:cxn modelId="{4D734D96-DE55-4FE5-A498-23EE2714729C}" srcId="{C3BF20B3-6678-49CD-B621-94E4034DE5B7}" destId="{44E52C74-4D43-4F94-8BB1-95132A5DFFA3}" srcOrd="5" destOrd="0" parTransId="{6D7B45A2-529A-42F7-A130-3FD96B7B370B}" sibTransId="{396558F9-4151-4B21-A45D-D6469F6E3509}"/>
    <dgm:cxn modelId="{904D54DA-50AC-4A98-8649-A4BFF1AF42D3}" type="presOf" srcId="{48C3432E-CAF0-4CCB-A3A7-215B81737859}" destId="{14BC9B31-6B4C-4BD4-93FA-2DE6CFF46ABA}" srcOrd="0" destOrd="0" presId="urn:microsoft.com/office/officeart/2005/8/layout/pList2#1"/>
    <dgm:cxn modelId="{2BCAC8DA-0569-4B8A-9262-0ABA642FE7A9}" type="presOf" srcId="{C3F188FD-A8F4-4378-B61D-73B16D1EB55E}" destId="{0AF22CAA-742E-4359-AE2B-EC34C1361F23}" srcOrd="0" destOrd="1" presId="urn:microsoft.com/office/officeart/2005/8/layout/pList2#1"/>
    <dgm:cxn modelId="{B4200F6D-E61A-487D-BEBB-B03F9325B028}" srcId="{C3BF20B3-6678-49CD-B621-94E4034DE5B7}" destId="{2A2C913B-D48B-4F36-93F7-774A0903039E}" srcOrd="2" destOrd="0" parTransId="{315BFB64-4AC9-463F-A30C-58C11F587E20}" sibTransId="{A36A8567-4923-4998-8928-0ABD822CC03A}"/>
    <dgm:cxn modelId="{328D2951-858A-452D-9737-94053C3C458C}" srcId="{7D922D05-3390-4386-B9E0-D659BC37E163}" destId="{A5CA0ECD-E318-4FA4-B473-207174E7267A}" srcOrd="1" destOrd="0" parTransId="{04CE504B-E871-4177-A5DF-1532C51422F0}" sibTransId="{EBA60B97-0191-4904-B3E2-E645DFE2CD6F}"/>
    <dgm:cxn modelId="{A650110A-C27A-4DF3-BE86-450F2691E21D}" type="presOf" srcId="{61E7A3D9-0068-4A98-83B1-FA14AD7AC540}" destId="{198EF175-8B39-4C65-9D03-958A1BECEC8B}" srcOrd="0" destOrd="4" presId="urn:microsoft.com/office/officeart/2005/8/layout/pList2#1"/>
    <dgm:cxn modelId="{9EA124A0-1C46-4A26-9B51-88541B05EB41}" type="presOf" srcId="{9233125F-1FB1-4926-BC4A-3D72529A8A40}" destId="{465552A9-2E3E-4AE0-A2C7-6FE7AE056116}" srcOrd="0" destOrd="2" presId="urn:microsoft.com/office/officeart/2005/8/layout/pList2#1"/>
    <dgm:cxn modelId="{FAD654D0-7763-474E-8598-9DBB6FB4F884}" srcId="{C3BF20B3-6678-49CD-B621-94E4034DE5B7}" destId="{340FD696-8103-4A6F-B525-7C8A139194DC}" srcOrd="3" destOrd="0" parTransId="{E4A3E50B-A69A-41A2-A480-69FBF8A5C7BE}" sibTransId="{06AB1B06-928F-49CD-80D3-1D78954B9887}"/>
    <dgm:cxn modelId="{6BDBE267-D2B0-43AF-A3EF-54311D081EFA}" type="presOf" srcId="{F9F573F5-EF46-4B5E-92D3-E13AE7018536}" destId="{48AB153D-1656-4BD2-9D1A-9B5285B01627}" srcOrd="0" destOrd="0" presId="urn:microsoft.com/office/officeart/2005/8/layout/pList2#1"/>
    <dgm:cxn modelId="{9F2F3509-17C7-4F35-983D-A72B87D5336C}" type="presOf" srcId="{88C11286-757A-4411-815D-1A9C91CF6FC2}" destId="{198EF175-8B39-4C65-9D03-958A1BECEC8B}" srcOrd="0" destOrd="2" presId="urn:microsoft.com/office/officeart/2005/8/layout/pList2#1"/>
    <dgm:cxn modelId="{FE0F310E-BEA8-4E89-8869-7BB6DA32B4EE}" type="presOf" srcId="{8B205021-7585-4AF0-8952-E2BE171F87F9}" destId="{198EF175-8B39-4C65-9D03-958A1BECEC8B}" srcOrd="0" destOrd="5" presId="urn:microsoft.com/office/officeart/2005/8/layout/pList2#1"/>
    <dgm:cxn modelId="{91D603CC-E30E-433E-9FBB-42841874CC53}" srcId="{C3BF20B3-6678-49CD-B621-94E4034DE5B7}" destId="{7BC31FBA-C214-4D25-A845-7B1435D23D5B}" srcOrd="4" destOrd="0" parTransId="{6D40DF71-BB4D-4A5B-BF25-AD76847996B5}" sibTransId="{E3821F77-1B89-489E-9844-DC6E519D4DB7}"/>
    <dgm:cxn modelId="{BA66559A-0DFD-4DAD-836E-A6F75EE38CF5}" srcId="{66B3A7DF-74F7-40BA-B9BC-6404120A1B8E}" destId="{925AAA46-B49B-4ABF-B9EB-722AD4A23470}" srcOrd="0" destOrd="0" parTransId="{B8BC18BE-6CC6-4BB1-8EA0-04E414FF1C15}" sibTransId="{89153484-7839-4BA0-ADD2-ACF91F04B5C1}"/>
    <dgm:cxn modelId="{2D55D7BD-BFBC-4826-A9EA-9156546E6BA4}" type="presOf" srcId="{ADD60C5F-B729-435A-B636-2EC54B0536F5}" destId="{0AF22CAA-742E-4359-AE2B-EC34C1361F23}" srcOrd="0" destOrd="2" presId="urn:microsoft.com/office/officeart/2005/8/layout/pList2#1"/>
    <dgm:cxn modelId="{7EB21A12-54E4-46BD-AFCD-17A573053F1D}" srcId="{BD53DC6B-68EF-4939-8F9A-59765444CEAD}" destId="{8B205021-7585-4AF0-8952-E2BE171F87F9}" srcOrd="4" destOrd="0" parTransId="{0F79FB4F-0D59-48C5-B862-86A3B79997E6}" sibTransId="{EF20CA1E-E243-456B-BB86-90D8689536E4}"/>
    <dgm:cxn modelId="{5FA31A6A-1998-4B62-A0D1-7C8920CD6558}" type="presOf" srcId="{A5CA0ECD-E318-4FA4-B473-207174E7267A}" destId="{465552A9-2E3E-4AE0-A2C7-6FE7AE056116}" srcOrd="0" destOrd="0" presId="urn:microsoft.com/office/officeart/2005/8/layout/pList2#1"/>
    <dgm:cxn modelId="{8608C435-E68D-44C3-A2FE-C7148EC03B0C}" srcId="{BD53DC6B-68EF-4939-8F9A-59765444CEAD}" destId="{88C11286-757A-4411-815D-1A9C91CF6FC2}" srcOrd="1" destOrd="0" parTransId="{913B1998-EC3E-4432-A57B-90E436C4F5D5}" sibTransId="{4D8EEB19-FD05-4BC2-BE88-44D7012BE1C0}"/>
    <dgm:cxn modelId="{1166C648-DC7F-4512-A3B5-B6328CCA40F1}" type="presOf" srcId="{C3BF20B3-6678-49CD-B621-94E4034DE5B7}" destId="{0AF22CAA-742E-4359-AE2B-EC34C1361F23}" srcOrd="0" destOrd="0" presId="urn:microsoft.com/office/officeart/2005/8/layout/pList2#1"/>
    <dgm:cxn modelId="{B787C13C-1294-47E6-B8F7-08016507EA80}" srcId="{A5CA0ECD-E318-4FA4-B473-207174E7267A}" destId="{A52D0FB0-69CD-45DA-8990-F9E0D834CF43}" srcOrd="0" destOrd="0" parTransId="{5FE4BB3B-E039-4224-81B5-1EA6E8B05F0F}" sibTransId="{4AE8873D-04E8-4506-B790-05066C781819}"/>
    <dgm:cxn modelId="{A0663DB1-EDC1-44AB-A48C-54A3E3A20ADA}" type="presOf" srcId="{EBA60B97-0191-4904-B3E2-E645DFE2CD6F}" destId="{BEB3F3C4-7758-4865-AD32-9282E97427B2}" srcOrd="0" destOrd="0" presId="urn:microsoft.com/office/officeart/2005/8/layout/pList2#1"/>
    <dgm:cxn modelId="{01DF3DAB-ABA6-4A0A-9C4A-515B5284C04E}" type="presOf" srcId="{7D922D05-3390-4386-B9E0-D659BC37E163}" destId="{1D25B102-1E3B-4016-B36F-4D16C3DBB827}" srcOrd="0" destOrd="0" presId="urn:microsoft.com/office/officeart/2005/8/layout/pList2#1"/>
    <dgm:cxn modelId="{2A8F44B7-B2B0-4A36-9D9B-36AF1E09A562}" type="presOf" srcId="{44E52C74-4D43-4F94-8BB1-95132A5DFFA3}" destId="{0AF22CAA-742E-4359-AE2B-EC34C1361F23}" srcOrd="0" destOrd="6" presId="urn:microsoft.com/office/officeart/2005/8/layout/pList2#1"/>
    <dgm:cxn modelId="{9E41F0EA-B5DE-48BD-9217-AF08736AE756}" type="presOf" srcId="{FE693017-14E0-4800-8BA7-6E173C15D3F3}" destId="{198EF175-8B39-4C65-9D03-958A1BECEC8B}" srcOrd="0" destOrd="1" presId="urn:microsoft.com/office/officeart/2005/8/layout/pList2#1"/>
    <dgm:cxn modelId="{8A1511F8-45BD-419C-B93F-A101067425A7}" srcId="{7D922D05-3390-4386-B9E0-D659BC37E163}" destId="{BD53DC6B-68EF-4939-8F9A-59765444CEAD}" srcOrd="2" destOrd="0" parTransId="{123EA1D5-178B-4674-B4B4-4D4344C2E61D}" sibTransId="{48C3432E-CAF0-4CCB-A3A7-215B81737859}"/>
    <dgm:cxn modelId="{B95FB27E-A286-46E1-8BCD-7EB8AE4F69D8}" type="presOf" srcId="{7BC31FBA-C214-4D25-A845-7B1435D23D5B}" destId="{0AF22CAA-742E-4359-AE2B-EC34C1361F23}" srcOrd="0" destOrd="5" presId="urn:microsoft.com/office/officeart/2005/8/layout/pList2#1"/>
    <dgm:cxn modelId="{9E7D0970-D1CB-4D4A-A5FB-45C933A5ADB5}" srcId="{A5CA0ECD-E318-4FA4-B473-207174E7267A}" destId="{54AD2161-44CA-4BA2-A3E3-FF995D92FE72}" srcOrd="2" destOrd="0" parTransId="{75BDE1AD-9520-40D6-A146-61330D10CB86}" sibTransId="{DA67A3B8-30E8-454A-BC2E-C813B374BCCD}"/>
    <dgm:cxn modelId="{393C7A6C-1F5F-484F-A8AF-2C2C845AA941}" srcId="{A5CA0ECD-E318-4FA4-B473-207174E7267A}" destId="{9233125F-1FB1-4926-BC4A-3D72529A8A40}" srcOrd="1" destOrd="0" parTransId="{CF3FB534-B53B-47BF-BC6F-4EB25854A436}" sibTransId="{6EFD8CBF-C3B3-4799-8599-6984E52B2748}"/>
    <dgm:cxn modelId="{E0933239-9F32-44FF-A9D5-4EBB687DB83C}" type="presOf" srcId="{2A2C913B-D48B-4F36-93F7-774A0903039E}" destId="{0AF22CAA-742E-4359-AE2B-EC34C1361F23}" srcOrd="0" destOrd="3" presId="urn:microsoft.com/office/officeart/2005/8/layout/pList2#1"/>
    <dgm:cxn modelId="{B363A5C3-DF81-42CD-AF0B-595F3F2690C5}" srcId="{C3BF20B3-6678-49CD-B621-94E4034DE5B7}" destId="{19153D58-8AC3-4BC0-8D40-A4325129CDCA}" srcOrd="6" destOrd="0" parTransId="{6D50EF38-D2D5-4E14-B032-FFA46A37597C}" sibTransId="{A395ABEC-4E35-4622-B3BA-0FBAC60DDD09}"/>
    <dgm:cxn modelId="{545D3B81-CA62-41E8-ABAE-74A2B0C0897B}" srcId="{C3BF20B3-6678-49CD-B621-94E4034DE5B7}" destId="{C3F188FD-A8F4-4378-B61D-73B16D1EB55E}" srcOrd="0" destOrd="0" parTransId="{FAD672EF-9DDC-4CFD-B1C9-5F1CD2008DE3}" sibTransId="{6AAE3B74-868F-4BEE-92E1-DE658B45BEA2}"/>
    <dgm:cxn modelId="{C000B799-62EF-47F0-B343-C85D8276E71D}" type="presOf" srcId="{BD53DC6B-68EF-4939-8F9A-59765444CEAD}" destId="{198EF175-8B39-4C65-9D03-958A1BECEC8B}" srcOrd="0" destOrd="0" presId="urn:microsoft.com/office/officeart/2005/8/layout/pList2#1"/>
    <dgm:cxn modelId="{BFD03B58-D292-4FCB-9E66-DB2B2EF6684C}" type="presOf" srcId="{66B3A7DF-74F7-40BA-B9BC-6404120A1B8E}" destId="{7B9F5C37-17B7-42EF-AB3B-4A984E1A69FC}" srcOrd="0" destOrd="0" presId="urn:microsoft.com/office/officeart/2005/8/layout/pList2#1"/>
    <dgm:cxn modelId="{278C4CCD-01DE-4077-A908-FE0D460C427A}" type="presParOf" srcId="{1D25B102-1E3B-4016-B36F-4D16C3DBB827}" destId="{1134D5D2-40B9-48EE-995F-3D9B1C66A56C}" srcOrd="0" destOrd="0" presId="urn:microsoft.com/office/officeart/2005/8/layout/pList2#1"/>
    <dgm:cxn modelId="{D6FD9075-8118-4BD1-9A7E-BC015BFF7269}" type="presParOf" srcId="{1D25B102-1E3B-4016-B36F-4D16C3DBB827}" destId="{514A2033-7327-4C41-8F97-17A50AE69FE5}" srcOrd="1" destOrd="0" presId="urn:microsoft.com/office/officeart/2005/8/layout/pList2#1"/>
    <dgm:cxn modelId="{F6458CBE-535F-4B07-90E5-D5B589E07787}" type="presParOf" srcId="{514A2033-7327-4C41-8F97-17A50AE69FE5}" destId="{8686D06F-13A8-4C2F-96C1-EE892B152DAF}" srcOrd="0" destOrd="0" presId="urn:microsoft.com/office/officeart/2005/8/layout/pList2#1"/>
    <dgm:cxn modelId="{255C7A40-9A8A-43B6-80C9-8FCF654015C8}" type="presParOf" srcId="{8686D06F-13A8-4C2F-96C1-EE892B152DAF}" destId="{0AF22CAA-742E-4359-AE2B-EC34C1361F23}" srcOrd="0" destOrd="0" presId="urn:microsoft.com/office/officeart/2005/8/layout/pList2#1"/>
    <dgm:cxn modelId="{9BB90745-6397-4F0F-B1EA-F409823F42F1}" type="presParOf" srcId="{8686D06F-13A8-4C2F-96C1-EE892B152DAF}" destId="{35F714C9-83DB-4C84-ABAB-AFBD1AE8B36C}" srcOrd="1" destOrd="0" presId="urn:microsoft.com/office/officeart/2005/8/layout/pList2#1"/>
    <dgm:cxn modelId="{B5946200-5747-4E57-9E8A-1D7894AD5449}" type="presParOf" srcId="{8686D06F-13A8-4C2F-96C1-EE892B152DAF}" destId="{350DAC64-7E20-4CBE-99DD-0E622F09660E}" srcOrd="2" destOrd="0" presId="urn:microsoft.com/office/officeart/2005/8/layout/pList2#1"/>
    <dgm:cxn modelId="{7F3BE489-7916-44A5-961D-E2C7AA566232}" type="presParOf" srcId="{514A2033-7327-4C41-8F97-17A50AE69FE5}" destId="{48AB153D-1656-4BD2-9D1A-9B5285B01627}" srcOrd="1" destOrd="0" presId="urn:microsoft.com/office/officeart/2005/8/layout/pList2#1"/>
    <dgm:cxn modelId="{C79804D0-01D7-4419-A45C-42F423FFB9D2}" type="presParOf" srcId="{514A2033-7327-4C41-8F97-17A50AE69FE5}" destId="{14C43234-7F57-4EC4-94C2-AF3BF787C780}" srcOrd="2" destOrd="0" presId="urn:microsoft.com/office/officeart/2005/8/layout/pList2#1"/>
    <dgm:cxn modelId="{D6394F2F-616F-4105-9B2D-883178E50565}" type="presParOf" srcId="{14C43234-7F57-4EC4-94C2-AF3BF787C780}" destId="{465552A9-2E3E-4AE0-A2C7-6FE7AE056116}" srcOrd="0" destOrd="0" presId="urn:microsoft.com/office/officeart/2005/8/layout/pList2#1"/>
    <dgm:cxn modelId="{6F1B1908-5541-4895-B934-DE1F7FBA1E96}" type="presParOf" srcId="{14C43234-7F57-4EC4-94C2-AF3BF787C780}" destId="{29879411-E8FB-4033-9569-A81323537ED3}" srcOrd="1" destOrd="0" presId="urn:microsoft.com/office/officeart/2005/8/layout/pList2#1"/>
    <dgm:cxn modelId="{E7227BFE-A057-48BF-BF84-15AEEBADBB86}" type="presParOf" srcId="{14C43234-7F57-4EC4-94C2-AF3BF787C780}" destId="{03BF3ADA-37DF-4D6D-8390-B68239493411}" srcOrd="2" destOrd="0" presId="urn:microsoft.com/office/officeart/2005/8/layout/pList2#1"/>
    <dgm:cxn modelId="{0C9AC2FB-5323-43C1-8085-42AE71DF7430}" type="presParOf" srcId="{514A2033-7327-4C41-8F97-17A50AE69FE5}" destId="{BEB3F3C4-7758-4865-AD32-9282E97427B2}" srcOrd="3" destOrd="0" presId="urn:microsoft.com/office/officeart/2005/8/layout/pList2#1"/>
    <dgm:cxn modelId="{098C26A5-1EAA-496E-B458-6E984A450E4E}" type="presParOf" srcId="{514A2033-7327-4C41-8F97-17A50AE69FE5}" destId="{884DECC1-29F0-4BAD-B881-F52FFEE942C7}" srcOrd="4" destOrd="0" presId="urn:microsoft.com/office/officeart/2005/8/layout/pList2#1"/>
    <dgm:cxn modelId="{20033D63-0383-4993-A3AE-BFC0DAAAD447}" type="presParOf" srcId="{884DECC1-29F0-4BAD-B881-F52FFEE942C7}" destId="{198EF175-8B39-4C65-9D03-958A1BECEC8B}" srcOrd="0" destOrd="0" presId="urn:microsoft.com/office/officeart/2005/8/layout/pList2#1"/>
    <dgm:cxn modelId="{7A901496-3839-4C82-966A-E851818EBD71}" type="presParOf" srcId="{884DECC1-29F0-4BAD-B881-F52FFEE942C7}" destId="{B5BB14A2-237E-4102-8BFC-D27A60FC3C25}" srcOrd="1" destOrd="0" presId="urn:microsoft.com/office/officeart/2005/8/layout/pList2#1"/>
    <dgm:cxn modelId="{AE6ABABC-110D-4A64-9F60-E08375880E15}" type="presParOf" srcId="{884DECC1-29F0-4BAD-B881-F52FFEE942C7}" destId="{C34883A9-A48C-47B9-9186-74C534D2BD0B}" srcOrd="2" destOrd="0" presId="urn:microsoft.com/office/officeart/2005/8/layout/pList2#1"/>
    <dgm:cxn modelId="{4DA6BAC2-B4CB-43CC-9F05-09790A469F0E}" type="presParOf" srcId="{514A2033-7327-4C41-8F97-17A50AE69FE5}" destId="{14BC9B31-6B4C-4BD4-93FA-2DE6CFF46ABA}" srcOrd="5" destOrd="0" presId="urn:microsoft.com/office/officeart/2005/8/layout/pList2#1"/>
    <dgm:cxn modelId="{7E0EBC6A-7430-4961-B177-6DF40A76986D}" type="presParOf" srcId="{514A2033-7327-4C41-8F97-17A50AE69FE5}" destId="{05A9AB96-F42B-47C4-A852-881349A57B24}" srcOrd="6" destOrd="0" presId="urn:microsoft.com/office/officeart/2005/8/layout/pList2#1"/>
    <dgm:cxn modelId="{DE3CE700-5B72-485F-AF67-F1E70B7BE155}" type="presParOf" srcId="{05A9AB96-F42B-47C4-A852-881349A57B24}" destId="{7B9F5C37-17B7-42EF-AB3B-4A984E1A69FC}" srcOrd="0" destOrd="0" presId="urn:microsoft.com/office/officeart/2005/8/layout/pList2#1"/>
    <dgm:cxn modelId="{FD4C762C-DAB2-4369-897F-E6018E1B2457}" type="presParOf" srcId="{05A9AB96-F42B-47C4-A852-881349A57B24}" destId="{81ED065B-2124-4594-AC62-EC2BA6DC0E16}" srcOrd="1" destOrd="0" presId="urn:microsoft.com/office/officeart/2005/8/layout/pList2#1"/>
    <dgm:cxn modelId="{3D3DF835-DC98-44E5-93EF-3828302629CE}" type="presParOf" srcId="{05A9AB96-F42B-47C4-A852-881349A57B24}" destId="{E20D215D-18CF-434F-B595-E13604CB0B0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34D5D2-40B9-48EE-995F-3D9B1C66A56C}">
      <dsp:nvSpPr>
        <dsp:cNvPr id="0" name=""/>
        <dsp:cNvSpPr/>
      </dsp:nvSpPr>
      <dsp:spPr>
        <a:xfrm>
          <a:off x="0" y="0"/>
          <a:ext cx="8327268" cy="216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DAC64-7E20-4CBE-99DD-0E622F09660E}">
      <dsp:nvSpPr>
        <dsp:cNvPr id="0" name=""/>
        <dsp:cNvSpPr/>
      </dsp:nvSpPr>
      <dsp:spPr>
        <a:xfrm>
          <a:off x="252111" y="289283"/>
          <a:ext cx="1819312" cy="1591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22CAA-742E-4359-AE2B-EC34C1361F23}">
      <dsp:nvSpPr>
        <dsp:cNvPr id="0" name=""/>
        <dsp:cNvSpPr/>
      </dsp:nvSpPr>
      <dsp:spPr>
        <a:xfrm rot="10800000">
          <a:off x="252111" y="2169629"/>
          <a:ext cx="1819312" cy="265176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Transform Our Energy Systems</a:t>
          </a:r>
          <a:endParaRPr lang="en-US" sz="12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Cost-competitive development of carbon capture and storage (CCS) technology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Demonstration of commercial-scale CCS projects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Environmentally sustainable and safe development of unconventional oil and gas resources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International partnerships for clean energy deployment</a:t>
          </a:r>
          <a:endParaRPr lang="en-US" sz="900" kern="1200" dirty="0"/>
        </a:p>
      </dsp:txBody>
      <dsp:txXfrm rot="10800000">
        <a:off x="252111" y="2169629"/>
        <a:ext cx="1819312" cy="2651769"/>
      </dsp:txXfrm>
    </dsp:sp>
    <dsp:sp modelId="{03BF3ADA-37DF-4D6D-8390-B68239493411}">
      <dsp:nvSpPr>
        <dsp:cNvPr id="0" name=""/>
        <dsp:cNvSpPr/>
      </dsp:nvSpPr>
      <dsp:spPr>
        <a:xfrm>
          <a:off x="2253355" y="289283"/>
          <a:ext cx="1819312" cy="1591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552A9-2E3E-4AE0-A2C7-6FE7AE056116}">
      <dsp:nvSpPr>
        <dsp:cNvPr id="0" name=""/>
        <dsp:cNvSpPr/>
      </dsp:nvSpPr>
      <dsp:spPr>
        <a:xfrm rot="10800000">
          <a:off x="2253355" y="2169629"/>
          <a:ext cx="1819312" cy="265176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Science &amp; Engineering Enterprise</a:t>
          </a:r>
          <a:endParaRPr lang="en-US" sz="12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/>
            <a:t>Graduate and post-graduate research and internship support</a:t>
          </a:r>
          <a:endParaRPr lang="en-US" sz="9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Advanced modeling and simulation to reduce upfront cost, risk of CCS</a:t>
          </a:r>
          <a:endParaRPr lang="en-US" sz="900" b="0" kern="1200" dirty="0"/>
        </a:p>
      </dsp:txBody>
      <dsp:txXfrm rot="10800000">
        <a:off x="2253355" y="2169629"/>
        <a:ext cx="1819312" cy="2651769"/>
      </dsp:txXfrm>
    </dsp:sp>
    <dsp:sp modelId="{C34883A9-A48C-47B9-9186-74C534D2BD0B}">
      <dsp:nvSpPr>
        <dsp:cNvPr id="0" name=""/>
        <dsp:cNvSpPr/>
      </dsp:nvSpPr>
      <dsp:spPr>
        <a:xfrm>
          <a:off x="4254599" y="289283"/>
          <a:ext cx="1819312" cy="1591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EF175-8B39-4C65-9D03-958A1BECEC8B}">
      <dsp:nvSpPr>
        <dsp:cNvPr id="0" name=""/>
        <dsp:cNvSpPr/>
      </dsp:nvSpPr>
      <dsp:spPr>
        <a:xfrm rot="10800000">
          <a:off x="4254599" y="2169629"/>
          <a:ext cx="1819312" cy="265176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Secure Our Nation</a:t>
          </a:r>
          <a:endParaRPr lang="en-US" sz="12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Technology innovations that enable fossil fuels to continue to be part of a diversified, low-carbon energy portfolio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latin typeface="+mn-lt"/>
            </a:rPr>
            <a:t>Strategic Petroleum Reserve provides a  Federal emergency response to domestic &amp; international oil disruptions.</a:t>
          </a:r>
          <a:endParaRPr lang="en-US" sz="900" kern="1200" dirty="0">
            <a:latin typeface="+mn-lt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Northeast Home Heating Oil provides protection of the NE from winter shortages.</a:t>
          </a:r>
          <a:endParaRPr lang="en-US" sz="900" kern="1200" dirty="0"/>
        </a:p>
      </dsp:txBody>
      <dsp:txXfrm rot="10800000">
        <a:off x="4254599" y="2169629"/>
        <a:ext cx="1819312" cy="2651769"/>
      </dsp:txXfrm>
    </dsp:sp>
    <dsp:sp modelId="{E20D215D-18CF-434F-B595-E13604CB0B01}">
      <dsp:nvSpPr>
        <dsp:cNvPr id="0" name=""/>
        <dsp:cNvSpPr/>
      </dsp:nvSpPr>
      <dsp:spPr>
        <a:xfrm>
          <a:off x="6255843" y="289283"/>
          <a:ext cx="1819312" cy="1591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F5C37-17B7-42EF-AB3B-4A984E1A69FC}">
      <dsp:nvSpPr>
        <dsp:cNvPr id="0" name=""/>
        <dsp:cNvSpPr/>
      </dsp:nvSpPr>
      <dsp:spPr>
        <a:xfrm rot="10800000">
          <a:off x="6255843" y="2169629"/>
          <a:ext cx="1819312" cy="265176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/>
            </a:rPr>
            <a:t>Management &amp; Operational Excellence</a:t>
          </a:r>
          <a:endParaRPr lang="en-US" sz="1200" b="1" kern="1200" dirty="0">
            <a:effectLst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effectLst/>
            </a:rPr>
            <a:t>FE-wide business review assessment for sustainable, cost-effective mission success</a:t>
          </a:r>
          <a:endParaRPr lang="en-US" sz="900" b="0" kern="1200" dirty="0">
            <a:effectLst/>
          </a:endParaRPr>
        </a:p>
      </dsp:txBody>
      <dsp:txXfrm rot="10800000">
        <a:off x="6255843" y="2169629"/>
        <a:ext cx="1819312" cy="265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2" y="1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8397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2" y="8828397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fld id="{0EB95287-564A-46BF-9F6B-451ECFA9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0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2" y="1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4850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52404"/>
            <a:ext cx="5140112" cy="41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8397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2" y="8828397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fld id="{03F63E80-715D-4489-8A45-37C8FFB1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689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65"/>
            <a:fld id="{4DF0E858-C44F-4022-9502-4D9B7622DDC7}" type="slidenum">
              <a:rPr lang="en-US" smtClean="0"/>
              <a:pPr defTabSz="931765"/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Shale Gas</a:t>
            </a:r>
            <a:endParaRPr 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Fund the recommendations from the SEAB Shale Gas production Subcommittee.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Collaborate with EPA and USGS to understand and minimize the potential environmental, health, and safety impacts of gas development including hydraulic fracturing.</a:t>
            </a:r>
          </a:p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Hydrates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Evaluate hydrates as a </a:t>
            </a:r>
            <a:r>
              <a:rPr lang="en-US" smtClean="0"/>
              <a:t>potential energy </a:t>
            </a:r>
            <a:r>
              <a:rPr lang="en-US" dirty="0" smtClean="0"/>
              <a:t>source for the Nation.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b="1" dirty="0" smtClean="0"/>
              <a:t>SPR Management  &amp; Operations:</a:t>
            </a:r>
          </a:p>
          <a:p>
            <a:pPr marL="342900" indent="-342900">
              <a:buFontTx/>
              <a:buChar char="•"/>
            </a:pPr>
            <a:r>
              <a:rPr lang="en-US" u="sng" dirty="0" smtClean="0"/>
              <a:t>SPR Facilities Operations and Security.</a:t>
            </a:r>
          </a:p>
          <a:p>
            <a:pPr marL="342900" indent="-342900"/>
            <a:r>
              <a:rPr lang="en-US" dirty="0" smtClean="0"/>
              <a:t>	Four U.S. stockpiling facilities with total capacity of 727 MMB. </a:t>
            </a:r>
          </a:p>
          <a:p>
            <a:pPr marL="342900" indent="-342900"/>
            <a:r>
              <a:rPr lang="en-US" dirty="0" smtClean="0"/>
              <a:t>	</a:t>
            </a:r>
          </a:p>
          <a:p>
            <a:pPr marL="342900" indent="-342900">
              <a:buFontTx/>
              <a:buChar char="•"/>
            </a:pPr>
            <a:r>
              <a:rPr lang="en-US" u="sng" dirty="0" smtClean="0"/>
              <a:t>Emergency Readiness </a:t>
            </a:r>
            <a:r>
              <a:rPr lang="en-US" dirty="0" smtClean="0"/>
              <a:t>to protect U.S. energy security.</a:t>
            </a:r>
          </a:p>
          <a:p>
            <a:pPr marL="342900" indent="-342900"/>
            <a:r>
              <a:rPr lang="en-US" dirty="0" smtClean="0"/>
              <a:t>	(SPR drawdown capability of 4.25 million barrels/day).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u="sng" dirty="0" smtClean="0"/>
              <a:t>Oil Degasification </a:t>
            </a:r>
            <a:r>
              <a:rPr lang="en-US" dirty="0" smtClean="0"/>
              <a:t>to assure safe vapor pressure of oil stocks.</a:t>
            </a:r>
          </a:p>
          <a:p>
            <a:pPr marL="342900" indent="-342900"/>
            <a:r>
              <a:rPr lang="en-US" dirty="0" smtClean="0"/>
              <a:t>	Relocation of SPR degasification plant to West Hackberry site.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u="sng" dirty="0" smtClean="0">
                <a:cs typeface="Arial" pitchFamily="34" charset="0"/>
              </a:rPr>
              <a:t>Cavern Maintenance</a:t>
            </a:r>
            <a:r>
              <a:rPr lang="en-US" dirty="0" smtClean="0"/>
              <a:t> to assure storage integrity.</a:t>
            </a:r>
            <a:endParaRPr lang="en-US" dirty="0" smtClean="0">
              <a:cs typeface="Arial" pitchFamily="34" charset="0"/>
            </a:endParaRPr>
          </a:p>
          <a:p>
            <a:pPr marL="342900" indent="-342900"/>
            <a:r>
              <a:rPr lang="en-US" dirty="0" smtClean="0">
                <a:cs typeface="Arial" pitchFamily="34" charset="0"/>
              </a:rPr>
              <a:t>	Cavern well casing inspections &amp; remediation (State </a:t>
            </a:r>
            <a:r>
              <a:rPr lang="en-US" dirty="0" err="1" smtClean="0">
                <a:cs typeface="Arial" pitchFamily="34" charset="0"/>
              </a:rPr>
              <a:t>Reqmt</a:t>
            </a:r>
            <a:r>
              <a:rPr lang="en-US" dirty="0" smtClean="0">
                <a:cs typeface="Arial" pitchFamily="34" charset="0"/>
              </a:rPr>
              <a:t>).</a:t>
            </a:r>
            <a:endParaRPr lang="en-US" dirty="0" smtClean="0"/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/>
            <a:r>
              <a:rPr lang="en-US" b="1" dirty="0" smtClean="0"/>
              <a:t>SPR Petroleum Account: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>
                <a:latin typeface="Arial"/>
                <a:cs typeface="Arial"/>
              </a:rPr>
              <a:t>Reduction of </a:t>
            </a:r>
            <a:r>
              <a:rPr lang="en-US" u="sng" dirty="0" smtClean="0"/>
              <a:t>$291Million 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	Permanent cancellation of sales receipts from the SPR Drawdown in 2011.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2260" y="368660"/>
            <a:ext cx="1862838" cy="4680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160676"/>
            <a:ext cx="6400800" cy="1104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0"/>
          </p:nvPr>
        </p:nvSpPr>
        <p:spPr>
          <a:xfrm>
            <a:off x="1727200" y="5445596"/>
            <a:ext cx="5797550" cy="6477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7504" y="6525344"/>
            <a:ext cx="8915400" cy="2160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15900" y="1089025"/>
            <a:ext cx="86772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9532" y="269776"/>
            <a:ext cx="8316924" cy="78296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3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3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69776"/>
            <a:ext cx="8316924" cy="78296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304764"/>
            <a:ext cx="8327268" cy="4821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grpSp>
        <p:nvGrpSpPr>
          <p:cNvPr id="9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572" y="1412776"/>
            <a:ext cx="7772400" cy="25202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3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7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15900" y="1089025"/>
            <a:ext cx="86772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9532" y="269776"/>
            <a:ext cx="8316924" cy="78296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15900" y="1089025"/>
            <a:ext cx="86772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9532" y="269776"/>
            <a:ext cx="8316924" cy="78296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532" y="269776"/>
            <a:ext cx="8316924" cy="78296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0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3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New_DOE_Logo_Color_800x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5645" y="6345324"/>
            <a:ext cx="1044116" cy="262342"/>
          </a:xfrm>
          <a:prstGeom prst="rect">
            <a:avLst/>
          </a:prstGeom>
        </p:spPr>
      </p:pic>
      <p:sp>
        <p:nvSpPr>
          <p:cNvPr id="13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4228" y="6525344"/>
            <a:ext cx="1260140" cy="252028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7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23"/>
          <p:cNvGrpSpPr/>
          <p:nvPr userDrawn="1"/>
        </p:nvGrpSpPr>
        <p:grpSpPr>
          <a:xfrm>
            <a:off x="2159732" y="6525344"/>
            <a:ext cx="6804025" cy="215900"/>
            <a:chOff x="2123728" y="5913276"/>
            <a:chExt cx="6804025" cy="2159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123728" y="5913276"/>
              <a:ext cx="6804025" cy="215900"/>
            </a:xfrm>
            <a:custGeom>
              <a:avLst/>
              <a:gdLst/>
              <a:ahLst/>
              <a:cxnLst>
                <a:cxn ang="0">
                  <a:pos x="3698" y="68"/>
                </a:cxn>
                <a:cxn ang="0">
                  <a:pos x="3698" y="68"/>
                </a:cxn>
                <a:cxn ang="0">
                  <a:pos x="3684" y="66"/>
                </a:cxn>
                <a:cxn ang="0">
                  <a:pos x="3672" y="62"/>
                </a:cxn>
                <a:cxn ang="0">
                  <a:pos x="3660" y="56"/>
                </a:cxn>
                <a:cxn ang="0">
                  <a:pos x="3650" y="48"/>
                </a:cxn>
                <a:cxn ang="0">
                  <a:pos x="3642" y="38"/>
                </a:cxn>
                <a:cxn ang="0">
                  <a:pos x="3636" y="26"/>
                </a:cxn>
                <a:cxn ang="0">
                  <a:pos x="3630" y="14"/>
                </a:cxn>
                <a:cxn ang="0">
                  <a:pos x="363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2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2" y="54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82"/>
                </a:cxn>
                <a:cxn ang="0">
                  <a:pos x="6" y="94"/>
                </a:cxn>
                <a:cxn ang="0">
                  <a:pos x="12" y="106"/>
                </a:cxn>
                <a:cxn ang="0">
                  <a:pos x="20" y="116"/>
                </a:cxn>
                <a:cxn ang="0">
                  <a:pos x="30" y="124"/>
                </a:cxn>
                <a:cxn ang="0">
                  <a:pos x="42" y="130"/>
                </a:cxn>
                <a:cxn ang="0">
                  <a:pos x="54" y="134"/>
                </a:cxn>
                <a:cxn ang="0">
                  <a:pos x="68" y="136"/>
                </a:cxn>
                <a:cxn ang="0">
                  <a:pos x="4218" y="136"/>
                </a:cxn>
                <a:cxn ang="0">
                  <a:pos x="4218" y="136"/>
                </a:cxn>
                <a:cxn ang="0">
                  <a:pos x="4232" y="134"/>
                </a:cxn>
                <a:cxn ang="0">
                  <a:pos x="4246" y="130"/>
                </a:cxn>
                <a:cxn ang="0">
                  <a:pos x="4256" y="124"/>
                </a:cxn>
                <a:cxn ang="0">
                  <a:pos x="4268" y="116"/>
                </a:cxn>
                <a:cxn ang="0">
                  <a:pos x="4276" y="106"/>
                </a:cxn>
                <a:cxn ang="0">
                  <a:pos x="4282" y="94"/>
                </a:cxn>
                <a:cxn ang="0">
                  <a:pos x="4286" y="82"/>
                </a:cxn>
                <a:cxn ang="0">
                  <a:pos x="4286" y="68"/>
                </a:cxn>
                <a:cxn ang="0">
                  <a:pos x="4286" y="68"/>
                </a:cxn>
                <a:cxn ang="0">
                  <a:pos x="3698" y="68"/>
                </a:cxn>
              </a:cxnLst>
              <a:rect l="0" t="0" r="r" b="b"/>
              <a:pathLst>
                <a:path w="4286" h="136">
                  <a:moveTo>
                    <a:pt x="3698" y="68"/>
                  </a:moveTo>
                  <a:lnTo>
                    <a:pt x="3698" y="68"/>
                  </a:lnTo>
                  <a:lnTo>
                    <a:pt x="3684" y="66"/>
                  </a:lnTo>
                  <a:lnTo>
                    <a:pt x="3672" y="62"/>
                  </a:lnTo>
                  <a:lnTo>
                    <a:pt x="3660" y="56"/>
                  </a:lnTo>
                  <a:lnTo>
                    <a:pt x="3650" y="48"/>
                  </a:lnTo>
                  <a:lnTo>
                    <a:pt x="3642" y="38"/>
                  </a:lnTo>
                  <a:lnTo>
                    <a:pt x="3636" y="26"/>
                  </a:lnTo>
                  <a:lnTo>
                    <a:pt x="3630" y="14"/>
                  </a:lnTo>
                  <a:lnTo>
                    <a:pt x="363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4218" y="136"/>
                  </a:lnTo>
                  <a:lnTo>
                    <a:pt x="4218" y="136"/>
                  </a:lnTo>
                  <a:lnTo>
                    <a:pt x="4232" y="134"/>
                  </a:lnTo>
                  <a:lnTo>
                    <a:pt x="4246" y="130"/>
                  </a:lnTo>
                  <a:lnTo>
                    <a:pt x="4256" y="124"/>
                  </a:lnTo>
                  <a:lnTo>
                    <a:pt x="4268" y="116"/>
                  </a:lnTo>
                  <a:lnTo>
                    <a:pt x="4276" y="106"/>
                  </a:lnTo>
                  <a:lnTo>
                    <a:pt x="4282" y="94"/>
                  </a:lnTo>
                  <a:lnTo>
                    <a:pt x="4286" y="82"/>
                  </a:lnTo>
                  <a:lnTo>
                    <a:pt x="4286" y="68"/>
                  </a:lnTo>
                  <a:lnTo>
                    <a:pt x="4286" y="68"/>
                  </a:lnTo>
                  <a:lnTo>
                    <a:pt x="3698" y="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159732" y="5913276"/>
              <a:ext cx="237626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FOSSIL.ENERGY.GOV</a:t>
              </a:r>
              <a:endParaRPr lang="en-US" sz="7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6210300"/>
            <a:ext cx="15748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500" y="73152"/>
            <a:ext cx="9001125" cy="1619250"/>
          </a:xfrm>
          <a:prstGeom prst="rect">
            <a:avLst/>
          </a:prstGeom>
          <a:gradFill>
            <a:gsLst>
              <a:gs pos="0">
                <a:srgbClr val="AFD6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FY 2015 Budget Request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Office of Fossil Energy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104528"/>
          </a:xfrm>
        </p:spPr>
        <p:txBody>
          <a:bodyPr/>
          <a:lstStyle/>
          <a:p>
            <a:r>
              <a:rPr lang="en-US" dirty="0" smtClean="0"/>
              <a:t>Julio Friedmann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Deputy </a:t>
            </a:r>
            <a:r>
              <a:rPr lang="en-US" sz="2000" dirty="0" smtClean="0"/>
              <a:t>Assistant Secretary for </a:t>
            </a:r>
            <a:r>
              <a:rPr lang="en-US" sz="2000" dirty="0" smtClean="0"/>
              <a:t>Clean Coal</a:t>
            </a:r>
          </a:p>
          <a:p>
            <a:r>
              <a:rPr lang="en-US" sz="2000" dirty="0" smtClean="0"/>
              <a:t>Office of </a:t>
            </a:r>
            <a:r>
              <a:rPr lang="en-US" sz="2000" dirty="0" smtClean="0"/>
              <a:t>Fossil </a:t>
            </a:r>
            <a:r>
              <a:rPr lang="en-US" sz="2000" dirty="0" smtClean="0"/>
              <a:t>Energy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00200" y="5600700"/>
            <a:ext cx="5797550" cy="647700"/>
          </a:xfrm>
        </p:spPr>
        <p:txBody>
          <a:bodyPr/>
          <a:lstStyle/>
          <a:p>
            <a:r>
              <a:rPr lang="en-US" dirty="0" smtClean="0"/>
              <a:t>March 4, 2014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2875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414" y="2653796"/>
            <a:ext cx="1905000" cy="160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311" y="2599437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71286"/>
            <a:ext cx="2286000" cy="21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Cross-Cutting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1217613"/>
            <a:ext cx="6934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Development of new materials, catalysts, instrumentation and sensors, and advanced computer systems that will be used in future power plants and energy systems</a:t>
            </a:r>
            <a:endParaRPr lang="en-US" i="1" baseline="-25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214788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</a:rPr>
              <a:t>FY </a:t>
            </a:r>
            <a:r>
              <a:rPr lang="en-US" b="1" dirty="0" smtClean="0">
                <a:solidFill>
                  <a:srgbClr val="008000"/>
                </a:solidFill>
              </a:rPr>
              <a:t>2015 </a:t>
            </a:r>
            <a:r>
              <a:rPr lang="en-US" b="1" dirty="0">
                <a:solidFill>
                  <a:srgbClr val="008000"/>
                </a:solidFill>
              </a:rPr>
              <a:t>Request: </a:t>
            </a:r>
            <a:r>
              <a:rPr lang="en-US" b="1" dirty="0" smtClean="0">
                <a:solidFill>
                  <a:srgbClr val="008000"/>
                </a:solidFill>
              </a:rPr>
              <a:t>$35.3 </a:t>
            </a:r>
            <a:r>
              <a:rPr lang="en-US" b="1" dirty="0">
                <a:solidFill>
                  <a:srgbClr val="008000"/>
                </a:solidFill>
              </a:rPr>
              <a:t>Million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914400" y="2590800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/>
              <a:t> Plant Optimization </a:t>
            </a:r>
            <a:r>
              <a:rPr lang="en-US" sz="1600" b="1" dirty="0" smtClean="0"/>
              <a:t>Technologies </a:t>
            </a:r>
            <a:r>
              <a:rPr lang="en-US" sz="1600" dirty="0" smtClean="0"/>
              <a:t>($7.04 </a:t>
            </a:r>
            <a:r>
              <a:rPr lang="en-US" sz="1600" dirty="0"/>
              <a:t>Million)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   </a:t>
            </a:r>
            <a:r>
              <a:rPr lang="en-US" sz="1600" dirty="0"/>
              <a:t>Sensors and </a:t>
            </a:r>
            <a:r>
              <a:rPr lang="en-US" sz="1600" dirty="0" smtClean="0"/>
              <a:t>Controls; Materials R&amp;D; Water Management; Other Novel Concepts</a:t>
            </a:r>
            <a:endParaRPr lang="en-US" sz="1600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14400" y="3228975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/>
              <a:t> Coal Utilization Science </a:t>
            </a:r>
            <a:r>
              <a:rPr lang="en-US" sz="1600" dirty="0" smtClean="0"/>
              <a:t>($23.5 Million)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   </a:t>
            </a:r>
            <a:r>
              <a:rPr lang="en-US" sz="1600" dirty="0"/>
              <a:t>Computational Systems Dynamics; Computational Energy Science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14400" y="39624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/>
              <a:t> Energy Analyses </a:t>
            </a:r>
            <a:r>
              <a:rPr lang="en-US" sz="1600" dirty="0" smtClean="0"/>
              <a:t>($0.85 </a:t>
            </a:r>
            <a:r>
              <a:rPr lang="en-US" sz="1600" dirty="0"/>
              <a:t>Million)</a:t>
            </a:r>
            <a:br>
              <a:rPr lang="en-US" sz="1600" dirty="0"/>
            </a:br>
            <a:r>
              <a:rPr lang="en-US" sz="1600" b="1" dirty="0"/>
              <a:t>   </a:t>
            </a:r>
            <a:r>
              <a:rPr lang="en-US" sz="1600" dirty="0" smtClean="0"/>
              <a:t>Environmental Activities; Technical and Economic Analysis</a:t>
            </a:r>
            <a:endParaRPr lang="en-US" sz="1600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14400" y="46609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/>
              <a:t> University Training and Research </a:t>
            </a:r>
            <a:r>
              <a:rPr lang="en-US" sz="1600" dirty="0" smtClean="0"/>
              <a:t>($2.75 </a:t>
            </a:r>
            <a:r>
              <a:rPr lang="en-US" sz="1600" dirty="0"/>
              <a:t>Million)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   </a:t>
            </a:r>
            <a:r>
              <a:rPr lang="en-US" sz="1600" dirty="0"/>
              <a:t>University Coal Research; Historically Black Colleges and Universities Education</a:t>
            </a:r>
            <a:br>
              <a:rPr lang="en-US" sz="1600" dirty="0"/>
            </a:br>
            <a:r>
              <a:rPr lang="en-US" sz="1600" dirty="0"/>
              <a:t>   and Training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14400" y="5530850"/>
            <a:ext cx="777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 dirty="0"/>
              <a:t> International Activities </a:t>
            </a:r>
            <a:r>
              <a:rPr lang="en-US" sz="1600" dirty="0" smtClean="0"/>
              <a:t>($1.1 </a:t>
            </a:r>
            <a:r>
              <a:rPr lang="en-US" sz="1600" dirty="0"/>
              <a:t>Million)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Natural Gas Technologies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>
                <a:solidFill>
                  <a:prstClr val="white"/>
                </a:solidFill>
              </a:rPr>
              <a:pPr>
                <a:defRPr/>
              </a:pPr>
              <a:t>11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0" y="214788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/>
              </a:rPr>
              <a:t>FY 2015 Request: $35.0 Million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4538" y="4909095"/>
            <a:ext cx="52809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Arial"/>
              </a:rPr>
              <a:t>Gas 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Hydrates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($15.0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Million) scientific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testing to evaluate the occurrence, nature and behavior of naturally occurring gas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hydrates and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resulting resource, hazard, and environmental implications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4539" y="2733675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Environmentally Prudent Development 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[formerly        Effective Environmental Protection]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($15.3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Million)</a:t>
            </a:r>
            <a:br>
              <a:rPr lang="en-US" sz="1600" dirty="0">
                <a:solidFill>
                  <a:prstClr val="black"/>
                </a:solidFill>
                <a:latin typeface="Arial"/>
              </a:rPr>
            </a:br>
            <a:r>
              <a:rPr lang="en-US" sz="1600" dirty="0">
                <a:solidFill>
                  <a:prstClr val="black"/>
                </a:solidFill>
                <a:latin typeface="Arial"/>
              </a:rPr>
              <a:t>R&amp;D collaboration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with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EPA &amp; USGS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on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water quality and availability, air quality, induced seismicity, and mitigating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shale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gas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development intensity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7650" name="Picture 2" descr="Homepag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33675"/>
            <a:ext cx="2381250" cy="3171826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981670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Develop technologies to minimize the environmental impact of natural gas production, transport and storage and conduct research to improve our understanding of gas hydrates.</a:t>
            </a:r>
            <a:endParaRPr lang="en-US" i="1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39" y="407809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Arial"/>
              </a:rPr>
              <a:t>Emissions 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Mitigation from Midstream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</a:rPr>
              <a:t>Infrastructure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($4.7 Million) new program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focused on reducing methane emissions</a:t>
            </a:r>
          </a:p>
        </p:txBody>
      </p:sp>
    </p:spTree>
    <p:extLst>
      <p:ext uri="{BB962C8B-B14F-4D97-AF65-F5344CB8AC3E}">
        <p14:creationId xmlns:p14="http://schemas.microsoft.com/office/powerpoint/2010/main" xmlns="" val="1930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Strategic Petroleum Reserve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1217613"/>
            <a:ext cx="6934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/>
              <a:t>Provides “Emergency Stockpile” of crude oil to respond to potential disruptions in U.S. petroleum supplies </a:t>
            </a:r>
            <a:br>
              <a:rPr lang="en-US" i="1" dirty="0"/>
            </a:br>
            <a:r>
              <a:rPr lang="en-US" i="1" dirty="0"/>
              <a:t>(international or domestic)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214788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FY </a:t>
            </a:r>
            <a:r>
              <a:rPr lang="en-US" b="1" dirty="0" smtClean="0">
                <a:solidFill>
                  <a:srgbClr val="006600"/>
                </a:solidFill>
              </a:rPr>
              <a:t>2015 </a:t>
            </a:r>
            <a:r>
              <a:rPr lang="en-US" b="1" dirty="0">
                <a:solidFill>
                  <a:srgbClr val="006600"/>
                </a:solidFill>
              </a:rPr>
              <a:t>Request: </a:t>
            </a:r>
            <a:r>
              <a:rPr lang="en-US" b="1" dirty="0" smtClean="0">
                <a:solidFill>
                  <a:srgbClr val="006600"/>
                </a:solidFill>
              </a:rPr>
              <a:t>$205.0 Million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90600" y="2819400"/>
            <a:ext cx="5486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1" dirty="0"/>
              <a:t>FY </a:t>
            </a:r>
            <a:r>
              <a:rPr lang="en-US" sz="1500" b="1" dirty="0" smtClean="0"/>
              <a:t>2015 funding provides for:</a:t>
            </a:r>
            <a:endParaRPr lang="en-US" sz="1500" b="1" dirty="0"/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en-US" sz="1500" dirty="0"/>
              <a:t>  </a:t>
            </a:r>
            <a:r>
              <a:rPr lang="en-US" sz="1500" dirty="0" smtClean="0"/>
              <a:t>Operations </a:t>
            </a:r>
            <a:r>
              <a:rPr lang="en-US" sz="1500" dirty="0"/>
              <a:t>and security of SPR’s four</a:t>
            </a:r>
            <a:br>
              <a:rPr lang="en-US" sz="1500" dirty="0"/>
            </a:br>
            <a:r>
              <a:rPr lang="en-US" sz="1500" dirty="0"/>
              <a:t>    storage </a:t>
            </a:r>
            <a:r>
              <a:rPr lang="en-US" sz="1500" dirty="0" smtClean="0"/>
              <a:t>facilities</a:t>
            </a:r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en-US" sz="1500" dirty="0" smtClean="0"/>
              <a:t>  Cavern </a:t>
            </a:r>
            <a:r>
              <a:rPr lang="en-US" sz="1500" dirty="0"/>
              <a:t>maintenance, testing and </a:t>
            </a:r>
            <a:r>
              <a:rPr lang="en-US" sz="1500" dirty="0" smtClean="0"/>
              <a:t>remediation</a:t>
            </a:r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en-US" sz="1500" dirty="0"/>
              <a:t> </a:t>
            </a:r>
            <a:r>
              <a:rPr lang="en-US" sz="1500" dirty="0" smtClean="0"/>
              <a:t> Mitigation </a:t>
            </a:r>
            <a:r>
              <a:rPr lang="en-US" sz="1500" dirty="0"/>
              <a:t>of loss of cavern storage </a:t>
            </a:r>
            <a:r>
              <a:rPr lang="en-US" sz="1500" dirty="0" smtClean="0"/>
              <a:t>capacity </a:t>
            </a:r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en-US" sz="1500" dirty="0"/>
              <a:t> </a:t>
            </a:r>
            <a:r>
              <a:rPr lang="en-US" sz="1500" dirty="0" smtClean="0"/>
              <a:t> Degasification </a:t>
            </a:r>
            <a:r>
              <a:rPr lang="en-US" sz="1500" dirty="0"/>
              <a:t>of crude oil inventory to ensure its </a:t>
            </a:r>
            <a:r>
              <a:rPr lang="en-US" sz="1500" dirty="0" smtClean="0"/>
              <a:t>availability</a:t>
            </a:r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en-US" sz="1500" dirty="0"/>
              <a:t> </a:t>
            </a:r>
            <a:r>
              <a:rPr lang="en-US" sz="1500" dirty="0" smtClean="0"/>
              <a:t> Increased </a:t>
            </a:r>
            <a:r>
              <a:rPr lang="en-US" sz="1500" dirty="0"/>
              <a:t>support for major </a:t>
            </a:r>
            <a:r>
              <a:rPr lang="en-US" sz="1500" dirty="0" smtClean="0"/>
              <a:t>maintenance requirements</a:t>
            </a:r>
            <a:endParaRPr lang="en-US" sz="1500" dirty="0"/>
          </a:p>
          <a:p>
            <a:pPr algn="l">
              <a:buClr>
                <a:schemeClr val="tx1"/>
              </a:buClr>
              <a:buFontTx/>
              <a:buChar char="•"/>
              <a:defRPr/>
            </a:pPr>
            <a:endParaRPr lang="en-US" sz="1500" dirty="0">
              <a:solidFill>
                <a:srgbClr val="FF0000"/>
              </a:solidFill>
            </a:endParaRPr>
          </a:p>
          <a:p>
            <a:pPr algn="l">
              <a:buClr>
                <a:schemeClr val="tx1"/>
              </a:buClr>
              <a:defRPr/>
            </a:pP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7" name="Picture 15" descr="spr_stock008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124200"/>
            <a:ext cx="2081213" cy="26670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Petroleum Reserves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38200" y="990600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/>
              <a:t>Northeast Home Heating Oil Reserve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92188" y="1295400"/>
            <a:ext cx="6945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B9C17"/>
              </a:buClr>
              <a:buFont typeface="Wingdings" pitchFamily="2" charset="2"/>
              <a:buNone/>
            </a:pPr>
            <a:r>
              <a:rPr lang="en-US" sz="1600" b="1" i="1" dirty="0">
                <a:solidFill>
                  <a:srgbClr val="5F5F5F"/>
                </a:solidFill>
              </a:rPr>
              <a:t> Ready to Respond to Fuel Oil Emergencies in the Northeast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57300" y="1676400"/>
            <a:ext cx="711517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500" dirty="0"/>
              <a:t>  </a:t>
            </a:r>
            <a:r>
              <a:rPr lang="en-US" sz="1500" dirty="0" smtClean="0"/>
              <a:t>Established </a:t>
            </a:r>
            <a:r>
              <a:rPr lang="en-US" sz="1500" dirty="0"/>
              <a:t>in 2000 as “Emergency Stockpile” to respond rapidly to winter</a:t>
            </a:r>
            <a:br>
              <a:rPr lang="en-US" sz="1500" dirty="0"/>
            </a:br>
            <a:r>
              <a:rPr lang="en-US" sz="1500" dirty="0"/>
              <a:t>   </a:t>
            </a:r>
            <a:r>
              <a:rPr lang="en-US" sz="1500" dirty="0" smtClean="0"/>
              <a:t> related </a:t>
            </a:r>
            <a:r>
              <a:rPr lang="en-US" sz="1500" dirty="0"/>
              <a:t>shortages of heating oil </a:t>
            </a:r>
            <a:endParaRPr lang="en-US" sz="1500" dirty="0" smtClean="0"/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500" dirty="0" smtClean="0"/>
              <a:t>  Maintain one million barrels of ultra-low sulfur diesel at locations in New</a:t>
            </a:r>
            <a:br>
              <a:rPr lang="en-US" sz="1500" dirty="0" smtClean="0"/>
            </a:br>
            <a:r>
              <a:rPr lang="en-US" sz="1500" dirty="0" smtClean="0"/>
              <a:t>   England with resolicitation of both expiring commercial terminal contracts.</a:t>
            </a:r>
          </a:p>
          <a:p>
            <a:pPr algn="l">
              <a:buClr>
                <a:schemeClr val="tx1"/>
              </a:buClr>
            </a:pPr>
            <a:r>
              <a:rPr lang="en-US" sz="1500" dirty="0" smtClean="0"/>
              <a:t>   </a:t>
            </a:r>
            <a:r>
              <a:rPr lang="en-US" sz="1500" i="1" dirty="0" smtClean="0"/>
              <a:t>($6 million of prior year funds will be used, bringing total FY2015 to $7.6 million)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38200" y="3106133"/>
            <a:ext cx="459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/>
              <a:t>Naval Petroleum &amp; Oil Shale Reserves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38250" y="3482370"/>
            <a:ext cx="693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>
              <a:buClr>
                <a:schemeClr val="tx1"/>
              </a:buClr>
              <a:buFontTx/>
              <a:buChar char="•"/>
              <a:defRPr sz="1500"/>
            </a:lvl1pPr>
          </a:lstStyle>
          <a:p>
            <a:r>
              <a:rPr lang="en-US" dirty="0"/>
              <a:t>  NPR-1: (Elk Hills, CA): Continue environmental remediation activities to </a:t>
            </a:r>
            <a:r>
              <a:rPr lang="en-US" dirty="0" smtClean="0"/>
              <a:t>attain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release from the environmental findings related to the sale of NPR-1. </a:t>
            </a:r>
          </a:p>
          <a:p>
            <a:r>
              <a:rPr lang="en-US" dirty="0"/>
              <a:t>  NPR-3 (Casper, WY): Disposition of NPR-3 through competitive sale. 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Transfer </a:t>
            </a:r>
            <a:r>
              <a:rPr lang="en-US" dirty="0"/>
              <a:t>to private ownership planned for December 2014.  </a:t>
            </a:r>
            <a:r>
              <a:rPr lang="en-US" dirty="0" smtClean="0"/>
              <a:t>Production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facilities remain operational and environmental remediation continues </a:t>
            </a:r>
            <a:r>
              <a:rPr lang="en-US" dirty="0" smtClean="0"/>
              <a:t>until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transferred.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257801" y="1027113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CB9C17"/>
              </a:buClr>
              <a:buFont typeface="Wingdings" pitchFamily="2" charset="2"/>
              <a:buNone/>
            </a:pPr>
            <a:r>
              <a:rPr lang="en-US" sz="1600" b="1" dirty="0"/>
              <a:t>FY </a:t>
            </a:r>
            <a:r>
              <a:rPr lang="en-US" sz="1600" b="1" dirty="0" smtClean="0"/>
              <a:t>2015 </a:t>
            </a:r>
            <a:r>
              <a:rPr lang="en-US" sz="1600" b="1" dirty="0"/>
              <a:t>Request: </a:t>
            </a:r>
            <a:r>
              <a:rPr lang="en-US" sz="1600" b="1" dirty="0" smtClean="0"/>
              <a:t>$1.6 </a:t>
            </a:r>
            <a:r>
              <a:rPr lang="en-US" sz="1600" b="1" dirty="0"/>
              <a:t>Million</a:t>
            </a:r>
            <a:endParaRPr lang="en-US" sz="1400" b="1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257800" y="314582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CB9C17"/>
              </a:buClr>
              <a:buFont typeface="Wingdings" pitchFamily="2" charset="2"/>
              <a:buNone/>
            </a:pPr>
            <a:r>
              <a:rPr lang="en-US" sz="1600" b="1" dirty="0"/>
              <a:t>FY </a:t>
            </a:r>
            <a:r>
              <a:rPr lang="en-US" sz="1600" b="1" dirty="0" smtClean="0"/>
              <a:t>2015 Request</a:t>
            </a:r>
            <a:r>
              <a:rPr lang="en-US" sz="1600" b="1" dirty="0"/>
              <a:t>: </a:t>
            </a:r>
            <a:r>
              <a:rPr lang="en-US" sz="1600" b="1" dirty="0" smtClean="0"/>
              <a:t>$20 </a:t>
            </a:r>
            <a:r>
              <a:rPr lang="en-US" sz="1600" b="1" dirty="0"/>
              <a:t>Million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144869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Elk Hills School Lands </a:t>
            </a:r>
            <a:r>
              <a:rPr lang="en-US" sz="1600" b="1" dirty="0" smtClean="0"/>
              <a:t>Fund 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47775" y="5481191"/>
            <a:ext cx="71151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500" dirty="0" smtClean="0"/>
              <a:t>  F</a:t>
            </a:r>
            <a:r>
              <a:rPr lang="en-US" sz="1400" dirty="0" smtClean="0"/>
              <a:t>inal payment to the California State Teachers’ Retirement System for its claim to land</a:t>
            </a:r>
          </a:p>
          <a:p>
            <a:pPr algn="l">
              <a:buClr>
                <a:schemeClr val="tx1"/>
              </a:buClr>
            </a:pPr>
            <a:r>
              <a:rPr lang="en-US" sz="1400" dirty="0" smtClean="0"/>
              <a:t>   within NPR-1. </a:t>
            </a:r>
            <a:endParaRPr lang="en-US" sz="1500" i="1" dirty="0" smtClean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57800" y="5128796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CB9C17"/>
              </a:buClr>
              <a:buFont typeface="Wingdings" pitchFamily="2" charset="2"/>
              <a:buNone/>
            </a:pPr>
            <a:r>
              <a:rPr lang="en-US" sz="1600" b="1" dirty="0"/>
              <a:t>FY </a:t>
            </a:r>
            <a:r>
              <a:rPr lang="en-US" sz="1600" b="1" dirty="0" smtClean="0"/>
              <a:t>2015 Request</a:t>
            </a:r>
            <a:r>
              <a:rPr lang="en-US" sz="1600" b="1" dirty="0"/>
              <a:t>: </a:t>
            </a:r>
            <a:r>
              <a:rPr lang="en-US" sz="1600" b="1" dirty="0" smtClean="0"/>
              <a:t>$15.6 </a:t>
            </a:r>
            <a:r>
              <a:rPr lang="en-US" sz="1600" b="1" dirty="0"/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xmlns="" val="37758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More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43200" y="3505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www.fossil.energy.gov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0" y="4572000"/>
            <a:ext cx="368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twitter.com/fossilenergygov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657600" y="228600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facebook.com/FossilEnergy</a:t>
            </a:r>
          </a:p>
        </p:txBody>
      </p:sp>
      <p:pic>
        <p:nvPicPr>
          <p:cNvPr id="7" name="Picture 12" descr="website-mainten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acebook%20Become%20a%20f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157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logo_twi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President’s Energy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hero_so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4147917" cy="2333625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00600" y="4495800"/>
            <a:ext cx="3166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Photo courtesy of the White House, Pete Souza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38911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/>
              <a:t>“</a:t>
            </a:r>
            <a:r>
              <a:rPr lang="en-US" sz="1600" dirty="0"/>
              <a:t>The all-of-the-above energy strategy I announced a few years ago is working, and today, America is closer to energy independence than we’ve been in decades</a:t>
            </a:r>
            <a:r>
              <a:rPr lang="en-US" sz="1600" dirty="0" smtClean="0"/>
              <a:t>.”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70" y="3581400"/>
            <a:ext cx="31165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President Barack Obama</a:t>
            </a:r>
            <a:br>
              <a:rPr lang="en-US" sz="1100" dirty="0" smtClean="0"/>
            </a:br>
            <a:r>
              <a:rPr lang="en-US" sz="1100" dirty="0" smtClean="0"/>
              <a:t>State of the Union Address</a:t>
            </a:r>
            <a:br>
              <a:rPr lang="en-US" sz="1100" dirty="0" smtClean="0"/>
            </a:br>
            <a:r>
              <a:rPr lang="en-US" sz="1100" dirty="0" smtClean="0"/>
              <a:t>January 28, 2014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DOE’s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5542803"/>
              </p:ext>
            </p:extLst>
          </p:nvPr>
        </p:nvGraphicFramePr>
        <p:xfrm>
          <a:off x="359532" y="1304764"/>
          <a:ext cx="8327268" cy="482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821761" y="4746248"/>
            <a:ext cx="11817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 b="1" dirty="0"/>
              <a:t> </a:t>
            </a:r>
            <a:r>
              <a:rPr lang="en-US" sz="1300" b="1" dirty="0" smtClean="0"/>
              <a:t>$205,000</a:t>
            </a:r>
            <a:endParaRPr lang="en-US" sz="1300" dirty="0" smtClean="0"/>
          </a:p>
          <a:p>
            <a:pPr algn="r"/>
            <a:r>
              <a:rPr lang="en-US" sz="1300" b="1" dirty="0" smtClean="0"/>
              <a:t>1,600</a:t>
            </a:r>
            <a:endParaRPr lang="en-US" sz="1300" b="1" dirty="0"/>
          </a:p>
          <a:p>
            <a:pPr marL="342900" algn="r"/>
            <a:r>
              <a:rPr lang="en-US" sz="1300" b="1" dirty="0" smtClean="0"/>
              <a:t>  </a:t>
            </a:r>
            <a:r>
              <a:rPr lang="en-US" sz="1300" b="1" i="1" dirty="0" smtClean="0"/>
              <a:t> </a:t>
            </a:r>
            <a:r>
              <a:rPr lang="en-US" sz="1300" b="1" dirty="0" smtClean="0"/>
              <a:t>19,950</a:t>
            </a:r>
          </a:p>
          <a:p>
            <a:pPr algn="r"/>
            <a:r>
              <a:rPr lang="en-US" sz="1300" b="1" dirty="0" smtClean="0"/>
              <a:t>15,580</a:t>
            </a:r>
            <a:endParaRPr lang="en-US" sz="13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Energy Budget Highlights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2063750"/>
            <a:ext cx="1296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Research</a:t>
            </a:r>
          </a:p>
          <a:p>
            <a:r>
              <a:rPr lang="en-US" sz="1400" b="1" dirty="0"/>
              <a:t>and </a:t>
            </a:r>
          </a:p>
          <a:p>
            <a:r>
              <a:rPr lang="en-US" sz="1400" b="1" dirty="0"/>
              <a:t>Development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20975" y="1376363"/>
            <a:ext cx="3852863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300" b="1" dirty="0" smtClean="0"/>
              <a:t>CCS </a:t>
            </a:r>
            <a:r>
              <a:rPr lang="en-US" sz="1300" b="1" dirty="0"/>
              <a:t>Demonstrations </a:t>
            </a:r>
            <a:br>
              <a:rPr lang="en-US" sz="1300" b="1" dirty="0"/>
            </a:br>
            <a:r>
              <a:rPr lang="en-US" sz="1300" b="1" dirty="0"/>
              <a:t>   </a:t>
            </a:r>
            <a:r>
              <a:rPr lang="en-US" sz="1300" dirty="0" smtClean="0"/>
              <a:t>Natural Gas Carbon Capture &amp; Storage </a:t>
            </a:r>
            <a:endParaRPr lang="en-US" sz="1300" i="1" dirty="0"/>
          </a:p>
          <a:p>
            <a:pPr algn="l"/>
            <a:r>
              <a:rPr lang="en-US" sz="1300" b="1" dirty="0" smtClean="0"/>
              <a:t>CCS </a:t>
            </a:r>
            <a:r>
              <a:rPr lang="en-US" sz="1300" b="1" dirty="0"/>
              <a:t>&amp; Power Systems</a:t>
            </a:r>
          </a:p>
          <a:p>
            <a:pPr algn="l"/>
            <a:r>
              <a:rPr lang="en-US" sz="1300" dirty="0"/>
              <a:t>   Carbon Capture</a:t>
            </a:r>
            <a:br>
              <a:rPr lang="en-US" sz="1300" dirty="0"/>
            </a:br>
            <a:r>
              <a:rPr lang="en-US" sz="1300" dirty="0"/>
              <a:t>   Carbon </a:t>
            </a:r>
            <a:r>
              <a:rPr lang="en-US" sz="1300" dirty="0" smtClean="0"/>
              <a:t>Storage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   Advanced Energy Systems</a:t>
            </a:r>
            <a:br>
              <a:rPr lang="en-US" sz="1300" dirty="0"/>
            </a:br>
            <a:r>
              <a:rPr lang="en-US" sz="1300" dirty="0"/>
              <a:t>   </a:t>
            </a:r>
            <a:r>
              <a:rPr lang="en-US" sz="1300" dirty="0" smtClean="0"/>
              <a:t>Cross-cutting Research</a:t>
            </a:r>
          </a:p>
          <a:p>
            <a:pPr algn="l"/>
            <a:r>
              <a:rPr lang="en-US" sz="1300" dirty="0" smtClean="0"/>
              <a:t>   NETL Coal R&amp;D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   </a:t>
            </a:r>
            <a:r>
              <a:rPr lang="en-US" sz="1300" b="1" dirty="0"/>
              <a:t>Total CCS &amp; Power Systems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b="1" dirty="0" smtClean="0"/>
              <a:t>Oil &amp; Natural Gas Technologies </a:t>
            </a:r>
            <a:endParaRPr lang="en-US" sz="13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4152" y="4734580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Petroleum</a:t>
            </a:r>
          </a:p>
          <a:p>
            <a:r>
              <a:rPr lang="en-US" sz="1400" b="1" dirty="0" smtClean="0"/>
              <a:t>Reserves</a:t>
            </a:r>
            <a:endParaRPr lang="en-US" sz="1400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14625" y="3648076"/>
            <a:ext cx="3429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300" b="1" dirty="0"/>
              <a:t>Other R&amp;D/Prog. Direction/Mgmt.Support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4199" y="3908940"/>
            <a:ext cx="3243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dirty="0"/>
              <a:t>Total, Research and Development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05600" y="1066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(Dollars in Thousands)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393825" y="4572000"/>
            <a:ext cx="689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976027" y="885825"/>
            <a:ext cx="10021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/>
              <a:t>     </a:t>
            </a:r>
            <a:r>
              <a:rPr lang="en-US" sz="1300" b="1" dirty="0" smtClean="0"/>
              <a:t>FY2015</a:t>
            </a:r>
            <a:endParaRPr lang="en-US" sz="13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101501" y="1371600"/>
            <a:ext cx="88203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n-US" sz="1300" b="1" dirty="0"/>
          </a:p>
          <a:p>
            <a:pPr algn="r"/>
            <a:r>
              <a:rPr lang="en-US" sz="1300" dirty="0" smtClean="0"/>
              <a:t>25,000</a:t>
            </a:r>
            <a:endParaRPr lang="en-US" sz="1300" dirty="0"/>
          </a:p>
          <a:p>
            <a:pPr algn="r"/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>77,000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>80,084</a:t>
            </a:r>
            <a:endParaRPr lang="en-US" sz="1300" dirty="0"/>
          </a:p>
          <a:p>
            <a:pPr algn="r"/>
            <a:r>
              <a:rPr lang="en-US" sz="1300" dirty="0" smtClean="0"/>
              <a:t>51,000</a:t>
            </a:r>
            <a:endParaRPr lang="en-US" sz="1300" dirty="0"/>
          </a:p>
          <a:p>
            <a:pPr algn="r"/>
            <a:r>
              <a:rPr lang="en-US" sz="1300" dirty="0" smtClean="0"/>
              <a:t>35,292</a:t>
            </a:r>
          </a:p>
          <a:p>
            <a:pPr algn="r"/>
            <a:r>
              <a:rPr lang="en-US" sz="1300" dirty="0" smtClean="0"/>
              <a:t>34,031</a:t>
            </a:r>
            <a:endParaRPr lang="en-US" sz="1300" dirty="0"/>
          </a:p>
          <a:p>
            <a:pPr algn="r"/>
            <a:r>
              <a:rPr lang="en-US" sz="1300" b="1" dirty="0" smtClean="0"/>
              <a:t>$302,407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$35,000</a:t>
            </a:r>
            <a:r>
              <a:rPr lang="en-US" sz="1300" b="1" dirty="0"/>
              <a:t/>
            </a:r>
            <a:br>
              <a:rPr lang="en-US" sz="1300" b="1" dirty="0"/>
            </a:br>
            <a:endParaRPr lang="en-US" sz="1300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01565" y="3644901"/>
            <a:ext cx="88197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 b="1" dirty="0" smtClean="0"/>
              <a:t>$138,093</a:t>
            </a:r>
            <a:endParaRPr lang="en-US" sz="1300" b="1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096251" y="3938588"/>
            <a:ext cx="88197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 b="1" dirty="0" smtClean="0"/>
              <a:t>$475,500</a:t>
            </a:r>
            <a:endParaRPr lang="en-US" sz="1300" b="1" dirty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916738" y="393728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966137" y="685800"/>
            <a:ext cx="10775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/>
              <a:t>     Request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057525" y="5731223"/>
            <a:ext cx="3516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Total Fossil Energy Budget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088314" y="5753527"/>
            <a:ext cx="10277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/>
              <a:t>$711,030</a:t>
            </a:r>
            <a:endParaRPr lang="en-US" sz="1600" b="1" dirty="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1393825" y="5721698"/>
            <a:ext cx="689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734854" y="4746248"/>
            <a:ext cx="3970746" cy="45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300" dirty="0"/>
              <a:t>Strategic Petroleum Reserve</a:t>
            </a:r>
          </a:p>
          <a:p>
            <a:pPr algn="l"/>
            <a:r>
              <a:rPr lang="en-US" sz="1300" dirty="0" smtClean="0"/>
              <a:t>Northeast Home Heating Oil Reserve*</a:t>
            </a:r>
            <a:endParaRPr lang="en-US" sz="1300" dirty="0"/>
          </a:p>
          <a:p>
            <a:pPr algn="l"/>
            <a:r>
              <a:rPr lang="en-US" sz="1300" dirty="0" smtClean="0"/>
              <a:t>Naval </a:t>
            </a:r>
            <a:r>
              <a:rPr lang="en-US" sz="1300" dirty="0"/>
              <a:t>Petroleum </a:t>
            </a:r>
            <a:r>
              <a:rPr lang="en-US" sz="1300" dirty="0" smtClean="0"/>
              <a:t>Reserves/RMOTC</a:t>
            </a:r>
          </a:p>
          <a:p>
            <a:pPr algn="l"/>
            <a:r>
              <a:rPr lang="en-US" sz="1300" dirty="0" smtClean="0"/>
              <a:t>Elk Hills School Land Fund</a:t>
            </a:r>
            <a:endParaRPr lang="en-US" sz="1300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6911975" y="30003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53265" y="6153090"/>
            <a:ext cx="674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 smtClean="0"/>
              <a:t>*Northeast Home Heating Oil Reserve FY 15 budget includes the use of $6M in prior year balances bringing it to a total of $7.6M.</a:t>
            </a:r>
            <a:endParaRPr lang="en-US" sz="1000" i="1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743200" y="4279612"/>
            <a:ext cx="304185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300" b="1" dirty="0" smtClean="0"/>
              <a:t>Rescission of CCT Prior Year Funds</a:t>
            </a:r>
            <a:endParaRPr lang="en-US" sz="1300" b="1" dirty="0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192765" y="4279612"/>
            <a:ext cx="8082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300" b="1" dirty="0" smtClean="0"/>
              <a:t>($6,600)</a:t>
            </a:r>
            <a:endParaRPr lang="en-US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Coal Toward a Low-Carbon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CCS Demonstrations (funded in large part through Recovery Act)</a:t>
            </a:r>
          </a:p>
          <a:p>
            <a:pPr lvl="1" eaLnBrk="1" hangingPunct="1">
              <a:defRPr/>
            </a:pPr>
            <a:r>
              <a:rPr lang="en-US" dirty="0" smtClean="0"/>
              <a:t>Clean Coal Power Initiative</a:t>
            </a:r>
          </a:p>
          <a:p>
            <a:pPr lvl="1" eaLnBrk="1" hangingPunct="1">
              <a:defRPr/>
            </a:pPr>
            <a:r>
              <a:rPr lang="en-US" dirty="0" smtClean="0"/>
              <a:t>FutureGen 2.0</a:t>
            </a:r>
          </a:p>
          <a:p>
            <a:pPr lvl="1" eaLnBrk="1" hangingPunct="1">
              <a:defRPr/>
            </a:pPr>
            <a:r>
              <a:rPr lang="en-US" dirty="0" smtClean="0"/>
              <a:t>Industrial CCS</a:t>
            </a:r>
          </a:p>
          <a:p>
            <a:pPr lvl="1" eaLnBrk="1" hangingPunct="1">
              <a:defRPr/>
            </a:pPr>
            <a:r>
              <a:rPr lang="en-US" dirty="0" smtClean="0"/>
              <a:t>Natural Gas Carbon Capture &amp; Storage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Carbon Capture &amp; Storage and Power Systems Program</a:t>
            </a:r>
          </a:p>
          <a:p>
            <a:pPr lvl="1" eaLnBrk="1" hangingPunct="1">
              <a:defRPr/>
            </a:pPr>
            <a:r>
              <a:rPr lang="en-US" dirty="0" smtClean="0"/>
              <a:t>Carbon Capture</a:t>
            </a:r>
          </a:p>
          <a:p>
            <a:pPr lvl="1" eaLnBrk="1" hangingPunct="1">
              <a:defRPr/>
            </a:pPr>
            <a:r>
              <a:rPr lang="en-US" dirty="0" smtClean="0"/>
              <a:t>Carbon Storage</a:t>
            </a:r>
          </a:p>
          <a:p>
            <a:pPr lvl="1" eaLnBrk="1" hangingPunct="1">
              <a:defRPr/>
            </a:pPr>
            <a:r>
              <a:rPr lang="en-US" dirty="0" smtClean="0"/>
              <a:t>Advanced Energy Systems</a:t>
            </a:r>
          </a:p>
          <a:p>
            <a:pPr lvl="1" eaLnBrk="1" hangingPunct="1">
              <a:defRPr/>
            </a:pPr>
            <a:r>
              <a:rPr lang="en-US" dirty="0" smtClean="0"/>
              <a:t>Cross-cutting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8327268" cy="4821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sz="1800" i="1" dirty="0" smtClean="0"/>
              <a:t>Subprogram is focused on </a:t>
            </a:r>
            <a:r>
              <a:rPr lang="en-US" sz="1800" i="1" kern="1200" dirty="0" smtClean="0">
                <a:latin typeface="Arial" charset="0"/>
              </a:rPr>
              <a:t>reducing </a:t>
            </a:r>
            <a:r>
              <a:rPr lang="en-US" sz="1800" i="1" kern="1200" dirty="0">
                <a:latin typeface="Arial" charset="0"/>
              </a:rPr>
              <a:t>greenhouse gas emissions by </a:t>
            </a:r>
            <a:r>
              <a:rPr lang="en-US" sz="1800" i="1" kern="1200" dirty="0" smtClean="0">
                <a:latin typeface="Arial" charset="0"/>
              </a:rPr>
              <a:t>  	boosting </a:t>
            </a:r>
            <a:r>
              <a:rPr lang="en-US" sz="1800" i="1" kern="1200" dirty="0">
                <a:latin typeface="Arial" charset="0"/>
              </a:rPr>
              <a:t>plant efficiencies and </a:t>
            </a:r>
            <a:r>
              <a:rPr lang="en-US" sz="1800" i="1" kern="1200" dirty="0" smtClean="0">
                <a:latin typeface="Arial" charset="0"/>
              </a:rPr>
              <a:t>capturing </a:t>
            </a:r>
            <a:r>
              <a:rPr lang="en-US" sz="1800" i="1" kern="1200" dirty="0">
                <a:latin typeface="Arial" charset="0"/>
              </a:rPr>
              <a:t>and storing </a:t>
            </a:r>
            <a:r>
              <a:rPr lang="en-US" sz="1800" i="1" kern="1200" dirty="0" smtClean="0">
                <a:latin typeface="Arial" charset="0"/>
              </a:rPr>
              <a:t>CO</a:t>
            </a:r>
            <a:r>
              <a:rPr lang="en-US" sz="1800" i="1" kern="1200" baseline="-25000" dirty="0" smtClean="0">
                <a:latin typeface="Arial" charset="0"/>
              </a:rPr>
              <a:t>2</a:t>
            </a:r>
            <a:r>
              <a:rPr lang="en-US" sz="1800" dirty="0" smtClean="0"/>
              <a:t> </a:t>
            </a: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sz="1800" b="1" kern="1200" dirty="0" smtClean="0">
                <a:solidFill>
                  <a:srgbClr val="006600"/>
                </a:solidFill>
                <a:latin typeface="Arial" charset="0"/>
              </a:rPr>
              <a:t>FY </a:t>
            </a:r>
            <a:r>
              <a:rPr lang="en-US" sz="1800" b="1" kern="1200" dirty="0">
                <a:solidFill>
                  <a:srgbClr val="006600"/>
                </a:solidFill>
                <a:latin typeface="Arial" charset="0"/>
              </a:rPr>
              <a:t>2015 Request: </a:t>
            </a:r>
            <a:r>
              <a:rPr lang="en-US" sz="1800" b="1" kern="1200" dirty="0" smtClean="0">
                <a:solidFill>
                  <a:srgbClr val="006600"/>
                </a:solidFill>
                <a:latin typeface="Arial" charset="0"/>
              </a:rPr>
              <a:t>$25.0 Million</a:t>
            </a:r>
          </a:p>
          <a:p>
            <a:pPr lvl="1">
              <a:spcBef>
                <a:spcPct val="50000"/>
              </a:spcBef>
            </a:pPr>
            <a:endParaRPr lang="en-US" sz="1600" b="1" kern="1200" dirty="0" smtClean="0">
              <a:solidFill>
                <a:srgbClr val="006600"/>
              </a:solidFill>
              <a:latin typeface="Arial" charset="0"/>
            </a:endParaRPr>
          </a:p>
          <a:p>
            <a:pPr lvl="2"/>
            <a:r>
              <a:rPr lang="en-US" b="1" kern="1200" dirty="0" smtClean="0">
                <a:latin typeface="Arial" charset="0"/>
              </a:rPr>
              <a:t>Natural Gas Carbon Capture</a:t>
            </a:r>
          </a:p>
          <a:p>
            <a:pPr marL="914400" lvl="2" indent="0">
              <a:buNone/>
            </a:pPr>
            <a:r>
              <a:rPr lang="en-US" kern="1200" dirty="0" smtClean="0">
                <a:latin typeface="Arial" charset="0"/>
              </a:rPr>
              <a:t>     (25.0 Million)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O:\EDivision\Images\CCS\Carbon-Capture-Seque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219" y="2895600"/>
            <a:ext cx="3778574" cy="2514599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6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Carbon Capture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Sub-program is focused on the development of post-combustion and pre-combustion CO</a:t>
            </a:r>
            <a:r>
              <a:rPr lang="en-US" i="1" baseline="-25000" dirty="0"/>
              <a:t>2</a:t>
            </a:r>
            <a:r>
              <a:rPr lang="en-US" i="1" dirty="0"/>
              <a:t> capture technology for new and </a:t>
            </a:r>
            <a:r>
              <a:rPr lang="en-US" i="1" dirty="0" smtClean="0"/>
              <a:t>existing industrial and power-producing </a:t>
            </a:r>
            <a:r>
              <a:rPr lang="en-US" i="1" dirty="0"/>
              <a:t>plants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5634335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 smtClean="0"/>
              <a:t>The National Carbon Capture Center </a:t>
            </a:r>
            <a:br>
              <a:rPr lang="en-US" sz="1200" i="1" dirty="0" smtClean="0"/>
            </a:br>
            <a:r>
              <a:rPr lang="en-US" sz="1200" i="1" dirty="0" smtClean="0"/>
              <a:t>in Wilsonville, Alabama</a:t>
            </a:r>
            <a:endParaRPr lang="en-US" sz="120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0" y="2286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FY </a:t>
            </a:r>
            <a:r>
              <a:rPr lang="en-US" b="1" dirty="0" smtClean="0">
                <a:solidFill>
                  <a:srgbClr val="006600"/>
                </a:solidFill>
              </a:rPr>
              <a:t>2015 </a:t>
            </a:r>
            <a:r>
              <a:rPr lang="en-US" b="1" dirty="0">
                <a:solidFill>
                  <a:srgbClr val="006600"/>
                </a:solidFill>
              </a:rPr>
              <a:t>Request: </a:t>
            </a:r>
            <a:r>
              <a:rPr lang="en-US" b="1" dirty="0" smtClean="0">
                <a:solidFill>
                  <a:srgbClr val="006600"/>
                </a:solidFill>
              </a:rPr>
              <a:t>$77.0 </a:t>
            </a:r>
            <a:r>
              <a:rPr lang="en-US" b="1" dirty="0">
                <a:solidFill>
                  <a:srgbClr val="006600"/>
                </a:solidFill>
              </a:rPr>
              <a:t>Million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6800" y="2971800"/>
            <a:ext cx="3810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Post-Combustion Capture Systems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 smtClean="0"/>
              <a:t>($65 </a:t>
            </a:r>
            <a:r>
              <a:rPr lang="en-US" sz="1600" dirty="0"/>
              <a:t>Million)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66800" y="3657600"/>
            <a:ext cx="3810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Pre-Combustion Capture Systems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 smtClean="0"/>
              <a:t>($12 </a:t>
            </a:r>
            <a:r>
              <a:rPr lang="en-US" sz="1600" dirty="0"/>
              <a:t>Million)</a:t>
            </a:r>
          </a:p>
        </p:txBody>
      </p:sp>
      <p:pic>
        <p:nvPicPr>
          <p:cNvPr id="8196" name="Picture 4" descr="Power Systems Development Fac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63239"/>
            <a:ext cx="3124200" cy="2499361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Carbon Storage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76400" y="118745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Sub-program advances safe, cost-effective</a:t>
            </a:r>
            <a:r>
              <a:rPr lang="en-US" i="1" dirty="0" smtClean="0"/>
              <a:t>, and </a:t>
            </a:r>
            <a:r>
              <a:rPr lang="en-US" i="1" dirty="0"/>
              <a:t>permanent geologic storage of CO</a:t>
            </a:r>
            <a:r>
              <a:rPr lang="en-US" i="1" baseline="-25000" dirty="0"/>
              <a:t>2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90800" y="191928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FY </a:t>
            </a:r>
            <a:r>
              <a:rPr lang="en-US" b="1" dirty="0" smtClean="0">
                <a:solidFill>
                  <a:srgbClr val="006600"/>
                </a:solidFill>
              </a:rPr>
              <a:t>2015 </a:t>
            </a:r>
            <a:r>
              <a:rPr lang="en-US" b="1" dirty="0">
                <a:solidFill>
                  <a:srgbClr val="006600"/>
                </a:solidFill>
              </a:rPr>
              <a:t>Request: </a:t>
            </a:r>
            <a:r>
              <a:rPr lang="en-US" b="1" dirty="0" smtClean="0">
                <a:solidFill>
                  <a:srgbClr val="006600"/>
                </a:solidFill>
              </a:rPr>
              <a:t>$80.1 </a:t>
            </a:r>
            <a:r>
              <a:rPr lang="en-US" b="1" dirty="0">
                <a:solidFill>
                  <a:srgbClr val="006600"/>
                </a:solidFill>
              </a:rPr>
              <a:t>Million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Bef>
                <a:spcPct val="50000"/>
              </a:spcBef>
              <a:buFontTx/>
              <a:buChar char="•"/>
            </a:pPr>
            <a:r>
              <a:rPr lang="en-US" sz="1600" b="1" dirty="0" smtClean="0"/>
              <a:t>Storage Infrastructure </a:t>
            </a:r>
            <a:r>
              <a:rPr lang="en-US" sz="1600" i="1" dirty="0" smtClean="0"/>
              <a:t>[formerly Regional </a:t>
            </a:r>
            <a:r>
              <a:rPr lang="en-US" sz="1600" i="1" dirty="0"/>
              <a:t>Carbon </a:t>
            </a:r>
            <a:r>
              <a:rPr lang="en-US" sz="1600" i="1" dirty="0" smtClean="0"/>
              <a:t>           Sequestration Partnerships]</a:t>
            </a:r>
            <a:r>
              <a:rPr lang="en-US" sz="1600" b="1" dirty="0" smtClean="0"/>
              <a:t> </a:t>
            </a:r>
            <a:r>
              <a:rPr lang="en-US" sz="1600" dirty="0" smtClean="0"/>
              <a:t>($60.8 </a:t>
            </a:r>
            <a:r>
              <a:rPr lang="en-US" sz="1600" dirty="0"/>
              <a:t>Million)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3400" y="3228975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Geologic Storage Technologies</a:t>
            </a:r>
            <a:br>
              <a:rPr lang="en-US" sz="1600" b="1" dirty="0"/>
            </a:br>
            <a:r>
              <a:rPr lang="en-US" sz="1600" dirty="0"/>
              <a:t>    </a:t>
            </a:r>
            <a:r>
              <a:rPr lang="en-US" sz="1600" dirty="0" smtClean="0"/>
              <a:t>($8.5 </a:t>
            </a:r>
            <a:r>
              <a:rPr lang="en-US" sz="1600" dirty="0"/>
              <a:t>Million)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33400" y="3838575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Monitoring, Verification, Accounting and Assessment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/>
              <a:t>($4.5 </a:t>
            </a:r>
            <a:r>
              <a:rPr lang="en-US" sz="1600" dirty="0"/>
              <a:t>Million)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33400" y="4552950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Focus Area for Carbon Sequestration Science</a:t>
            </a:r>
            <a:br>
              <a:rPr lang="en-US" sz="1600" b="1" dirty="0"/>
            </a:br>
            <a:r>
              <a:rPr lang="en-US" sz="1600" dirty="0"/>
              <a:t>   </a:t>
            </a:r>
            <a:r>
              <a:rPr lang="en-US" sz="1600" dirty="0" smtClean="0"/>
              <a:t>($7.0 </a:t>
            </a:r>
            <a:r>
              <a:rPr lang="en-US" sz="1600" dirty="0"/>
              <a:t>Million)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870" y="2590800"/>
            <a:ext cx="2792206" cy="2600325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Advanced Energy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48D1F-3091-4E9B-A3E8-931923804D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92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Sub-program focuses on improving the efficiency of </a:t>
            </a:r>
            <a:r>
              <a:rPr lang="en-US" i="1" dirty="0" smtClean="0"/>
              <a:t>fossil fueled </a:t>
            </a:r>
            <a:r>
              <a:rPr lang="en-US" i="1" dirty="0"/>
              <a:t>power systems, enabling affordable CO</a:t>
            </a:r>
            <a:r>
              <a:rPr lang="en-US" i="1" baseline="-25000" dirty="0"/>
              <a:t>2</a:t>
            </a:r>
            <a:r>
              <a:rPr lang="en-US" i="1" dirty="0"/>
              <a:t> capture, increasing plant availability, and maintaining the highest environmental standards</a:t>
            </a:r>
            <a:endParaRPr lang="en-US" i="1" baseline="-25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0" y="214788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FY </a:t>
            </a:r>
            <a:r>
              <a:rPr lang="en-US" b="1" dirty="0" smtClean="0">
                <a:solidFill>
                  <a:srgbClr val="006600"/>
                </a:solidFill>
              </a:rPr>
              <a:t>2015 </a:t>
            </a:r>
            <a:r>
              <a:rPr lang="en-US" b="1" dirty="0">
                <a:solidFill>
                  <a:srgbClr val="006600"/>
                </a:solidFill>
              </a:rPr>
              <a:t>Request: </a:t>
            </a:r>
            <a:r>
              <a:rPr lang="en-US" b="1" dirty="0" smtClean="0">
                <a:solidFill>
                  <a:srgbClr val="006600"/>
                </a:solidFill>
              </a:rPr>
              <a:t>$51.0 Million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Advanced Combustion Systems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    </a:t>
            </a:r>
            <a:r>
              <a:rPr lang="en-US" sz="1600" dirty="0" smtClean="0"/>
              <a:t>($15.0 </a:t>
            </a:r>
            <a:r>
              <a:rPr lang="en-US" sz="1600" dirty="0"/>
              <a:t>Million)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3124200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Gasification Systems</a:t>
            </a:r>
            <a:br>
              <a:rPr lang="en-US" sz="1600" b="1" dirty="0"/>
            </a:br>
            <a:r>
              <a:rPr lang="en-US" sz="1600" dirty="0"/>
              <a:t>    </a:t>
            </a:r>
            <a:r>
              <a:rPr lang="en-US" sz="1600" dirty="0" smtClean="0"/>
              <a:t>($22.0 </a:t>
            </a:r>
            <a:r>
              <a:rPr lang="en-US" sz="1600" dirty="0"/>
              <a:t>Million)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19200" y="3657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Hydrogen Turbines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($11.0 </a:t>
            </a:r>
            <a:r>
              <a:rPr lang="en-US" sz="1600" dirty="0"/>
              <a:t>Million</a:t>
            </a:r>
            <a:r>
              <a:rPr lang="en-US" sz="1600" dirty="0" smtClean="0"/>
              <a:t>)</a:t>
            </a:r>
          </a:p>
          <a:p>
            <a:pPr algn="l">
              <a:spcBef>
                <a:spcPts val="0"/>
              </a:spcBef>
            </a:pPr>
            <a:r>
              <a:rPr lang="en-US" sz="1600" b="1" dirty="0" smtClean="0"/>
              <a:t>   </a:t>
            </a:r>
          </a:p>
        </p:txBody>
      </p:sp>
      <p:pic>
        <p:nvPicPr>
          <p:cNvPr id="9" name="Picture 18" descr="turbine_we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43200"/>
            <a:ext cx="2682875" cy="2705100"/>
          </a:xfrm>
          <a:prstGeom prst="rect">
            <a:avLst/>
          </a:prstGeom>
          <a:noFill/>
          <a:ln w="12700">
            <a:solidFill>
              <a:srgbClr val="006600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419620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FontTx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Solid Oxide Fuel Cells </a:t>
            </a:r>
          </a:p>
          <a:p>
            <a:pPr lvl="0" algn="l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</a:rPr>
              <a:t>  </a:t>
            </a:r>
            <a:r>
              <a:rPr lang="en-US" sz="1600" b="1" dirty="0" smtClean="0">
                <a:solidFill>
                  <a:prstClr val="black"/>
                </a:solidFill>
              </a:rPr>
              <a:t>  </a:t>
            </a:r>
            <a:r>
              <a:rPr lang="en-US" sz="1600" dirty="0" smtClean="0">
                <a:solidFill>
                  <a:prstClr val="black"/>
                </a:solidFill>
              </a:rPr>
              <a:t>($</a:t>
            </a:r>
            <a:r>
              <a:rPr lang="en-US" sz="1600" dirty="0">
                <a:solidFill>
                  <a:prstClr val="black"/>
                </a:solidFill>
              </a:rPr>
              <a:t>3.0 Million)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PA-E 2011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b30d0522-bab8-4c43-bcfb-d4d567d3572d">YDN6RU57364D-64-812</_dlc_DocId>
    <_dlc_DocIdUrl xmlns="b30d0522-bab8-4c43-bcfb-d4d567d3572d">
      <Url>https://portal.fe.doe.gov/communications/_layouts/DocIdRedir.aspx?ID=YDN6RU57364D-64-812</Url>
      <Description>YDN6RU57364D-64-812</Description>
    </_dlc_DocIdUrl>
    <Published xmlns="85e721fb-c0a9-4a05-a5c8-2c830111fd8b">false</Publishe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42AA16FEE74BBB92902346D06E45" ma:contentTypeVersion="3" ma:contentTypeDescription="Create a new document." ma:contentTypeScope="" ma:versionID="6a1c2ec4ec63a1a38fa7daf79eec2849">
  <xsd:schema xmlns:xsd="http://www.w3.org/2001/XMLSchema" xmlns:xs="http://www.w3.org/2001/XMLSchema" xmlns:p="http://schemas.microsoft.com/office/2006/metadata/properties" xmlns:ns2="b30d0522-bab8-4c43-bcfb-d4d567d3572d" xmlns:ns3="85e721fb-c0a9-4a05-a5c8-2c830111fd8b" targetNamespace="http://schemas.microsoft.com/office/2006/metadata/properties" ma:root="true" ma:fieldsID="79aebe98f47c967b2bad42bfd0d509ff" ns2:_="" ns3:_="">
    <xsd:import namespace="b30d0522-bab8-4c43-bcfb-d4d567d3572d"/>
    <xsd:import namespace="85e721fb-c0a9-4a05-a5c8-2c830111fd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d0522-bab8-4c43-bcfb-d4d567d3572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721fb-c0a9-4a05-a5c8-2c830111fd8b" elementFormDefault="qualified">
    <xsd:import namespace="http://schemas.microsoft.com/office/2006/documentManagement/types"/>
    <xsd:import namespace="http://schemas.microsoft.com/office/infopath/2007/PartnerControls"/>
    <xsd:element name="Published" ma:index="11" nillable="true" ma:displayName="Published" ma:default="0" ma:description="Indicates whether the blog has been published to the website." ma:internalName="Publish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FEE9-B990-4998-A0B7-FA53ACE7C69D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b30d0522-bab8-4c43-bcfb-d4d567d3572d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5e721fb-c0a9-4a05-a5c8-2c830111fd8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3F3879-98D4-4D19-A1B4-8ADFF64A94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340ED15-6A75-438E-9E45-E42783ED82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0D408E-0DE6-47B9-ACFE-EDAFEB542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d0522-bab8-4c43-bcfb-d4d567d3572d"/>
    <ds:schemaRef ds:uri="85e721fb-c0a9-4a05-a5c8-2c830111f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ARPA-E 2011 Template</Template>
  <TotalTime>0</TotalTime>
  <Words>917</Words>
  <Application>Microsoft Office PowerPoint</Application>
  <PresentationFormat>On-screen Show (4:3)</PresentationFormat>
  <Paragraphs>186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ARPA-E 2011 Template</vt:lpstr>
      <vt:lpstr>FY 2015 Budget Request Office of Fossil Energy  </vt:lpstr>
      <vt:lpstr>Meeting the President’s Energy Goals</vt:lpstr>
      <vt:lpstr>Meeting DOE’s Mission</vt:lpstr>
      <vt:lpstr>Fossil Energy Budget Highlights</vt:lpstr>
      <vt:lpstr>Advancing Coal Toward a Low-Carbon Future</vt:lpstr>
      <vt:lpstr>CCS Demonstrations</vt:lpstr>
      <vt:lpstr>Carbon Capture</vt:lpstr>
      <vt:lpstr>Carbon Storage </vt:lpstr>
      <vt:lpstr>Advanced Energy Systems</vt:lpstr>
      <vt:lpstr>Cross-Cutting Research</vt:lpstr>
      <vt:lpstr>Natural Gas Technologies</vt:lpstr>
      <vt:lpstr>Strategic Petroleum Reserve</vt:lpstr>
      <vt:lpstr>Other Petroleum Reserves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2014 Budget Rollout Presentation</dc:title>
  <dc:creator/>
  <cp:lastModifiedBy/>
  <cp:revision>1</cp:revision>
  <dcterms:created xsi:type="dcterms:W3CDTF">2012-02-08T15:21:38Z</dcterms:created>
  <dcterms:modified xsi:type="dcterms:W3CDTF">2014-03-04T17:44:20Z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0x0101004FDA42AA16FEE74BBB92902346D06E45</vt:lpwstr>
  </property>
  <property fmtid="{D5CDD505-2E9C-101B-9397-08002B2CF9AE}" pid="4" name="_dlc_DocIdItemGuid">
    <vt:lpwstr>b7442f66-4196-4515-a7fc-8e9dbcbe6b2a</vt:lpwstr>
  </property>
</Properties>
</file>